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3"/>
  </p:sldMasterIdLst>
  <p:notesMasterIdLst>
    <p:notesMasterId r:id="rId5"/>
  </p:notesMasterIdLst>
  <p:sldIdLst>
    <p:sldId id="924" r:id="rId4"/>
    <p:sldId id="999" r:id="rId6"/>
    <p:sldId id="932" r:id="rId7"/>
    <p:sldId id="976" r:id="rId8"/>
    <p:sldId id="977" r:id="rId9"/>
    <p:sldId id="979" r:id="rId10"/>
    <p:sldId id="981" r:id="rId11"/>
    <p:sldId id="982" r:id="rId12"/>
    <p:sldId id="983" r:id="rId13"/>
    <p:sldId id="984" r:id="rId14"/>
    <p:sldId id="994" r:id="rId15"/>
    <p:sldId id="997" r:id="rId16"/>
    <p:sldId id="996" r:id="rId17"/>
    <p:sldId id="934" r:id="rId18"/>
    <p:sldId id="998" r:id="rId19"/>
    <p:sldId id="1000" r:id="rId20"/>
    <p:sldId id="1001" r:id="rId21"/>
    <p:sldId id="272" r:id="rId22"/>
    <p:sldId id="1002" r:id="rId23"/>
    <p:sldId id="951" r:id="rId24"/>
    <p:sldId id="975" r:id="rId25"/>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Light" panose="020B0502040204020203" charset="-122"/>
        <a:cs typeface="+mn-cs"/>
      </a:defRPr>
    </a:lvl1pPr>
    <a:lvl2pPr marL="457200" lvl="1"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2pPr>
    <a:lvl3pPr marL="914400" lvl="2"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3pPr>
    <a:lvl4pPr marL="1371600" lvl="3"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4pPr>
    <a:lvl5pPr marL="1828800" lvl="4"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5pPr>
    <a:lvl6pPr marL="2286000" lvl="5"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6pPr>
    <a:lvl7pPr marL="2743200" lvl="6"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7pPr>
    <a:lvl8pPr marL="3200400" lvl="7"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8pPr>
    <a:lvl9pPr marL="3657600" lvl="8" indent="0" algn="l" defTabSz="914400" rtl="0" eaLnBrk="1" fontAlgn="base" latinLnBrk="0" hangingPunct="1">
      <a:lnSpc>
        <a:spcPct val="100000"/>
      </a:lnSpc>
      <a:spcBef>
        <a:spcPct val="0"/>
      </a:spcBef>
      <a:spcAft>
        <a:spcPct val="0"/>
      </a:spcAft>
      <a:buNone/>
      <a:defRPr sz="1800" kern="1200">
        <a:solidFill>
          <a:schemeClr val="tx1"/>
        </a:solidFill>
        <a:latin typeface="Arial" panose="020B0604020202020204" pitchFamily="34" charset="0"/>
        <a:ea typeface="微软雅黑 Light" panose="020B0502040204020203"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7005"/>
    <p:restoredTop sz="94660"/>
  </p:normalViewPr>
  <p:slideViewPr>
    <p:cSldViewPr snapToGrid="0" showGuides="1">
      <p:cViewPr varScale="1">
        <p:scale>
          <a:sx n="122" d="100"/>
          <a:sy n="122" d="100"/>
        </p:scale>
        <p:origin x="110" y="202"/>
      </p:cViewPr>
      <p:guideLst>
        <p:guide orient="horz" pos="2177"/>
        <p:guide pos="3714"/>
      </p:guideLst>
    </p:cSldViewPr>
  </p:slideViewPr>
  <p:notesTextViewPr>
    <p:cViewPr>
      <p:scale>
        <a:sx n="1" d="1"/>
        <a:sy n="1" d="1"/>
      </p:scale>
      <p:origin x="0" y="0"/>
    </p:cViewPr>
  </p:notesText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png>
</file>

<file path=ppt/media/image13.jpeg>
</file>

<file path=ppt/media/image14.jpeg>
</file>

<file path=ppt/media/image15.png>
</file>

<file path=ppt/media/image2.jpeg>
</file>

<file path=ppt/media/image3.jpe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FE98D1C6-1755-4391-8BEC-929F8E21412D}" type="datetimeFigureOut">
              <a:rPr lang="zh-CN" altLang="en-US" strike="noStrike" noProof="1" smtClean="0">
                <a:latin typeface="+mn-lt"/>
                <a:ea typeface="+mn-ea"/>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69E1ADA0-2DEF-4A26-B2A2-97004129F43A}"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幻灯片图像占位符 1"/>
          <p:cNvSpPr>
            <a:spLocks noGrp="1" noRot="1" noChangeAspect="1"/>
          </p:cNvSpPr>
          <p:nvPr>
            <p:ph type="sldImg"/>
          </p:nvPr>
        </p:nvSpPr>
        <p:spPr/>
      </p:sp>
      <p:sp>
        <p:nvSpPr>
          <p:cNvPr id="5122"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幻灯片图像占位符 1"/>
          <p:cNvSpPr>
            <a:spLocks noGrp="1" noRot="1" noChangeAspect="1"/>
          </p:cNvSpPr>
          <p:nvPr>
            <p:ph type="sldImg"/>
          </p:nvPr>
        </p:nvSpPr>
        <p:spPr/>
      </p:sp>
      <p:sp>
        <p:nvSpPr>
          <p:cNvPr id="9218"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p:sp>
      <p:sp>
        <p:nvSpPr>
          <p:cNvPr id="19458"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7409" name="幻灯片图像占位符 1"/>
          <p:cNvSpPr>
            <a:spLocks noGrp="1" noRot="1" noChangeAspect="1"/>
          </p:cNvSpPr>
          <p:nvPr>
            <p:ph type="sldImg"/>
          </p:nvPr>
        </p:nvSpPr>
        <p:spPr/>
      </p:sp>
      <p:sp>
        <p:nvSpPr>
          <p:cNvPr id="17410"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noChangeAspect="1"/>
          </p:cNvSpPr>
          <p:nvPr>
            <p:ph type="sldImg"/>
          </p:nvPr>
        </p:nvSpPr>
        <p:spPr/>
      </p:sp>
      <p:sp>
        <p:nvSpPr>
          <p:cNvPr id="11266" name="备注占位符 2"/>
          <p:cNvSpPr>
            <a:spLocks noGrp="1"/>
          </p:cNvSpPr>
          <p:nvPr>
            <p:ph type="body"/>
          </p:nvPr>
        </p:nvSpPr>
        <p:spPr/>
        <p:txBody>
          <a:bodyPr lIns="91440" tIns="45720" rIns="91440" bIns="45720" anchor="t"/>
          <a:p>
            <a:pPr lvl="0"/>
            <a:endParaRPr lang="zh-CN" altLang="en-US" dirty="0"/>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p:cNvSpPr>
          <p:nvPr>
            <p:ph type="sldImg"/>
          </p:nvPr>
        </p:nvSpPr>
        <p:spPr/>
      </p:sp>
      <p:sp>
        <p:nvSpPr>
          <p:cNvPr id="15362"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幻灯片图像占位符 1"/>
          <p:cNvSpPr>
            <a:spLocks noGrp="1" noRot="1" noChangeAspect="1"/>
          </p:cNvSpPr>
          <p:nvPr>
            <p:ph type="sldImg"/>
          </p:nvPr>
        </p:nvSpPr>
        <p:spPr/>
      </p:sp>
      <p:sp>
        <p:nvSpPr>
          <p:cNvPr id="21506"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p:cNvSpPr>
          <p:nvPr>
            <p:ph type="sldImg"/>
          </p:nvPr>
        </p:nvSpPr>
        <p:spPr/>
      </p:sp>
      <p:sp>
        <p:nvSpPr>
          <p:cNvPr id="27650"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5"/>
          </p:nvPr>
        </p:nvSpPr>
        <p:spPr/>
        <p:txBody>
          <a:bodyPr lIns="91440" tIns="45720" rIns="91440" bIns="45720" rtlCol="0" anchor="b"/>
          <a:lstStyle/>
          <a:p>
            <a:pPr marL="0" marR="0" lvl="0" indent="0" algn="r" defTabSz="914400" rtl="0" eaLnBrk="1" fontAlgn="auto" latinLnBrk="0" hangingPunct="1">
              <a:lnSpc>
                <a:spcPct val="100000"/>
              </a:lnSpc>
              <a:spcBef>
                <a:spcPts val="0"/>
              </a:spcBef>
              <a:spcAft>
                <a:spcPts val="0"/>
              </a:spcAft>
              <a:buClrTx/>
              <a:buSzTx/>
              <a:buFontTx/>
              <a:buNone/>
              <a:defRPr/>
            </a:pPr>
            <a:fld id="{6A19D32B-5F60-4BE3-8FD4-41595BA69E9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sym typeface="+mn-ea"/>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sym typeface="+mn-e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BA403EAE-1567-4133-A194-AFE1993723CA}"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46091999-2B8A-4338-8ABF-8BAA3B92087D}" type="slidenum">
              <a:rPr lang="zh-CN" altLang="en-US" strike="noStrike" noProof="1" smtClean="0">
                <a:latin typeface="+mn-lt"/>
                <a:ea typeface="+mn-ea"/>
                <a:cs typeface="+mn-cs"/>
              </a:rPr>
            </a:fld>
            <a:endParaRPr lang="zh-CN" altLang="en-US" strike="noStrike" noProof="1"/>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节标题">
    <p:bg>
      <p:bgRef idx="1001">
        <a:schemeClr val="bg1"/>
      </p:bgRef>
    </p:bg>
    <p:spTree>
      <p:nvGrpSpPr>
        <p:cNvPr id="1" name=""/>
        <p:cNvGrpSpPr/>
        <p:nvPr/>
      </p:nvGrpSpPr>
      <p:grpSpPr>
        <a:xfrm>
          <a:off x="0" y="0"/>
          <a:ext cx="0" cy="0"/>
          <a:chOff x="0" y="0"/>
          <a:chExt cx="0" cy="0"/>
        </a:xfrm>
      </p:grpSpPr>
      <p:sp>
        <p:nvSpPr>
          <p:cNvPr id="29" name="文本占位符 28"/>
          <p:cNvSpPr>
            <a:spLocks noGrp="1"/>
          </p:cNvSpPr>
          <p:nvPr>
            <p:ph type="body" sz="quarter" idx="19" hasCustomPrompt="1"/>
          </p:nvPr>
        </p:nvSpPr>
        <p:spPr>
          <a:xfrm rot="5400000">
            <a:off x="6889852" y="1555854"/>
            <a:ext cx="6858002" cy="3746294"/>
          </a:xfrm>
          <a:custGeom>
            <a:avLst/>
            <a:gdLst>
              <a:gd name="connsiteX0" fmla="*/ 0 w 6858002"/>
              <a:gd name="connsiteY0" fmla="*/ 3215160 h 3746294"/>
              <a:gd name="connsiteX1" fmla="*/ 0 w 6858002"/>
              <a:gd name="connsiteY1" fmla="*/ 0 h 3746294"/>
              <a:gd name="connsiteX2" fmla="*/ 6858002 w 6858002"/>
              <a:gd name="connsiteY2" fmla="*/ 0 h 3746294"/>
              <a:gd name="connsiteX3" fmla="*/ 6858002 w 6858002"/>
              <a:gd name="connsiteY3" fmla="*/ 3692623 h 3746294"/>
              <a:gd name="connsiteX4" fmla="*/ 6073972 w 6858002"/>
              <a:gd name="connsiteY4" fmla="*/ 3731834 h 3746294"/>
              <a:gd name="connsiteX5" fmla="*/ 5205502 w 6858002"/>
              <a:gd name="connsiteY5" fmla="*/ 3746294 h 3746294"/>
              <a:gd name="connsiteX6" fmla="*/ 436823 w 6858002"/>
              <a:gd name="connsiteY6" fmla="*/ 3303279 h 374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2" h="3746294">
                <a:moveTo>
                  <a:pt x="0" y="3215160"/>
                </a:moveTo>
                <a:lnTo>
                  <a:pt x="0" y="0"/>
                </a:lnTo>
                <a:lnTo>
                  <a:pt x="6858002" y="0"/>
                </a:lnTo>
                <a:lnTo>
                  <a:pt x="6858002" y="3692623"/>
                </a:lnTo>
                <a:lnTo>
                  <a:pt x="6073972" y="3731834"/>
                </a:lnTo>
                <a:cubicBezTo>
                  <a:pt x="5785603" y="3741449"/>
                  <a:pt x="5496090" y="3746294"/>
                  <a:pt x="5205502" y="3746294"/>
                </a:cubicBezTo>
                <a:cubicBezTo>
                  <a:pt x="3578212" y="3746294"/>
                  <a:pt x="1984621" y="3594379"/>
                  <a:pt x="436823" y="3303279"/>
                </a:cubicBezTo>
                <a:close/>
              </a:path>
            </a:pathLst>
          </a:cu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zh-CN" altLang="en-US" sz="1800" dirty="0">
                <a:solidFill>
                  <a:schemeClr val="lt1"/>
                </a:solidFill>
              </a:defRPr>
            </a:lvl1pPr>
            <a:lvl2pPr>
              <a:defRPr lang="zh-CN" altLang="en-US" dirty="0">
                <a:solidFill>
                  <a:schemeClr val="lt1"/>
                </a:solidFill>
              </a:defRPr>
            </a:lvl2pPr>
            <a:lvl3pPr>
              <a:defRPr lang="zh-CN" altLang="en-US" sz="1800" dirty="0">
                <a:solidFill>
                  <a:schemeClr val="lt1"/>
                </a:solidFill>
              </a:defRPr>
            </a:lvl3pPr>
            <a:lvl4pPr>
              <a:defRPr lang="zh-CN" altLang="en-US" sz="1800" dirty="0">
                <a:solidFill>
                  <a:schemeClr val="lt1"/>
                </a:solidFill>
              </a:defRPr>
            </a:lvl4pPr>
            <a:lvl5pPr>
              <a:defRPr lang="zh-CN" altLang="en-US" sz="1800" dirty="0">
                <a:solidFill>
                  <a:schemeClr val="lt1"/>
                </a:solidFill>
              </a:defRPr>
            </a:lvl5pPr>
          </a:lstStyle>
          <a:p>
            <a:pPr marL="0" lvl="0" algn="ctr" defTabSz="914400"/>
            <a:r>
              <a:rPr lang="zh-CN" altLang="en-US" dirty="0"/>
              <a:t>编辑母版文本样式</a:t>
            </a:r>
            <a:endParaRPr lang="zh-CN" altLang="en-US" dirty="0"/>
          </a:p>
          <a:p>
            <a:pPr marL="457200" lvl="1" defTabSz="914400"/>
            <a:r>
              <a:rPr lang="zh-CN" altLang="en-US" dirty="0"/>
              <a:t>第二级</a:t>
            </a:r>
            <a:endParaRPr lang="zh-CN" altLang="en-US" dirty="0"/>
          </a:p>
          <a:p>
            <a:pPr marL="914400" lvl="2" defTabSz="914400"/>
            <a:r>
              <a:rPr lang="zh-CN" altLang="en-US" dirty="0"/>
              <a:t>第三级</a:t>
            </a:r>
            <a:endParaRPr lang="zh-CN" altLang="en-US" dirty="0"/>
          </a:p>
          <a:p>
            <a:pPr marL="1371600" lvl="3" defTabSz="914400"/>
            <a:r>
              <a:rPr lang="zh-CN" altLang="en-US" dirty="0"/>
              <a:t>第四级</a:t>
            </a:r>
            <a:endParaRPr lang="zh-CN" altLang="en-US" dirty="0"/>
          </a:p>
          <a:p>
            <a:pPr marL="1828800" lvl="4" defTabSz="914400"/>
            <a:r>
              <a:rPr lang="zh-CN" altLang="en-US" dirty="0"/>
              <a:t>第五级 </a:t>
            </a:r>
            <a:endParaRPr lang="zh-CN" altLang="en-US" dirty="0"/>
          </a:p>
        </p:txBody>
      </p:sp>
      <p:sp>
        <p:nvSpPr>
          <p:cNvPr id="22" name="文本占位符 21"/>
          <p:cNvSpPr>
            <a:spLocks noGrp="1"/>
          </p:cNvSpPr>
          <p:nvPr>
            <p:ph type="body" sz="quarter" idx="13" hasCustomPrompt="1"/>
          </p:nvPr>
        </p:nvSpPr>
        <p:spPr>
          <a:xfrm rot="5400000">
            <a:off x="5896428" y="562428"/>
            <a:ext cx="6858003" cy="5733141"/>
          </a:xfrm>
          <a:custGeom>
            <a:avLst/>
            <a:gdLst>
              <a:gd name="connsiteX0" fmla="*/ 0 w 6858003"/>
              <a:gd name="connsiteY0" fmla="*/ 1992856 h 5733141"/>
              <a:gd name="connsiteX1" fmla="*/ 0 w 6858003"/>
              <a:gd name="connsiteY1" fmla="*/ 0 h 5733141"/>
              <a:gd name="connsiteX2" fmla="*/ 6858003 w 6858003"/>
              <a:gd name="connsiteY2" fmla="*/ 0 h 5733141"/>
              <a:gd name="connsiteX3" fmla="*/ 6858003 w 6858003"/>
              <a:gd name="connsiteY3" fmla="*/ 5733141 h 5733141"/>
              <a:gd name="connsiteX4" fmla="*/ 6652227 w 6858003"/>
              <a:gd name="connsiteY4" fmla="*/ 5676427 h 5733141"/>
              <a:gd name="connsiteX5" fmla="*/ 401114 w 6858003"/>
              <a:gd name="connsiteY5" fmla="*/ 2340967 h 5733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3" h="5733141">
                <a:moveTo>
                  <a:pt x="0" y="1992856"/>
                </a:moveTo>
                <a:lnTo>
                  <a:pt x="0" y="0"/>
                </a:lnTo>
                <a:lnTo>
                  <a:pt x="6858003" y="0"/>
                </a:lnTo>
                <a:lnTo>
                  <a:pt x="6858003" y="5733141"/>
                </a:lnTo>
                <a:lnTo>
                  <a:pt x="6652227" y="5676427"/>
                </a:lnTo>
                <a:cubicBezTo>
                  <a:pt x="4329682" y="5001184"/>
                  <a:pt x="2208787" y="3852174"/>
                  <a:pt x="401114" y="2340967"/>
                </a:cubicBezTo>
                <a:close/>
              </a:path>
            </a:pathLst>
          </a:custGeom>
          <a:solidFill>
            <a:schemeClr val="tx1">
              <a:lumMod val="85000"/>
              <a:lumOff val="15000"/>
              <a:alpha val="79000"/>
            </a:schemeClr>
          </a:solidFill>
        </p:spPr>
        <p:txBody>
          <a:bodyPr vert="horz" wrap="square" lIns="91440" tIns="45720" rIns="91440" bIns="45720" rtlCol="0">
            <a:noAutofit/>
          </a:bodyPr>
          <a:lstStyle>
            <a:lvl1pPr>
              <a:defRPr lang="zh-CN" altLang="en-US" dirty="0">
                <a:solidFill>
                  <a:schemeClr val="tx1">
                    <a:alpha val="0"/>
                  </a:schemeClr>
                </a:solidFill>
              </a:defRPr>
            </a:lvl1pPr>
            <a:lvl2pPr>
              <a:defRPr lang="zh-CN" altLang="en-US" dirty="0">
                <a:solidFill>
                  <a:schemeClr val="tx1">
                    <a:alpha val="0"/>
                  </a:schemeClr>
                </a:solidFill>
              </a:defRPr>
            </a:lvl2pPr>
            <a:lvl3pPr>
              <a:defRPr lang="zh-CN" altLang="en-US" dirty="0">
                <a:solidFill>
                  <a:schemeClr val="tx1">
                    <a:alpha val="0"/>
                  </a:schemeClr>
                </a:solidFill>
              </a:defRPr>
            </a:lvl3pPr>
            <a:lvl4pPr>
              <a:defRPr lang="zh-CN" altLang="en-US" dirty="0">
                <a:solidFill>
                  <a:schemeClr val="tx1">
                    <a:alpha val="0"/>
                  </a:schemeClr>
                </a:solidFill>
              </a:defRPr>
            </a:lvl4pPr>
            <a:lvl5pPr>
              <a:defRPr lang="zh-CN" altLang="en-US" dirty="0">
                <a:solidFill>
                  <a:schemeClr val="tx1">
                    <a:alpha val="0"/>
                  </a:schemeClr>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 </a:t>
            </a:r>
            <a:endParaRPr lang="zh-CN" altLang="en-US" dirty="0"/>
          </a:p>
        </p:txBody>
      </p:sp>
      <p:sp>
        <p:nvSpPr>
          <p:cNvPr id="26" name="文本占位符 25"/>
          <p:cNvSpPr>
            <a:spLocks noGrp="1"/>
          </p:cNvSpPr>
          <p:nvPr>
            <p:ph type="body" sz="quarter" idx="18" hasCustomPrompt="1"/>
          </p:nvPr>
        </p:nvSpPr>
        <p:spPr>
          <a:xfrm rot="5400000">
            <a:off x="6122233" y="788233"/>
            <a:ext cx="6858002" cy="5281532"/>
          </a:xfrm>
          <a:custGeom>
            <a:avLst/>
            <a:gdLst>
              <a:gd name="connsiteX0" fmla="*/ 0 w 6858002"/>
              <a:gd name="connsiteY0" fmla="*/ 1969133 h 5281532"/>
              <a:gd name="connsiteX1" fmla="*/ 0 w 6858002"/>
              <a:gd name="connsiteY1" fmla="*/ 0 h 5281532"/>
              <a:gd name="connsiteX2" fmla="*/ 6858002 w 6858002"/>
              <a:gd name="connsiteY2" fmla="*/ 1 h 5281532"/>
              <a:gd name="connsiteX3" fmla="*/ 6858002 w 6858002"/>
              <a:gd name="connsiteY3" fmla="*/ 5281532 h 5281532"/>
              <a:gd name="connsiteX4" fmla="*/ 6183752 w 6858002"/>
              <a:gd name="connsiteY4" fmla="*/ 5115909 h 5281532"/>
              <a:gd name="connsiteX5" fmla="*/ 184287 w 6858002"/>
              <a:gd name="connsiteY5" fmla="*/ 2117015 h 5281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2" h="5281532">
                <a:moveTo>
                  <a:pt x="0" y="1969133"/>
                </a:moveTo>
                <a:lnTo>
                  <a:pt x="0" y="0"/>
                </a:lnTo>
                <a:lnTo>
                  <a:pt x="6858002" y="1"/>
                </a:lnTo>
                <a:lnTo>
                  <a:pt x="6858002" y="5281532"/>
                </a:lnTo>
                <a:lnTo>
                  <a:pt x="6183752" y="5115909"/>
                </a:lnTo>
                <a:cubicBezTo>
                  <a:pt x="3976388" y="4511193"/>
                  <a:pt x="1945235" y="3480232"/>
                  <a:pt x="184287" y="2117015"/>
                </a:cubicBezTo>
                <a:close/>
              </a:path>
            </a:pathLst>
          </a:custGeom>
          <a:solidFill>
            <a:schemeClr val="accent1"/>
          </a:solidFill>
        </p:spPr>
        <p:txBody>
          <a:bodyPr vert="horz" wrap="square" lIns="91440" tIns="45720" rIns="91440" bIns="45720" rtlCol="0">
            <a:noAutofit/>
          </a:bodyPr>
          <a:lstStyle>
            <a:lvl1pPr>
              <a:defRPr lang="zh-CN" altLang="en-US" dirty="0">
                <a:solidFill>
                  <a:schemeClr val="tx1">
                    <a:alpha val="0"/>
                  </a:schemeClr>
                </a:solidFill>
              </a:defRPr>
            </a:lvl1pPr>
            <a:lvl2pPr>
              <a:defRPr lang="zh-CN" altLang="en-US" dirty="0">
                <a:solidFill>
                  <a:schemeClr val="tx1">
                    <a:alpha val="0"/>
                  </a:schemeClr>
                </a:solidFill>
              </a:defRPr>
            </a:lvl2pPr>
            <a:lvl3pPr>
              <a:defRPr lang="zh-CN" altLang="en-US" dirty="0">
                <a:solidFill>
                  <a:schemeClr val="tx1">
                    <a:alpha val="0"/>
                  </a:schemeClr>
                </a:solidFill>
              </a:defRPr>
            </a:lvl3pPr>
            <a:lvl4pPr>
              <a:defRPr lang="zh-CN" altLang="en-US" dirty="0">
                <a:solidFill>
                  <a:schemeClr val="tx1">
                    <a:alpha val="0"/>
                  </a:schemeClr>
                </a:solidFill>
              </a:defRPr>
            </a:lvl4pPr>
            <a:lvl5pPr>
              <a:defRPr lang="zh-CN" altLang="en-US" dirty="0">
                <a:solidFill>
                  <a:schemeClr val="tx1">
                    <a:alpha val="0"/>
                  </a:schemeClr>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 </a:t>
            </a:r>
            <a:endParaRPr lang="zh-CN" altLang="en-US" dirty="0"/>
          </a:p>
        </p:txBody>
      </p:sp>
      <p:sp>
        <p:nvSpPr>
          <p:cNvPr id="24" name="文本占位符 23"/>
          <p:cNvSpPr>
            <a:spLocks noGrp="1"/>
          </p:cNvSpPr>
          <p:nvPr>
            <p:ph type="body" sz="quarter" idx="17" hasCustomPrompt="1"/>
          </p:nvPr>
        </p:nvSpPr>
        <p:spPr>
          <a:xfrm rot="5400000">
            <a:off x="6363493" y="1104047"/>
            <a:ext cx="6858002" cy="4799012"/>
          </a:xfrm>
          <a:custGeom>
            <a:avLst/>
            <a:gdLst>
              <a:gd name="connsiteX0" fmla="*/ 0 w 6858002"/>
              <a:gd name="connsiteY0" fmla="*/ 1882951 h 4799012"/>
              <a:gd name="connsiteX1" fmla="*/ 0 w 6858002"/>
              <a:gd name="connsiteY1" fmla="*/ 0 h 4799012"/>
              <a:gd name="connsiteX2" fmla="*/ 6858002 w 6858002"/>
              <a:gd name="connsiteY2" fmla="*/ 0 h 4799012"/>
              <a:gd name="connsiteX3" fmla="*/ 6858002 w 6858002"/>
              <a:gd name="connsiteY3" fmla="*/ 4799012 h 4799012"/>
              <a:gd name="connsiteX4" fmla="*/ 6553916 w 6858002"/>
              <a:gd name="connsiteY4" fmla="*/ 4744708 h 4799012"/>
              <a:gd name="connsiteX5" fmla="*/ 195632 w 6858002"/>
              <a:gd name="connsiteY5" fmla="*/ 2023843 h 4799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2" h="4799012">
                <a:moveTo>
                  <a:pt x="0" y="1882951"/>
                </a:moveTo>
                <a:lnTo>
                  <a:pt x="0" y="0"/>
                </a:lnTo>
                <a:lnTo>
                  <a:pt x="6858002" y="0"/>
                </a:lnTo>
                <a:lnTo>
                  <a:pt x="6858002" y="4799012"/>
                </a:lnTo>
                <a:lnTo>
                  <a:pt x="6553916" y="4744708"/>
                </a:lnTo>
                <a:cubicBezTo>
                  <a:pt x="4231001" y="4269370"/>
                  <a:pt x="2077661" y="3328504"/>
                  <a:pt x="195632" y="2023843"/>
                </a:cubicBezTo>
                <a:close/>
              </a:path>
            </a:pathLst>
          </a:custGeom>
          <a:solidFill>
            <a:schemeClr val="accent1">
              <a:lumMod val="20000"/>
              <a:lumOff val="80000"/>
            </a:schemeClr>
          </a:solidFill>
        </p:spPr>
        <p:txBody>
          <a:bodyPr wrap="square">
            <a:noAutofit/>
          </a:bodyPr>
          <a:lstStyle>
            <a:lvl1pPr>
              <a:defRPr>
                <a:solidFill>
                  <a:schemeClr val="tx1">
                    <a:alpha val="0"/>
                  </a:schemeClr>
                </a:solidFill>
              </a:defRPr>
            </a:lvl1pPr>
            <a:lvl2pPr>
              <a:defRPr>
                <a:solidFill>
                  <a:schemeClr val="tx1">
                    <a:alpha val="0"/>
                  </a:schemeClr>
                </a:solidFill>
              </a:defRPr>
            </a:lvl2pPr>
            <a:lvl3pPr>
              <a:defRPr>
                <a:solidFill>
                  <a:schemeClr val="tx1">
                    <a:alpha val="0"/>
                  </a:schemeClr>
                </a:solidFill>
              </a:defRPr>
            </a:lvl3pPr>
            <a:lvl4pPr>
              <a:defRPr>
                <a:solidFill>
                  <a:schemeClr val="tx1">
                    <a:alpha val="0"/>
                  </a:schemeClr>
                </a:solidFill>
              </a:defRPr>
            </a:lvl4pPr>
            <a:lvl5pPr>
              <a:defRPr>
                <a:solidFill>
                  <a:schemeClr val="tx1">
                    <a:alpha val="0"/>
                  </a:schemeClr>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 </a:t>
            </a:r>
            <a:endParaRPr lang="zh-CN" altLang="en-US" dirty="0"/>
          </a:p>
        </p:txBody>
      </p:sp>
      <p:sp>
        <p:nvSpPr>
          <p:cNvPr id="17" name="图片占位符 16"/>
          <p:cNvSpPr>
            <a:spLocks noGrp="1"/>
          </p:cNvSpPr>
          <p:nvPr>
            <p:ph type="pic" sz="quarter" idx="10"/>
          </p:nvPr>
        </p:nvSpPr>
        <p:spPr>
          <a:xfrm>
            <a:off x="7914128" y="-3"/>
            <a:ext cx="4277872" cy="6932557"/>
          </a:xfrm>
          <a:custGeom>
            <a:avLst/>
            <a:gdLst>
              <a:gd name="connsiteX0" fmla="*/ 2405574 w 4277872"/>
              <a:gd name="connsiteY0" fmla="*/ 0 h 6857998"/>
              <a:gd name="connsiteX1" fmla="*/ 4277872 w 4277872"/>
              <a:gd name="connsiteY1" fmla="*/ 0 h 6857998"/>
              <a:gd name="connsiteX2" fmla="*/ 4277872 w 4277872"/>
              <a:gd name="connsiteY2" fmla="*/ 6857998 h 6857998"/>
              <a:gd name="connsiteX3" fmla="*/ 0 w 4277872"/>
              <a:gd name="connsiteY3" fmla="*/ 6857998 h 6857998"/>
              <a:gd name="connsiteX4" fmla="*/ 71902 w 4277872"/>
              <a:gd name="connsiteY4" fmla="*/ 6379813 h 6857998"/>
              <a:gd name="connsiteX5" fmla="*/ 2281821 w 4277872"/>
              <a:gd name="connsiteY5" fmla="*/ 209325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7872" h="6857998">
                <a:moveTo>
                  <a:pt x="2405574" y="0"/>
                </a:moveTo>
                <a:lnTo>
                  <a:pt x="4277872" y="0"/>
                </a:lnTo>
                <a:lnTo>
                  <a:pt x="4277872" y="6857998"/>
                </a:lnTo>
                <a:lnTo>
                  <a:pt x="0" y="6857998"/>
                </a:lnTo>
                <a:lnTo>
                  <a:pt x="71902" y="6379813"/>
                </a:lnTo>
                <a:cubicBezTo>
                  <a:pt x="442255" y="4166176"/>
                  <a:pt x="1203333" y="2084907"/>
                  <a:pt x="2281821" y="209325"/>
                </a:cubicBezTo>
                <a:close/>
              </a:path>
            </a:pathLst>
          </a:custGeom>
          <a:pattFill prst="pct20">
            <a:fgClr>
              <a:schemeClr val="bg1">
                <a:lumMod val="75000"/>
              </a:schemeClr>
            </a:fgClr>
            <a:bgClr>
              <a:schemeClr val="bg1"/>
            </a:bgClr>
          </a:pattFill>
        </p:spPr>
        <p:txBody>
          <a:bodyPr vert="horz" wrap="square" lIns="91440" tIns="45720" rIns="91440" bIns="45720" rtlCol="0">
            <a:noAutofit/>
          </a:bodyPr>
          <a:lstStyle>
            <a:lvl1pPr>
              <a:defRPr lang="zh-CN" altLang="en-US" dirty="0"/>
            </a:lvl1pPr>
          </a:lstStyle>
          <a:p>
            <a:pPr lvl="0"/>
            <a:endParaRPr lang="zh-CN" altLang="en-US" dirty="0"/>
          </a:p>
        </p:txBody>
      </p:sp>
      <p:sp>
        <p:nvSpPr>
          <p:cNvPr id="12" name="标题 1"/>
          <p:cNvSpPr>
            <a:spLocks noGrp="1"/>
          </p:cNvSpPr>
          <p:nvPr>
            <p:ph type="title"/>
          </p:nvPr>
        </p:nvSpPr>
        <p:spPr>
          <a:xfrm>
            <a:off x="988895" y="2645229"/>
            <a:ext cx="5419185" cy="895350"/>
          </a:xfrm>
          <a:prstGeom prst="rect">
            <a:avLst/>
          </a:prstGeo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16" name="文本占位符 2"/>
          <p:cNvSpPr>
            <a:spLocks noGrp="1"/>
          </p:cNvSpPr>
          <p:nvPr>
            <p:ph type="body" idx="1"/>
          </p:nvPr>
        </p:nvSpPr>
        <p:spPr>
          <a:xfrm>
            <a:off x="990011" y="3540579"/>
            <a:ext cx="5419185" cy="1015623"/>
          </a:xfrm>
          <a:prstGeom prst="rect">
            <a:avLst/>
          </a:prstGeom>
        </p:spPr>
        <p:txBody>
          <a:bodyPr anchor="t">
            <a:normAutofit/>
          </a:bodyPr>
          <a:lstStyle>
            <a:lvl1pPr marL="0" indent="0" algn="l">
              <a:lnSpc>
                <a:spcPct val="100000"/>
              </a:lnSpc>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endParaRPr lang="en-US" dirty="0"/>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1EFD895-8EE9-4CA7-8F83-4E753701A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C0556E-60C2-4319-A801-E22DC667893B}" type="slidenum">
              <a:rPr lang="zh-CN" altLang="en-US" smtClean="0"/>
            </a:fld>
            <a:endParaRPr lang="zh-CN" alt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Ref idx="1001">
        <a:schemeClr val="bg1"/>
      </p:bgRef>
    </p:bg>
    <p:spTree>
      <p:nvGrpSpPr>
        <p:cNvPr id="1" name=""/>
        <p:cNvGrpSpPr/>
        <p:nvPr/>
      </p:nvGrpSpPr>
      <p:grpSpPr>
        <a:xfrm>
          <a:off x="0" y="0"/>
          <a:ext cx="0" cy="0"/>
          <a:chOff x="0" y="0"/>
          <a:chExt cx="0" cy="0"/>
        </a:xfrm>
      </p:grpSpPr>
      <p:sp>
        <p:nvSpPr>
          <p:cNvPr id="21" name="文本占位符 20"/>
          <p:cNvSpPr>
            <a:spLocks noGrp="1"/>
          </p:cNvSpPr>
          <p:nvPr>
            <p:ph type="body" sz="quarter" idx="13" hasCustomPrompt="1"/>
          </p:nvPr>
        </p:nvSpPr>
        <p:spPr>
          <a:xfrm>
            <a:off x="0" y="76424"/>
            <a:ext cx="12183414" cy="3465429"/>
          </a:xfrm>
          <a:custGeom>
            <a:avLst/>
            <a:gdLst>
              <a:gd name="connsiteX0" fmla="*/ 0 w 12183414"/>
              <a:gd name="connsiteY0" fmla="*/ 0 h 4074320"/>
              <a:gd name="connsiteX1" fmla="*/ 12183414 w 12183414"/>
              <a:gd name="connsiteY1" fmla="*/ 0 h 4074320"/>
              <a:gd name="connsiteX2" fmla="*/ 12183414 w 12183414"/>
              <a:gd name="connsiteY2" fmla="*/ 3598817 h 4074320"/>
              <a:gd name="connsiteX3" fmla="*/ 12031264 w 12183414"/>
              <a:gd name="connsiteY3" fmla="*/ 3638449 h 4074320"/>
              <a:gd name="connsiteX4" fmla="*/ 8419230 w 12183414"/>
              <a:gd name="connsiteY4" fmla="*/ 4074320 h 4074320"/>
              <a:gd name="connsiteX5" fmla="*/ 445947 w 12183414"/>
              <a:gd name="connsiteY5" fmla="*/ 1728974 h 4074320"/>
              <a:gd name="connsiteX6" fmla="*/ 0 w 12183414"/>
              <a:gd name="connsiteY6" fmla="*/ 1413709 h 407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3414" h="4074320">
                <a:moveTo>
                  <a:pt x="0" y="0"/>
                </a:moveTo>
                <a:lnTo>
                  <a:pt x="12183414" y="0"/>
                </a:lnTo>
                <a:lnTo>
                  <a:pt x="12183414" y="3598817"/>
                </a:lnTo>
                <a:lnTo>
                  <a:pt x="12031264" y="3638449"/>
                </a:lnTo>
                <a:cubicBezTo>
                  <a:pt x="10885027" y="3922198"/>
                  <a:pt x="9672993" y="4074320"/>
                  <a:pt x="8419230" y="4074320"/>
                </a:cubicBezTo>
                <a:cubicBezTo>
                  <a:pt x="5410202" y="4074320"/>
                  <a:pt x="2641524" y="3198099"/>
                  <a:pt x="445947" y="1728974"/>
                </a:cubicBezTo>
                <a:lnTo>
                  <a:pt x="0" y="1413709"/>
                </a:lnTo>
                <a:close/>
              </a:path>
            </a:pathLst>
          </a:custGeom>
          <a:solidFill>
            <a:schemeClr val="tx1">
              <a:lumMod val="85000"/>
              <a:lumOff val="15000"/>
              <a:alpha val="79000"/>
            </a:schemeClr>
          </a:solidFill>
        </p:spPr>
        <p:txBody>
          <a:bodyPr vert="horz" wrap="square" lIns="91440" tIns="45720" rIns="91440" bIns="45720" rtlCol="0">
            <a:noAutofit/>
          </a:bodyPr>
          <a:lstStyle>
            <a:lvl1pPr>
              <a:defRPr lang="zh-CN" altLang="en-US" dirty="0">
                <a:solidFill>
                  <a:schemeClr val="tx1">
                    <a:alpha val="0"/>
                  </a:schemeClr>
                </a:solidFill>
              </a:defRPr>
            </a:lvl1pPr>
            <a:lvl2pPr>
              <a:defRPr lang="zh-CN" altLang="en-US" dirty="0">
                <a:solidFill>
                  <a:schemeClr val="tx1">
                    <a:alpha val="0"/>
                  </a:schemeClr>
                </a:solidFill>
              </a:defRPr>
            </a:lvl2pPr>
            <a:lvl3pPr>
              <a:defRPr lang="zh-CN" altLang="en-US" dirty="0">
                <a:solidFill>
                  <a:schemeClr val="tx1">
                    <a:alpha val="0"/>
                  </a:schemeClr>
                </a:solidFill>
              </a:defRPr>
            </a:lvl3pPr>
            <a:lvl4pPr>
              <a:defRPr lang="zh-CN" altLang="en-US" dirty="0">
                <a:solidFill>
                  <a:schemeClr val="tx1">
                    <a:alpha val="0"/>
                  </a:schemeClr>
                </a:solidFill>
              </a:defRPr>
            </a:lvl4pPr>
            <a:lvl5pPr>
              <a:defRPr lang="zh-CN" altLang="en-US" dirty="0">
                <a:solidFill>
                  <a:schemeClr val="tx1">
                    <a:alpha val="0"/>
                  </a:schemeClr>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 </a:t>
            </a:r>
            <a:endParaRPr lang="zh-CN" altLang="en-US" dirty="0"/>
          </a:p>
        </p:txBody>
      </p:sp>
      <p:sp>
        <p:nvSpPr>
          <p:cNvPr id="4" name="任意多边形: 形状 3"/>
          <p:cNvSpPr/>
          <p:nvPr userDrawn="1"/>
        </p:nvSpPr>
        <p:spPr>
          <a:xfrm>
            <a:off x="0" y="1"/>
            <a:ext cx="7345281" cy="3929641"/>
          </a:xfrm>
          <a:custGeom>
            <a:avLst/>
            <a:gdLst>
              <a:gd name="connsiteX0" fmla="*/ 0 w 7345281"/>
              <a:gd name="connsiteY0" fmla="*/ 0 h 4533433"/>
              <a:gd name="connsiteX1" fmla="*/ 6437609 w 7345281"/>
              <a:gd name="connsiteY1" fmla="*/ 0 h 4533433"/>
              <a:gd name="connsiteX2" fmla="*/ 6500931 w 7345281"/>
              <a:gd name="connsiteY2" fmla="*/ 49261 h 4533433"/>
              <a:gd name="connsiteX3" fmla="*/ 7345281 w 7345281"/>
              <a:gd name="connsiteY3" fmla="*/ 1657322 h 4533433"/>
              <a:gd name="connsiteX4" fmla="*/ 2401321 w 7345281"/>
              <a:gd name="connsiteY4" fmla="*/ 4533433 h 4533433"/>
              <a:gd name="connsiteX5" fmla="*/ 44736 w 7345281"/>
              <a:gd name="connsiteY5" fmla="*/ 4186302 h 4533433"/>
              <a:gd name="connsiteX6" fmla="*/ 0 w 7345281"/>
              <a:gd name="connsiteY6" fmla="*/ 4170492 h 453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5281" h="4533433">
                <a:moveTo>
                  <a:pt x="0" y="0"/>
                </a:moveTo>
                <a:lnTo>
                  <a:pt x="6437609" y="0"/>
                </a:lnTo>
                <a:lnTo>
                  <a:pt x="6500931" y="49261"/>
                </a:lnTo>
                <a:cubicBezTo>
                  <a:pt x="7034010" y="508291"/>
                  <a:pt x="7345281" y="1061660"/>
                  <a:pt x="7345281" y="1657322"/>
                </a:cubicBezTo>
                <a:cubicBezTo>
                  <a:pt x="7345281" y="3245754"/>
                  <a:pt x="5131795" y="4533433"/>
                  <a:pt x="2401321" y="4533433"/>
                </a:cubicBezTo>
                <a:cubicBezTo>
                  <a:pt x="1548048" y="4533433"/>
                  <a:pt x="745262" y="4407683"/>
                  <a:pt x="44736" y="4186302"/>
                </a:cubicBezTo>
                <a:lnTo>
                  <a:pt x="0" y="4170492"/>
                </a:lnTo>
                <a:close/>
              </a:path>
            </a:pathLst>
          </a:cu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占位符 18"/>
          <p:cNvSpPr>
            <a:spLocks noGrp="1"/>
          </p:cNvSpPr>
          <p:nvPr>
            <p:ph type="body" sz="quarter" idx="11" hasCustomPrompt="1"/>
          </p:nvPr>
        </p:nvSpPr>
        <p:spPr>
          <a:xfrm>
            <a:off x="-8586" y="0"/>
            <a:ext cx="12192000" cy="3175805"/>
          </a:xfrm>
          <a:custGeom>
            <a:avLst/>
            <a:gdLst>
              <a:gd name="connsiteX0" fmla="*/ 0 w 12192000"/>
              <a:gd name="connsiteY0" fmla="*/ 0 h 3663770"/>
              <a:gd name="connsiteX1" fmla="*/ 12192000 w 12192000"/>
              <a:gd name="connsiteY1" fmla="*/ 0 h 3663770"/>
              <a:gd name="connsiteX2" fmla="*/ 12192000 w 12192000"/>
              <a:gd name="connsiteY2" fmla="*/ 3110054 h 3663770"/>
              <a:gd name="connsiteX3" fmla="*/ 11555619 w 12192000"/>
              <a:gd name="connsiteY3" fmla="*/ 3273969 h 3663770"/>
              <a:gd name="connsiteX4" fmla="*/ 8135230 w 12192000"/>
              <a:gd name="connsiteY4" fmla="*/ 3663770 h 3663770"/>
              <a:gd name="connsiteX5" fmla="*/ 10399 w 12192000"/>
              <a:gd name="connsiteY5" fmla="*/ 1215452 h 3663770"/>
              <a:gd name="connsiteX6" fmla="*/ 0 w 12192000"/>
              <a:gd name="connsiteY6" fmla="*/ 1207896 h 366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663770">
                <a:moveTo>
                  <a:pt x="0" y="0"/>
                </a:moveTo>
                <a:lnTo>
                  <a:pt x="12192000" y="0"/>
                </a:lnTo>
                <a:lnTo>
                  <a:pt x="12192000" y="3110054"/>
                </a:lnTo>
                <a:lnTo>
                  <a:pt x="11555619" y="3273969"/>
                </a:lnTo>
                <a:cubicBezTo>
                  <a:pt x="10466228" y="3528081"/>
                  <a:pt x="9319339" y="3663770"/>
                  <a:pt x="8135230" y="3663770"/>
                </a:cubicBezTo>
                <a:cubicBezTo>
                  <a:pt x="5056546" y="3663770"/>
                  <a:pt x="2229472" y="2746513"/>
                  <a:pt x="10399" y="1215452"/>
                </a:cubicBezTo>
                <a:lnTo>
                  <a:pt x="0" y="1207896"/>
                </a:lnTo>
                <a:close/>
              </a:path>
            </a:pathLst>
          </a:custGeom>
          <a:solidFill>
            <a:schemeClr val="accent1"/>
          </a:solidFill>
        </p:spPr>
        <p:txBody>
          <a:bodyPr wrap="square">
            <a:noAutofit/>
          </a:bodyPr>
          <a:lstStyle>
            <a:lvl1pPr>
              <a:defRPr>
                <a:solidFill>
                  <a:schemeClr val="tx1">
                    <a:alpha val="0"/>
                  </a:schemeClr>
                </a:solidFill>
              </a:defRPr>
            </a:lvl1pPr>
            <a:lvl2pPr>
              <a:defRPr>
                <a:solidFill>
                  <a:schemeClr val="tx1">
                    <a:alpha val="0"/>
                  </a:schemeClr>
                </a:solidFill>
              </a:defRPr>
            </a:lvl2pPr>
            <a:lvl3pPr>
              <a:defRPr>
                <a:solidFill>
                  <a:schemeClr val="tx1">
                    <a:alpha val="0"/>
                  </a:schemeClr>
                </a:solidFill>
              </a:defRPr>
            </a:lvl3pPr>
            <a:lvl4pPr>
              <a:defRPr>
                <a:solidFill>
                  <a:schemeClr val="tx1">
                    <a:alpha val="0"/>
                  </a:schemeClr>
                </a:solidFill>
              </a:defRPr>
            </a:lvl4pPr>
            <a:lvl5pPr>
              <a:defRPr>
                <a:solidFill>
                  <a:schemeClr val="tx1">
                    <a:alpha val="0"/>
                  </a:schemeClr>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3" name="图片占位符 12"/>
          <p:cNvSpPr>
            <a:spLocks noGrp="1"/>
          </p:cNvSpPr>
          <p:nvPr>
            <p:ph type="pic" sz="quarter" idx="10"/>
          </p:nvPr>
        </p:nvSpPr>
        <p:spPr>
          <a:xfrm>
            <a:off x="-8586" y="0"/>
            <a:ext cx="12192001" cy="3003949"/>
          </a:xfrm>
          <a:custGeom>
            <a:avLst/>
            <a:gdLst>
              <a:gd name="connsiteX0" fmla="*/ 0 w 12192001"/>
              <a:gd name="connsiteY0" fmla="*/ 0 h 3371381"/>
              <a:gd name="connsiteX1" fmla="*/ 12192001 w 12192001"/>
              <a:gd name="connsiteY1" fmla="*/ 0 h 3371381"/>
              <a:gd name="connsiteX2" fmla="*/ 12192001 w 12192001"/>
              <a:gd name="connsiteY2" fmla="*/ 2485422 h 3371381"/>
              <a:gd name="connsiteX3" fmla="*/ 12012872 w 12192001"/>
              <a:gd name="connsiteY3" fmla="*/ 2553908 h 3371381"/>
              <a:gd name="connsiteX4" fmla="*/ 7252852 w 12192001"/>
              <a:gd name="connsiteY4" fmla="*/ 3371381 h 3371381"/>
              <a:gd name="connsiteX5" fmla="*/ 388129 w 12192001"/>
              <a:gd name="connsiteY5" fmla="*/ 1590640 h 3371381"/>
              <a:gd name="connsiteX6" fmla="*/ 0 w 12192001"/>
              <a:gd name="connsiteY6" fmla="*/ 1359471 h 337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3371381">
                <a:moveTo>
                  <a:pt x="0" y="0"/>
                </a:moveTo>
                <a:lnTo>
                  <a:pt x="12192001" y="0"/>
                </a:lnTo>
                <a:lnTo>
                  <a:pt x="12192001" y="2485422"/>
                </a:lnTo>
                <a:lnTo>
                  <a:pt x="12012872" y="2553908"/>
                </a:lnTo>
                <a:cubicBezTo>
                  <a:pt x="10539001" y="3081534"/>
                  <a:pt x="8933210" y="3371381"/>
                  <a:pt x="7252852" y="3371381"/>
                </a:cubicBezTo>
                <a:cubicBezTo>
                  <a:pt x="4732313" y="3371381"/>
                  <a:pt x="2379551" y="2719226"/>
                  <a:pt x="388129" y="1590640"/>
                </a:cubicBezTo>
                <a:lnTo>
                  <a:pt x="0" y="1359471"/>
                </a:lnTo>
                <a:close/>
              </a:path>
            </a:pathLst>
          </a:custGeom>
          <a:pattFill prst="pct20">
            <a:fgClr>
              <a:schemeClr val="bg1">
                <a:lumMod val="75000"/>
              </a:schemeClr>
            </a:fgClr>
            <a:bgClr>
              <a:schemeClr val="bg1"/>
            </a:bgClr>
          </a:pattFill>
        </p:spPr>
        <p:txBody>
          <a:bodyPr wrap="square">
            <a:noAutofit/>
          </a:bodyPr>
          <a:lstStyle/>
          <a:p>
            <a:endParaRPr lang="zh-CN" altLang="en-US"/>
          </a:p>
        </p:txBody>
      </p:sp>
      <p:sp>
        <p:nvSpPr>
          <p:cNvPr id="17" name="副标题 2"/>
          <p:cNvSpPr>
            <a:spLocks noGrp="1"/>
          </p:cNvSpPr>
          <p:nvPr>
            <p:ph type="subTitle" idx="1"/>
          </p:nvPr>
        </p:nvSpPr>
        <p:spPr>
          <a:xfrm>
            <a:off x="669924" y="3177584"/>
            <a:ext cx="7855511" cy="558799"/>
          </a:xfrm>
          <a:prstGeom prst="rect">
            <a:avLst/>
          </a:prstGeom>
        </p:spPr>
        <p:txBody>
          <a:bodyPr anchor="ctr">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18" name="标题 1"/>
          <p:cNvSpPr>
            <a:spLocks noGrp="1"/>
          </p:cNvSpPr>
          <p:nvPr>
            <p:ph type="ctrTitle"/>
          </p:nvPr>
        </p:nvSpPr>
        <p:spPr>
          <a:xfrm>
            <a:off x="669924" y="2478993"/>
            <a:ext cx="7855511" cy="698591"/>
          </a:xfrm>
          <a:prstGeom prst="rect">
            <a:avLst/>
          </a:prstGeom>
        </p:spPr>
        <p:txBody>
          <a:bodyPr anchor="ctr">
            <a:normAutofit/>
          </a:bodyPr>
          <a:lstStyle>
            <a:lvl1pPr algn="l">
              <a:defRPr sz="4000">
                <a:solidFill>
                  <a:schemeClr val="tx1"/>
                </a:solidFill>
              </a:defRPr>
            </a:lvl1pPr>
          </a:lstStyle>
          <a:p>
            <a:r>
              <a:rPr lang="en-US" dirty="0"/>
              <a:t>Click to edit Master title style</a:t>
            </a:r>
            <a:endParaRPr lang="zh-CN" altLang="en-US" dirty="0"/>
          </a:p>
        </p:txBody>
      </p:sp>
      <p:sp>
        <p:nvSpPr>
          <p:cNvPr id="20" name="文本占位符 13"/>
          <p:cNvSpPr>
            <a:spLocks noGrp="1"/>
          </p:cNvSpPr>
          <p:nvPr>
            <p:ph type="body" sz="quarter" idx="14" hasCustomPrompt="1"/>
          </p:nvPr>
        </p:nvSpPr>
        <p:spPr>
          <a:xfrm>
            <a:off x="669924" y="4940892"/>
            <a:ext cx="7855511" cy="296271"/>
          </a:xfrm>
          <a:prstGeom prst="rect">
            <a:avLst/>
          </a:prstGeo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endParaRPr lang="en-US" altLang="zh-CN" dirty="0"/>
          </a:p>
        </p:txBody>
      </p:sp>
      <p:sp>
        <p:nvSpPr>
          <p:cNvPr id="22" name="文本占位符 13"/>
          <p:cNvSpPr>
            <a:spLocks noGrp="1"/>
          </p:cNvSpPr>
          <p:nvPr>
            <p:ph type="body" sz="quarter" idx="15" hasCustomPrompt="1"/>
          </p:nvPr>
        </p:nvSpPr>
        <p:spPr>
          <a:xfrm>
            <a:off x="669924" y="5237163"/>
            <a:ext cx="7855511" cy="296271"/>
          </a:xfrm>
          <a:prstGeom prst="rect">
            <a:avLst/>
          </a:prstGeo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BA403EAE-1567-4133-A194-AFE1993723CA}"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46091999-2B8A-4338-8ABF-8BAA3B92087D}" type="slidenum">
              <a:rPr lang="zh-CN" altLang="en-US" strike="noStrike" noProof="1" smtClean="0">
                <a:latin typeface="+mn-lt"/>
                <a:ea typeface="+mn-ea"/>
                <a:cs typeface="+mn-cs"/>
              </a:rPr>
            </a:fld>
            <a:endParaRPr lang="zh-CN" altLang="en-US" strike="noStrike" noProof="1"/>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p>
            <a:pPr lvl="0" indent="-228600"/>
            <a:r>
              <a:rPr lang="zh-CN" altLang="en-US"/>
              <a:t>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BA403EAE-1567-4133-A194-AFE1993723CA}"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46091999-2B8A-4338-8ABF-8BAA3B92087D}"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050"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p>
            <a:pPr lvl="0"/>
            <a:r>
              <a:rPr lang="zh-CN" altLang="en-US"/>
              <a:t>单击此处编辑母版标题样式</a:t>
            </a:r>
            <a:endParaRPr lang="zh-CN" altLang="en-US"/>
          </a:p>
        </p:txBody>
      </p:sp>
      <p:sp>
        <p:nvSpPr>
          <p:cNvPr id="2051"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p>
            <a:pPr lvl="0" indent="-228600"/>
            <a:r>
              <a:rPr lang="zh-CN" altLang="en-US"/>
              <a:t>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BA403EAE-1567-4133-A194-AFE1993723CA}"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46091999-2B8A-4338-8ABF-8BAA3B92087D}"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54" r:id="rId1"/>
  </p:sldLayoutIdLst>
  <p:transition>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5.xml"/><Relationship Id="rId2" Type="http://schemas.openxmlformats.org/officeDocument/2006/relationships/image" Target="../media/image15.png"/><Relationship Id="rId1"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jpe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pic>
        <p:nvPicPr>
          <p:cNvPr id="4098" name="图片 13"/>
          <p:cNvPicPr>
            <a:picLocks noChangeAspect="1"/>
          </p:cNvPicPr>
          <p:nvPr/>
        </p:nvPicPr>
        <p:blipFill>
          <a:blip r:embed="rId1"/>
          <a:srcRect l="11111"/>
          <a:stretch>
            <a:fillRect/>
          </a:stretch>
        </p:blipFill>
        <p:spPr>
          <a:xfrm rot="10800000">
            <a:off x="0" y="0"/>
            <a:ext cx="12192000" cy="6858000"/>
          </a:xfrm>
          <a:prstGeom prst="rect">
            <a:avLst/>
          </a:prstGeom>
          <a:noFill/>
          <a:ln w="9525">
            <a:noFill/>
          </a:ln>
        </p:spPr>
      </p:pic>
      <p:sp>
        <p:nvSpPr>
          <p:cNvPr id="15" name="矩形 14"/>
          <p:cNvSpPr/>
          <p:nvPr/>
        </p:nvSpPr>
        <p:spPr>
          <a:xfrm>
            <a:off x="0" y="0"/>
            <a:ext cx="12192000" cy="6858000"/>
          </a:xfrm>
          <a:prstGeom prst="rect">
            <a:avLst/>
          </a:prstGeom>
          <a:gradFill>
            <a:gsLst>
              <a:gs pos="0">
                <a:srgbClr val="002060"/>
              </a:gs>
              <a:gs pos="100000">
                <a:srgbClr val="002060">
                  <a:alpha val="7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075" name="Rectangle 3"/>
          <p:cNvSpPr>
            <a:spLocks noChangeArrowheads="1"/>
          </p:cNvSpPr>
          <p:nvPr/>
        </p:nvSpPr>
        <p:spPr bwMode="auto">
          <a:xfrm>
            <a:off x="3551872" y="2972117"/>
            <a:ext cx="5169536" cy="10153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1" i="0" u="none" strike="noStrike" kern="1200" cap="none" spc="0" normalizeH="0" baseline="0" noProof="0" dirty="0">
                <a:ln w="6350">
                  <a:solidFill>
                    <a:srgbClr val="0BD0D9"/>
                  </a:solidFill>
                </a:ln>
                <a:noFill/>
                <a:effectLst/>
                <a:uLnTx/>
                <a:uFillTx/>
                <a:latin typeface="微软雅黑" panose="020B0503020204020204" charset="-122"/>
                <a:ea typeface="微软雅黑" panose="020B0503020204020204" charset="-122"/>
                <a:cs typeface="+mn-cs"/>
              </a:rPr>
              <a:t>起源 </a:t>
            </a:r>
            <a:r>
              <a:rPr kumimoji="0" lang="en-US" altLang="zh-CN" sz="6600" b="1" i="0" u="none" strike="noStrike" kern="1200" cap="none" spc="0" normalizeH="0" baseline="0" noProof="0" dirty="0">
                <a:ln w="6350">
                  <a:solidFill>
                    <a:srgbClr val="0BD0D9"/>
                  </a:solidFill>
                </a:ln>
                <a:noFill/>
                <a:effectLst/>
                <a:uLnTx/>
                <a:uFillTx/>
                <a:latin typeface="Arial" panose="020B0604020202020204"/>
                <a:ea typeface="微软雅黑" panose="020B0503020204020204" charset="-122"/>
                <a:cs typeface="+mn-cs"/>
              </a:rPr>
              <a:t>&amp;</a:t>
            </a:r>
            <a:r>
              <a:rPr kumimoji="0" lang="zh-CN" altLang="en-US" sz="6600" b="1" i="0" u="none" strike="noStrike" kern="1200" cap="none" spc="0" normalizeH="0" baseline="0" noProof="0" dirty="0">
                <a:ln w="6350">
                  <a:solidFill>
                    <a:srgbClr val="0BD0D9"/>
                  </a:solidFill>
                </a:ln>
                <a:noFill/>
                <a:effectLst/>
                <a:uLnTx/>
                <a:uFillTx/>
                <a:latin typeface="微软雅黑" panose="020B0503020204020204" charset="-122"/>
                <a:ea typeface="微软雅黑" panose="020B0503020204020204" charset="-122"/>
                <a:cs typeface="+mn-cs"/>
              </a:rPr>
              <a:t> 发展</a:t>
            </a:r>
            <a:endParaRPr kumimoji="0" lang="zh-CN" altLang="en-US" sz="6600" b="1" i="0" u="none" strike="noStrike" kern="1200" cap="none" spc="0" normalizeH="0" baseline="0" noProof="0" dirty="0">
              <a:ln w="6350">
                <a:solidFill>
                  <a:srgbClr val="0BD0D9"/>
                </a:solidFill>
              </a:ln>
              <a:noFill/>
              <a:effectLst/>
              <a:uLnTx/>
              <a:uFillTx/>
              <a:latin typeface="微软雅黑" panose="020B0503020204020204" charset="-122"/>
              <a:ea typeface="微软雅黑" panose="020B0503020204020204" charset="-122"/>
              <a:cs typeface="+mn-cs"/>
            </a:endParaRPr>
          </a:p>
        </p:txBody>
      </p:sp>
      <p:sp>
        <p:nvSpPr>
          <p:cNvPr id="9" name="矩形 8"/>
          <p:cNvSpPr/>
          <p:nvPr/>
        </p:nvSpPr>
        <p:spPr>
          <a:xfrm>
            <a:off x="2280920" y="1335822"/>
            <a:ext cx="7229864" cy="1569660"/>
          </a:xfrm>
          <a:prstGeom prst="rect">
            <a:avLst/>
          </a:prstGeom>
        </p:spPr>
        <p:txBody>
          <a:bodyPr wrap="none">
            <a:spAutoFit/>
          </a:bodyPr>
          <a:lstStyle/>
          <a:p>
            <a:pPr marL="0" marR="0" lvl="1" indent="0" algn="ctr" defTabSz="914400" rtl="0" eaLnBrk="0" fontAlgn="base" latinLnBrk="0" hangingPunct="0">
              <a:lnSpc>
                <a:spcPct val="100000"/>
              </a:lnSpc>
              <a:spcBef>
                <a:spcPct val="0"/>
              </a:spcBef>
              <a:spcAft>
                <a:spcPct val="0"/>
              </a:spcAft>
              <a:buClrTx/>
              <a:buSzTx/>
              <a:buFontTx/>
              <a:buNone/>
              <a:defRPr/>
            </a:pPr>
            <a:r>
              <a:rPr kumimoji="0" lang="en-US" altLang="zh-CN" sz="9600" b="1" i="0" u="none" strike="noStrike" kern="1200" cap="none" spc="0" normalizeH="0" baseline="0" noProof="0" dirty="0">
                <a:ln>
                  <a:noFill/>
                </a:ln>
                <a:gradFill>
                  <a:gsLst>
                    <a:gs pos="0">
                      <a:srgbClr val="0BD0D9">
                        <a:alpha val="49000"/>
                      </a:srgbClr>
                    </a:gs>
                    <a:gs pos="81000">
                      <a:srgbClr val="0BD0D9">
                        <a:alpha val="0"/>
                      </a:srgbClr>
                    </a:gs>
                  </a:gsLst>
                  <a:lin ang="5400000" scaled="1"/>
                </a:gradFill>
                <a:effectLst/>
                <a:uLnTx/>
                <a:uFillTx/>
                <a:latin typeface="Arial" panose="020B0604020202020204"/>
                <a:ea typeface="微软雅黑 Light" panose="020B0502040204020203" charset="-122"/>
                <a:cs typeface="+mn-cs"/>
              </a:rPr>
              <a:t>COMPUTER</a:t>
            </a:r>
            <a:endParaRPr kumimoji="0" lang="zh-CN" altLang="zh-CN" sz="9600" b="1" i="0" u="none" strike="noStrike" kern="1200" cap="none" spc="0" normalizeH="0" baseline="0" noProof="0" dirty="0">
              <a:ln>
                <a:noFill/>
              </a:ln>
              <a:gradFill>
                <a:gsLst>
                  <a:gs pos="0">
                    <a:srgbClr val="0BD0D9">
                      <a:alpha val="49000"/>
                    </a:srgbClr>
                  </a:gs>
                  <a:gs pos="81000">
                    <a:srgbClr val="0BD0D9">
                      <a:alpha val="0"/>
                    </a:srgbClr>
                  </a:gs>
                </a:gsLst>
                <a:lin ang="5400000" scaled="1"/>
              </a:gradFill>
              <a:effectLst/>
              <a:uLnTx/>
              <a:uFillTx/>
              <a:latin typeface="Arial" panose="020B0604020202020204"/>
              <a:ea typeface="微软雅黑 Light" panose="020B0502040204020203" charset="-122"/>
              <a:cs typeface="+mn-cs"/>
            </a:endParaRPr>
          </a:p>
        </p:txBody>
      </p:sp>
      <p:sp>
        <p:nvSpPr>
          <p:cNvPr id="2" name="矩形 1"/>
          <p:cNvSpPr/>
          <p:nvPr/>
        </p:nvSpPr>
        <p:spPr>
          <a:xfrm>
            <a:off x="4625316" y="1934536"/>
            <a:ext cx="2941368" cy="10147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rPr>
              <a:t>区块链</a:t>
            </a:r>
            <a:endParaRPr kumimoji="0" lang="zh-CN" altLang="en-US" sz="6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endParaRPr>
          </a:p>
        </p:txBody>
      </p:sp>
      <p:sp>
        <p:nvSpPr>
          <p:cNvPr id="4" name="Rectangle 3"/>
          <p:cNvSpPr>
            <a:spLocks noChangeArrowheads="1"/>
          </p:cNvSpPr>
          <p:nvPr/>
        </p:nvSpPr>
        <p:spPr bwMode="auto">
          <a:xfrm>
            <a:off x="3511550" y="2949258"/>
            <a:ext cx="5168900" cy="10153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起源 </a:t>
            </a:r>
            <a:r>
              <a:rPr kumimoji="0" lang="en-US" altLang="zh-CN" sz="6600" b="1" i="0" u="none" strike="noStrike" kern="1200" cap="none" spc="0" normalizeH="0" baseline="0" noProof="0" dirty="0">
                <a:ln>
                  <a:noFill/>
                </a:ln>
                <a:solidFill>
                  <a:srgbClr val="0BD0D9">
                    <a:lumMod val="60000"/>
                    <a:lumOff val="40000"/>
                  </a:srgbClr>
                </a:solidFill>
                <a:effectLst/>
                <a:uLnTx/>
                <a:uFillTx/>
                <a:latin typeface="Arial" panose="020B0604020202020204"/>
                <a:ea typeface="微软雅黑" panose="020B0503020204020204" charset="-122"/>
                <a:cs typeface="+mn-cs"/>
              </a:rPr>
              <a:t>&amp; </a:t>
            </a:r>
            <a:r>
              <a:rPr kumimoji="0" lang="zh-CN" altLang="en-US" sz="6600" b="1" i="0" u="none" strike="noStrike" kern="1200" cap="none" spc="0" normalizeH="0" baseline="0" noProof="0" dirty="0">
                <a:ln>
                  <a:noFill/>
                </a:ln>
                <a:solidFill>
                  <a:srgbClr val="0BD0D9">
                    <a:lumMod val="60000"/>
                    <a:lumOff val="40000"/>
                  </a:srgbClr>
                </a:solidFill>
                <a:effectLst/>
                <a:uLnTx/>
                <a:uFillTx/>
                <a:latin typeface="Arial" panose="020B0604020202020204"/>
                <a:ea typeface="微软雅黑" panose="020B0503020204020204" charset="-122"/>
                <a:cs typeface="+mn-cs"/>
              </a:rPr>
              <a:t>发展</a:t>
            </a:r>
            <a:endParaRPr kumimoji="0" lang="zh-CN" altLang="en-US" sz="6600" b="1" i="0" u="none" strike="noStrike" kern="1200" cap="none" spc="0" normalizeH="0" baseline="0" noProof="0" dirty="0">
              <a:ln>
                <a:noFill/>
              </a:ln>
              <a:solidFill>
                <a:srgbClr val="0BD0D9">
                  <a:lumMod val="60000"/>
                  <a:lumOff val="40000"/>
                </a:srgbClr>
              </a:solidFill>
              <a:effectLst/>
              <a:uLnTx/>
              <a:uFillTx/>
              <a:latin typeface="Arial" panose="020B0604020202020204"/>
              <a:ea typeface="微软雅黑" panose="020B0503020204020204" charset="-122"/>
              <a:cs typeface="+mn-cs"/>
            </a:endParaRPr>
          </a:p>
        </p:txBody>
      </p:sp>
      <p:sp>
        <p:nvSpPr>
          <p:cNvPr id="12" name="文本框 11"/>
          <p:cNvSpPr txBox="1"/>
          <p:nvPr/>
        </p:nvSpPr>
        <p:spPr>
          <a:xfrm>
            <a:off x="3954463" y="3941763"/>
            <a:ext cx="1341438" cy="306705"/>
          </a:xfrm>
          <a:prstGeom prst="rect">
            <a:avLst/>
          </a:prstGeom>
          <a:noFill/>
        </p:spPr>
        <p:txBody>
          <a:bodyPr wrap="squar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srgbClr val="0BD0D9">
                    <a:lumMod val="60000"/>
                    <a:lumOff val="40000"/>
                  </a:srgbClr>
                </a:solidFill>
                <a:latin typeface="Arial" panose="020B0604020202020204"/>
                <a:ea typeface="微软雅黑 Light" panose="020B0502040204020203" charset="-122"/>
                <a:cs typeface="+mn-cs"/>
              </a:rPr>
              <a:t>ORIGN</a:t>
            </a:r>
            <a:endParaRPr kumimoji="0" lang="en-US" altLang="zh-CN" sz="1400" b="0" i="0" kern="1200" cap="none" spc="0" normalizeH="0" baseline="0" noProof="0" dirty="0">
              <a:solidFill>
                <a:srgbClr val="0BD0D9">
                  <a:lumMod val="60000"/>
                  <a:lumOff val="40000"/>
                </a:srgbClr>
              </a:solidFill>
              <a:latin typeface="Arial" panose="020B0604020202020204"/>
              <a:ea typeface="微软雅黑 Light" panose="020B0502040204020203" charset="-122"/>
              <a:cs typeface="+mn-cs"/>
            </a:endParaRPr>
          </a:p>
        </p:txBody>
      </p:sp>
      <p:sp>
        <p:nvSpPr>
          <p:cNvPr id="13" name="文本框 12"/>
          <p:cNvSpPr txBox="1"/>
          <p:nvPr/>
        </p:nvSpPr>
        <p:spPr>
          <a:xfrm>
            <a:off x="6670675" y="3941763"/>
            <a:ext cx="1792288" cy="306705"/>
          </a:xfrm>
          <a:prstGeom prst="rect">
            <a:avLst/>
          </a:prstGeom>
          <a:noFill/>
        </p:spPr>
        <p:txBody>
          <a:bodyPr wrap="squar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srgbClr val="0BD0D9">
                    <a:lumMod val="60000"/>
                    <a:lumOff val="40000"/>
                  </a:srgbClr>
                </a:solidFill>
                <a:latin typeface="Arial" panose="020B0604020202020204"/>
                <a:ea typeface="微软雅黑 Light" panose="020B0502040204020203" charset="-122"/>
                <a:cs typeface="+mn-cs"/>
              </a:rPr>
              <a:t>EVOLUTION</a:t>
            </a:r>
            <a:endParaRPr kumimoji="0" lang="en-US" altLang="zh-CN" sz="1400" b="0" i="0" kern="1200" cap="none" spc="0" normalizeH="0" baseline="0" noProof="0" dirty="0">
              <a:solidFill>
                <a:srgbClr val="0BD0D9">
                  <a:lumMod val="60000"/>
                  <a:lumOff val="40000"/>
                </a:srgbClr>
              </a:solidFill>
              <a:latin typeface="Arial" panose="020B0604020202020204"/>
              <a:ea typeface="微软雅黑 Light" panose="020B0502040204020203" charset="-122"/>
              <a:cs typeface="+mn-cs"/>
            </a:endParaRPr>
          </a:p>
        </p:txBody>
      </p:sp>
      <p:sp>
        <p:nvSpPr>
          <p:cNvPr id="3" name="矩形 2"/>
          <p:cNvSpPr/>
          <p:nvPr/>
        </p:nvSpPr>
        <p:spPr>
          <a:xfrm>
            <a:off x="3648075" y="2844800"/>
            <a:ext cx="273050" cy="415925"/>
          </a:xfrm>
          <a:custGeom>
            <a:avLst/>
            <a:gdLst>
              <a:gd name="connsiteX0" fmla="*/ 0 w 541167"/>
              <a:gd name="connsiteY0" fmla="*/ 0 h 635000"/>
              <a:gd name="connsiteX1" fmla="*/ 541167 w 541167"/>
              <a:gd name="connsiteY1" fmla="*/ 0 h 635000"/>
              <a:gd name="connsiteX2" fmla="*/ 541167 w 541167"/>
              <a:gd name="connsiteY2" fmla="*/ 635000 h 635000"/>
              <a:gd name="connsiteX3" fmla="*/ 0 w 541167"/>
              <a:gd name="connsiteY3" fmla="*/ 635000 h 635000"/>
              <a:gd name="connsiteX4" fmla="*/ 0 w 541167"/>
              <a:gd name="connsiteY4" fmla="*/ 0 h 635000"/>
              <a:gd name="connsiteX0-1" fmla="*/ 541167 w 632607"/>
              <a:gd name="connsiteY0-2" fmla="*/ 635000 h 726440"/>
              <a:gd name="connsiteX1-3" fmla="*/ 0 w 632607"/>
              <a:gd name="connsiteY1-4" fmla="*/ 635000 h 726440"/>
              <a:gd name="connsiteX2-5" fmla="*/ 0 w 632607"/>
              <a:gd name="connsiteY2-6" fmla="*/ 0 h 726440"/>
              <a:gd name="connsiteX3-7" fmla="*/ 541167 w 632607"/>
              <a:gd name="connsiteY3-8" fmla="*/ 0 h 726440"/>
              <a:gd name="connsiteX4-9" fmla="*/ 632607 w 632607"/>
              <a:gd name="connsiteY4-10" fmla="*/ 726440 h 726440"/>
              <a:gd name="connsiteX0-11" fmla="*/ 541167 w 541167"/>
              <a:gd name="connsiteY0-12" fmla="*/ 635000 h 635000"/>
              <a:gd name="connsiteX1-13" fmla="*/ 0 w 541167"/>
              <a:gd name="connsiteY1-14" fmla="*/ 635000 h 635000"/>
              <a:gd name="connsiteX2-15" fmla="*/ 0 w 541167"/>
              <a:gd name="connsiteY2-16" fmla="*/ 0 h 635000"/>
              <a:gd name="connsiteX3-17" fmla="*/ 541167 w 541167"/>
              <a:gd name="connsiteY3-18" fmla="*/ 0 h 635000"/>
              <a:gd name="connsiteX0-19" fmla="*/ 0 w 541167"/>
              <a:gd name="connsiteY0-20" fmla="*/ 635000 h 635000"/>
              <a:gd name="connsiteX1-21" fmla="*/ 0 w 541167"/>
              <a:gd name="connsiteY1-22" fmla="*/ 0 h 635000"/>
              <a:gd name="connsiteX2-23" fmla="*/ 541167 w 541167"/>
              <a:gd name="connsiteY2-24" fmla="*/ 0 h 635000"/>
            </a:gdLst>
            <a:ahLst/>
            <a:cxnLst>
              <a:cxn ang="0">
                <a:pos x="connsiteX0-1" y="connsiteY0-2"/>
              </a:cxn>
              <a:cxn ang="0">
                <a:pos x="connsiteX1-3" y="connsiteY1-4"/>
              </a:cxn>
              <a:cxn ang="0">
                <a:pos x="connsiteX2-5" y="connsiteY2-6"/>
              </a:cxn>
            </a:cxnLst>
            <a:rect l="l" t="t" r="r" b="b"/>
            <a:pathLst>
              <a:path w="541167" h="635000">
                <a:moveTo>
                  <a:pt x="0" y="635000"/>
                </a:moveTo>
                <a:lnTo>
                  <a:pt x="0" y="0"/>
                </a:lnTo>
                <a:lnTo>
                  <a:pt x="541167" y="0"/>
                </a:lnTo>
              </a:path>
            </a:pathLst>
          </a:cu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1" name="矩形 2"/>
          <p:cNvSpPr/>
          <p:nvPr/>
        </p:nvSpPr>
        <p:spPr>
          <a:xfrm rot="10800000">
            <a:off x="8269288" y="3887788"/>
            <a:ext cx="273050" cy="415925"/>
          </a:xfrm>
          <a:custGeom>
            <a:avLst/>
            <a:gdLst>
              <a:gd name="connsiteX0" fmla="*/ 0 w 541167"/>
              <a:gd name="connsiteY0" fmla="*/ 0 h 635000"/>
              <a:gd name="connsiteX1" fmla="*/ 541167 w 541167"/>
              <a:gd name="connsiteY1" fmla="*/ 0 h 635000"/>
              <a:gd name="connsiteX2" fmla="*/ 541167 w 541167"/>
              <a:gd name="connsiteY2" fmla="*/ 635000 h 635000"/>
              <a:gd name="connsiteX3" fmla="*/ 0 w 541167"/>
              <a:gd name="connsiteY3" fmla="*/ 635000 h 635000"/>
              <a:gd name="connsiteX4" fmla="*/ 0 w 541167"/>
              <a:gd name="connsiteY4" fmla="*/ 0 h 635000"/>
              <a:gd name="connsiteX0-1" fmla="*/ 541167 w 632607"/>
              <a:gd name="connsiteY0-2" fmla="*/ 635000 h 726440"/>
              <a:gd name="connsiteX1-3" fmla="*/ 0 w 632607"/>
              <a:gd name="connsiteY1-4" fmla="*/ 635000 h 726440"/>
              <a:gd name="connsiteX2-5" fmla="*/ 0 w 632607"/>
              <a:gd name="connsiteY2-6" fmla="*/ 0 h 726440"/>
              <a:gd name="connsiteX3-7" fmla="*/ 541167 w 632607"/>
              <a:gd name="connsiteY3-8" fmla="*/ 0 h 726440"/>
              <a:gd name="connsiteX4-9" fmla="*/ 632607 w 632607"/>
              <a:gd name="connsiteY4-10" fmla="*/ 726440 h 726440"/>
              <a:gd name="connsiteX0-11" fmla="*/ 541167 w 541167"/>
              <a:gd name="connsiteY0-12" fmla="*/ 635000 h 635000"/>
              <a:gd name="connsiteX1-13" fmla="*/ 0 w 541167"/>
              <a:gd name="connsiteY1-14" fmla="*/ 635000 h 635000"/>
              <a:gd name="connsiteX2-15" fmla="*/ 0 w 541167"/>
              <a:gd name="connsiteY2-16" fmla="*/ 0 h 635000"/>
              <a:gd name="connsiteX3-17" fmla="*/ 541167 w 541167"/>
              <a:gd name="connsiteY3-18" fmla="*/ 0 h 635000"/>
              <a:gd name="connsiteX0-19" fmla="*/ 0 w 541167"/>
              <a:gd name="connsiteY0-20" fmla="*/ 635000 h 635000"/>
              <a:gd name="connsiteX1-21" fmla="*/ 0 w 541167"/>
              <a:gd name="connsiteY1-22" fmla="*/ 0 h 635000"/>
              <a:gd name="connsiteX2-23" fmla="*/ 541167 w 541167"/>
              <a:gd name="connsiteY2-24" fmla="*/ 0 h 635000"/>
            </a:gdLst>
            <a:ahLst/>
            <a:cxnLst>
              <a:cxn ang="0">
                <a:pos x="connsiteX0-1" y="connsiteY0-2"/>
              </a:cxn>
              <a:cxn ang="0">
                <a:pos x="connsiteX1-3" y="connsiteY1-4"/>
              </a:cxn>
              <a:cxn ang="0">
                <a:pos x="connsiteX2-5" y="connsiteY2-6"/>
              </a:cxn>
            </a:cxnLst>
            <a:rect l="l" t="t" r="r" b="b"/>
            <a:pathLst>
              <a:path w="541167" h="635000">
                <a:moveTo>
                  <a:pt x="0" y="635000"/>
                </a:moveTo>
                <a:lnTo>
                  <a:pt x="0" y="0"/>
                </a:lnTo>
                <a:lnTo>
                  <a:pt x="541167" y="0"/>
                </a:lnTo>
              </a:path>
            </a:pathLst>
          </a:cu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5" name="矩形 4"/>
          <p:cNvSpPr/>
          <p:nvPr/>
        </p:nvSpPr>
        <p:spPr>
          <a:xfrm>
            <a:off x="8721066" y="5524191"/>
            <a:ext cx="2941368" cy="70675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rPr>
              <a:t>崔恩博</a:t>
            </a:r>
            <a:endParaRPr kumimoji="0" lang="zh-CN" altLang="en-US"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rPr>
              <a:t>17069130005</a:t>
            </a:r>
            <a:endParaRPr kumimoji="0" lang="en-US" altLang="zh-CN"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4032885" y="437515"/>
            <a:ext cx="4126230" cy="571500"/>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比特币系统安全分析</a:t>
            </a:r>
            <a:endParaRPr lang="zh-CN" altLang="en-US" spc="300" dirty="0">
              <a:solidFill>
                <a:schemeClr val="accent1">
                  <a:lumMod val="75000"/>
                </a:schemeClr>
              </a:solidFill>
            </a:endParaRPr>
          </a:p>
        </p:txBody>
      </p:sp>
      <p:sp>
        <p:nvSpPr>
          <p:cNvPr id="5" name="任意多边形 4"/>
          <p:cNvSpPr/>
          <p:nvPr/>
        </p:nvSpPr>
        <p:spPr>
          <a:xfrm rot="19354201">
            <a:off x="4370430" y="1169283"/>
            <a:ext cx="2242773" cy="2920353"/>
          </a:xfrm>
          <a:custGeom>
            <a:avLst/>
            <a:gdLst>
              <a:gd name="connsiteX0" fmla="*/ 908149 w 1661196"/>
              <a:gd name="connsiteY0" fmla="*/ 116236 h 2161132"/>
              <a:gd name="connsiteX1" fmla="*/ 1045422 w 1661196"/>
              <a:gd name="connsiteY1" fmla="*/ 863815 h 2161132"/>
              <a:gd name="connsiteX2" fmla="*/ 1563639 w 1661196"/>
              <a:gd name="connsiteY2" fmla="*/ 1852839 h 2161132"/>
              <a:gd name="connsiteX3" fmla="*/ 1550532 w 1661196"/>
              <a:gd name="connsiteY3" fmla="*/ 1899767 h 2161132"/>
              <a:gd name="connsiteX4" fmla="*/ 1661196 w 1661196"/>
              <a:gd name="connsiteY4" fmla="*/ 1877382 h 2161132"/>
              <a:gd name="connsiteX5" fmla="*/ 1478236 w 1661196"/>
              <a:gd name="connsiteY5" fmla="*/ 2161132 h 2161132"/>
              <a:gd name="connsiteX6" fmla="*/ 1436046 w 1661196"/>
              <a:gd name="connsiteY6" fmla="*/ 1825812 h 2161132"/>
              <a:gd name="connsiteX7" fmla="*/ 1529211 w 1661196"/>
              <a:gd name="connsiteY7" fmla="*/ 1894840 h 2161132"/>
              <a:gd name="connsiteX8" fmla="*/ 999492 w 1661196"/>
              <a:gd name="connsiteY8" fmla="*/ 935746 h 2161132"/>
              <a:gd name="connsiteX9" fmla="*/ 788637 w 1661196"/>
              <a:gd name="connsiteY9" fmla="*/ 865497 h 2161132"/>
              <a:gd name="connsiteX10" fmla="*/ 139707 w 1661196"/>
              <a:gd name="connsiteY10" fmla="*/ 938417 h 2161132"/>
              <a:gd name="connsiteX11" fmla="*/ 140807 w 1661196"/>
              <a:gd name="connsiteY11" fmla="*/ 936981 h 2161132"/>
              <a:gd name="connsiteX12" fmla="*/ 138269 w 1661196"/>
              <a:gd name="connsiteY12" fmla="*/ 937316 h 2161132"/>
              <a:gd name="connsiteX13" fmla="*/ 110342 w 1661196"/>
              <a:gd name="connsiteY13" fmla="*/ 902271 h 2161132"/>
              <a:gd name="connsiteX14" fmla="*/ 111442 w 1661196"/>
              <a:gd name="connsiteY14" fmla="*/ 900835 h 2161132"/>
              <a:gd name="connsiteX15" fmla="*/ 116237 w 1661196"/>
              <a:gd name="connsiteY15" fmla="*/ 220981 h 2161132"/>
              <a:gd name="connsiteX16" fmla="*/ 908149 w 1661196"/>
              <a:gd name="connsiteY16" fmla="*/ 116236 h 2161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1196" h="2161132">
                <a:moveTo>
                  <a:pt x="908149" y="116236"/>
                </a:moveTo>
                <a:cubicBezTo>
                  <a:pt x="1141188" y="294601"/>
                  <a:pt x="1196152" y="619193"/>
                  <a:pt x="1045422" y="863815"/>
                </a:cubicBezTo>
                <a:cubicBezTo>
                  <a:pt x="1427287" y="1044447"/>
                  <a:pt x="1652072" y="1451172"/>
                  <a:pt x="1563639" y="1852839"/>
                </a:cubicBezTo>
                <a:cubicBezTo>
                  <a:pt x="1558735" y="1874148"/>
                  <a:pt x="1556875" y="1879559"/>
                  <a:pt x="1550532" y="1899767"/>
                </a:cubicBezTo>
                <a:cubicBezTo>
                  <a:pt x="1550532" y="1899767"/>
                  <a:pt x="1550532" y="1899767"/>
                  <a:pt x="1661196" y="1877382"/>
                </a:cubicBezTo>
                <a:cubicBezTo>
                  <a:pt x="1661196" y="1877382"/>
                  <a:pt x="1661196" y="1877382"/>
                  <a:pt x="1478236" y="2161132"/>
                </a:cubicBezTo>
                <a:cubicBezTo>
                  <a:pt x="1478236" y="2161132"/>
                  <a:pt x="1478236" y="2161132"/>
                  <a:pt x="1436046" y="1825812"/>
                </a:cubicBezTo>
                <a:cubicBezTo>
                  <a:pt x="1436046" y="1825812"/>
                  <a:pt x="1436046" y="1825812"/>
                  <a:pt x="1529211" y="1894840"/>
                </a:cubicBezTo>
                <a:cubicBezTo>
                  <a:pt x="1608930" y="1495617"/>
                  <a:pt x="1380679" y="1111303"/>
                  <a:pt x="999492" y="935746"/>
                </a:cubicBezTo>
                <a:cubicBezTo>
                  <a:pt x="998053" y="934645"/>
                  <a:pt x="923084" y="895492"/>
                  <a:pt x="788637" y="865497"/>
                </a:cubicBezTo>
                <a:cubicBezTo>
                  <a:pt x="559511" y="813161"/>
                  <a:pt x="329975" y="844813"/>
                  <a:pt x="139707" y="938417"/>
                </a:cubicBezTo>
                <a:cubicBezTo>
                  <a:pt x="139707" y="938417"/>
                  <a:pt x="139707" y="938417"/>
                  <a:pt x="140807" y="936981"/>
                </a:cubicBezTo>
                <a:cubicBezTo>
                  <a:pt x="140807" y="936981"/>
                  <a:pt x="140807" y="936981"/>
                  <a:pt x="138269" y="937316"/>
                </a:cubicBezTo>
                <a:cubicBezTo>
                  <a:pt x="128960" y="925635"/>
                  <a:pt x="119651" y="913953"/>
                  <a:pt x="110342" y="902271"/>
                </a:cubicBezTo>
                <a:cubicBezTo>
                  <a:pt x="110342" y="902271"/>
                  <a:pt x="110342" y="902271"/>
                  <a:pt x="111442" y="900835"/>
                </a:cubicBezTo>
                <a:cubicBezTo>
                  <a:pt x="-34877" y="704542"/>
                  <a:pt x="-41015" y="426435"/>
                  <a:pt x="116237" y="220981"/>
                </a:cubicBezTo>
                <a:cubicBezTo>
                  <a:pt x="305379" y="-26139"/>
                  <a:pt x="660724" y="-73140"/>
                  <a:pt x="908149" y="116236"/>
                </a:cubicBez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Impact" panose="020B0806030902050204" pitchFamily="34" charset="0"/>
            </a:endParaRPr>
          </a:p>
        </p:txBody>
      </p:sp>
      <p:sp>
        <p:nvSpPr>
          <p:cNvPr id="6" name="Oval 15"/>
          <p:cNvSpPr>
            <a:spLocks noChangeArrowheads="1"/>
          </p:cNvSpPr>
          <p:nvPr/>
        </p:nvSpPr>
        <p:spPr bwMode="auto">
          <a:xfrm>
            <a:off x="5298044" y="2876992"/>
            <a:ext cx="1457676" cy="1455177"/>
          </a:xfrm>
          <a:prstGeom prst="ellipse">
            <a:avLst/>
          </a:prstGeom>
          <a:solidFill>
            <a:srgbClr val="00B0F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effectLst>
                  <a:outerShdw blurRad="38100" dist="38100" dir="2700000" algn="tl">
                    <a:srgbClr val="000000">
                      <a:alpha val="43137"/>
                    </a:srgbClr>
                  </a:outerShdw>
                </a:effectLst>
                <a:latin typeface="Impact" panose="020B0806030902050204" pitchFamily="34" charset="0"/>
              </a:rPr>
              <a:t>Q</a:t>
            </a:r>
            <a:endParaRPr lang="en-US" sz="2800"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7" name="任意多边形 6"/>
          <p:cNvSpPr/>
          <p:nvPr/>
        </p:nvSpPr>
        <p:spPr>
          <a:xfrm rot="19354201">
            <a:off x="5488066" y="3132021"/>
            <a:ext cx="2317780" cy="2867845"/>
          </a:xfrm>
          <a:custGeom>
            <a:avLst/>
            <a:gdLst>
              <a:gd name="connsiteX0" fmla="*/ 170626 w 1714377"/>
              <a:gd name="connsiteY0" fmla="*/ 0 h 2122351"/>
              <a:gd name="connsiteX1" fmla="*/ 226424 w 1714377"/>
              <a:gd name="connsiteY1" fmla="*/ 332456 h 2122351"/>
              <a:gd name="connsiteX2" fmla="*/ 129951 w 1714377"/>
              <a:gd name="connsiteY2" fmla="*/ 267743 h 2122351"/>
              <a:gd name="connsiteX3" fmla="*/ 699044 w 1714377"/>
              <a:gd name="connsiteY3" fmla="*/ 1205247 h 2122351"/>
              <a:gd name="connsiteX4" fmla="*/ 912591 w 1714377"/>
              <a:gd name="connsiteY4" fmla="*/ 1266026 h 2122351"/>
              <a:gd name="connsiteX5" fmla="*/ 1557090 w 1714377"/>
              <a:gd name="connsiteY5" fmla="*/ 1166130 h 2122351"/>
              <a:gd name="connsiteX6" fmla="*/ 1558528 w 1714377"/>
              <a:gd name="connsiteY6" fmla="*/ 1167231 h 2122351"/>
              <a:gd name="connsiteX7" fmla="*/ 1588987 w 1714377"/>
              <a:gd name="connsiteY7" fmla="*/ 1201951 h 2122351"/>
              <a:gd name="connsiteX8" fmla="*/ 1612029 w 1714377"/>
              <a:gd name="connsiteY8" fmla="*/ 1881220 h 2122351"/>
              <a:gd name="connsiteX9" fmla="*/ 824028 w 1714377"/>
              <a:gd name="connsiteY9" fmla="*/ 2019577 h 2122351"/>
              <a:gd name="connsiteX10" fmla="*/ 655921 w 1714377"/>
              <a:gd name="connsiteY10" fmla="*/ 1279471 h 2122351"/>
              <a:gd name="connsiteX11" fmla="*/ 99456 w 1714377"/>
              <a:gd name="connsiteY11" fmla="*/ 310566 h 2122351"/>
              <a:gd name="connsiteX12" fmla="*/ 110060 w 1714377"/>
              <a:gd name="connsiteY12" fmla="*/ 263926 h 2122351"/>
              <a:gd name="connsiteX13" fmla="*/ 0 w 1714377"/>
              <a:gd name="connsiteY13" fmla="*/ 291480 h 2122351"/>
              <a:gd name="connsiteX14" fmla="*/ 170626 w 1714377"/>
              <a:gd name="connsiteY14" fmla="*/ 0 h 21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4377" h="2122351">
                <a:moveTo>
                  <a:pt x="170626" y="0"/>
                </a:moveTo>
                <a:cubicBezTo>
                  <a:pt x="170626" y="0"/>
                  <a:pt x="170626" y="0"/>
                  <a:pt x="226424" y="332456"/>
                </a:cubicBezTo>
                <a:cubicBezTo>
                  <a:pt x="226424" y="332456"/>
                  <a:pt x="226424" y="332456"/>
                  <a:pt x="129951" y="267743"/>
                </a:cubicBezTo>
                <a:cubicBezTo>
                  <a:pt x="68389" y="670077"/>
                  <a:pt x="310738" y="1044932"/>
                  <a:pt x="699044" y="1205247"/>
                </a:cubicBezTo>
                <a:cubicBezTo>
                  <a:pt x="700482" y="1206348"/>
                  <a:pt x="777667" y="1242610"/>
                  <a:pt x="912591" y="1266026"/>
                </a:cubicBezTo>
                <a:cubicBezTo>
                  <a:pt x="1144431" y="1308866"/>
                  <a:pt x="1371655" y="1268319"/>
                  <a:pt x="1557090" y="1166130"/>
                </a:cubicBezTo>
                <a:cubicBezTo>
                  <a:pt x="1557090" y="1166130"/>
                  <a:pt x="1557090" y="1166130"/>
                  <a:pt x="1558528" y="1167231"/>
                </a:cubicBezTo>
                <a:cubicBezTo>
                  <a:pt x="1570374" y="1178579"/>
                  <a:pt x="1579681" y="1190265"/>
                  <a:pt x="1588987" y="1201951"/>
                </a:cubicBezTo>
                <a:cubicBezTo>
                  <a:pt x="1743639" y="1393328"/>
                  <a:pt x="1759762" y="1670320"/>
                  <a:pt x="1612029" y="1881220"/>
                </a:cubicBezTo>
                <a:cubicBezTo>
                  <a:pt x="1431600" y="2137819"/>
                  <a:pt x="1079167" y="2198887"/>
                  <a:pt x="824028" y="2019577"/>
                </a:cubicBezTo>
                <a:cubicBezTo>
                  <a:pt x="583274" y="1851278"/>
                  <a:pt x="514688" y="1529567"/>
                  <a:pt x="655921" y="1279471"/>
                </a:cubicBezTo>
                <a:cubicBezTo>
                  <a:pt x="266941" y="1114077"/>
                  <a:pt x="25533" y="717128"/>
                  <a:pt x="99456" y="310566"/>
                </a:cubicBezTo>
                <a:cubicBezTo>
                  <a:pt x="101837" y="289573"/>
                  <a:pt x="103701" y="284156"/>
                  <a:pt x="110060" y="263926"/>
                </a:cubicBezTo>
                <a:cubicBezTo>
                  <a:pt x="110060" y="263926"/>
                  <a:pt x="110060" y="263926"/>
                  <a:pt x="0" y="291480"/>
                </a:cubicBezTo>
                <a:cubicBezTo>
                  <a:pt x="0" y="291480"/>
                  <a:pt x="0" y="291480"/>
                  <a:pt x="170626" y="0"/>
                </a:cubicBez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Impact" panose="020B0806030902050204" pitchFamily="34" charset="0"/>
            </a:endParaRPr>
          </a:p>
        </p:txBody>
      </p:sp>
      <p:sp>
        <p:nvSpPr>
          <p:cNvPr id="8" name="任意多边形 7"/>
          <p:cNvSpPr/>
          <p:nvPr/>
        </p:nvSpPr>
        <p:spPr>
          <a:xfrm rot="3052925">
            <a:off x="5916870" y="1555581"/>
            <a:ext cx="2197767" cy="2955358"/>
          </a:xfrm>
          <a:custGeom>
            <a:avLst/>
            <a:gdLst>
              <a:gd name="connsiteX0" fmla="*/ 126139 w 1624995"/>
              <a:gd name="connsiteY0" fmla="*/ 208394 h 2186941"/>
              <a:gd name="connsiteX1" fmla="*/ 921298 w 1624995"/>
              <a:gd name="connsiteY1" fmla="*/ 126400 h 2186941"/>
              <a:gd name="connsiteX2" fmla="*/ 1037178 w 1624995"/>
              <a:gd name="connsiteY2" fmla="*/ 876855 h 2186941"/>
              <a:gd name="connsiteX3" fmla="*/ 1525619 w 1624995"/>
              <a:gd name="connsiteY3" fmla="*/ 1881233 h 2186941"/>
              <a:gd name="connsiteX4" fmla="*/ 1511096 w 1624995"/>
              <a:gd name="connsiteY4" fmla="*/ 1927805 h 2186941"/>
              <a:gd name="connsiteX5" fmla="*/ 1624995 w 1624995"/>
              <a:gd name="connsiteY5" fmla="*/ 1908333 h 2186941"/>
              <a:gd name="connsiteX6" fmla="*/ 1433455 w 1624995"/>
              <a:gd name="connsiteY6" fmla="*/ 2186941 h 2186941"/>
              <a:gd name="connsiteX7" fmla="*/ 1401376 w 1624995"/>
              <a:gd name="connsiteY7" fmla="*/ 1850258 h 2186941"/>
              <a:gd name="connsiteX8" fmla="*/ 1492468 w 1624995"/>
              <a:gd name="connsiteY8" fmla="*/ 1921999 h 2186941"/>
              <a:gd name="connsiteX9" fmla="*/ 989073 w 1624995"/>
              <a:gd name="connsiteY9" fmla="*/ 947495 h 2186941"/>
              <a:gd name="connsiteX10" fmla="*/ 781720 w 1624995"/>
              <a:gd name="connsiteY10" fmla="*/ 872288 h 2186941"/>
              <a:gd name="connsiteX11" fmla="*/ 130518 w 1624995"/>
              <a:gd name="connsiteY11" fmla="*/ 926560 h 2186941"/>
              <a:gd name="connsiteX12" fmla="*/ 129113 w 1624995"/>
              <a:gd name="connsiteY12" fmla="*/ 925417 h 2186941"/>
              <a:gd name="connsiteX13" fmla="*/ 102241 w 1624995"/>
              <a:gd name="connsiteY13" fmla="*/ 889552 h 2186941"/>
              <a:gd name="connsiteX14" fmla="*/ 126139 w 1624995"/>
              <a:gd name="connsiteY14" fmla="*/ 208394 h 218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4995" h="2186941">
                <a:moveTo>
                  <a:pt x="126139" y="208394"/>
                </a:moveTo>
                <a:cubicBezTo>
                  <a:pt x="322756" y="-33390"/>
                  <a:pt x="679559" y="-70182"/>
                  <a:pt x="921298" y="126400"/>
                </a:cubicBezTo>
                <a:cubicBezTo>
                  <a:pt x="1150126" y="310147"/>
                  <a:pt x="1196710" y="637608"/>
                  <a:pt x="1037178" y="876855"/>
                </a:cubicBezTo>
                <a:cubicBezTo>
                  <a:pt x="1413637" y="1068560"/>
                  <a:pt x="1628727" y="1481672"/>
                  <a:pt x="1525619" y="1881233"/>
                </a:cubicBezTo>
                <a:cubicBezTo>
                  <a:pt x="1520072" y="1902410"/>
                  <a:pt x="1518048" y="1907770"/>
                  <a:pt x="1511096" y="1927805"/>
                </a:cubicBezTo>
                <a:cubicBezTo>
                  <a:pt x="1511096" y="1927805"/>
                  <a:pt x="1511096" y="1927805"/>
                  <a:pt x="1624995" y="1908333"/>
                </a:cubicBezTo>
                <a:cubicBezTo>
                  <a:pt x="1624995" y="1908333"/>
                  <a:pt x="1624995" y="1908333"/>
                  <a:pt x="1433455" y="2186941"/>
                </a:cubicBezTo>
                <a:cubicBezTo>
                  <a:pt x="1433455" y="2186941"/>
                  <a:pt x="1433455" y="2186941"/>
                  <a:pt x="1401376" y="1850258"/>
                </a:cubicBezTo>
                <a:cubicBezTo>
                  <a:pt x="1401376" y="1850258"/>
                  <a:pt x="1401376" y="1850258"/>
                  <a:pt x="1492468" y="1921999"/>
                </a:cubicBezTo>
                <a:cubicBezTo>
                  <a:pt x="1583096" y="1526301"/>
                  <a:pt x="1366413" y="1135246"/>
                  <a:pt x="989073" y="947495"/>
                </a:cubicBezTo>
                <a:cubicBezTo>
                  <a:pt x="987668" y="946352"/>
                  <a:pt x="913872" y="905024"/>
                  <a:pt x="781720" y="872288"/>
                </a:cubicBezTo>
                <a:cubicBezTo>
                  <a:pt x="553004" y="814739"/>
                  <a:pt x="323631" y="838391"/>
                  <a:pt x="130518" y="926560"/>
                </a:cubicBezTo>
                <a:cubicBezTo>
                  <a:pt x="130518" y="926560"/>
                  <a:pt x="130518" y="926560"/>
                  <a:pt x="129113" y="925417"/>
                </a:cubicBezTo>
                <a:cubicBezTo>
                  <a:pt x="120155" y="913462"/>
                  <a:pt x="111198" y="901507"/>
                  <a:pt x="102241" y="889552"/>
                </a:cubicBezTo>
                <a:cubicBezTo>
                  <a:pt x="-39579" y="687818"/>
                  <a:pt x="-35923" y="410555"/>
                  <a:pt x="126139" y="208394"/>
                </a:cubicBez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Impact" panose="020B0806030902050204" pitchFamily="34" charset="0"/>
            </a:endParaRPr>
          </a:p>
        </p:txBody>
      </p:sp>
      <p:sp>
        <p:nvSpPr>
          <p:cNvPr id="12" name="任意多边形 11"/>
          <p:cNvSpPr/>
          <p:nvPr/>
        </p:nvSpPr>
        <p:spPr>
          <a:xfrm rot="3052925">
            <a:off x="3959132" y="2760725"/>
            <a:ext cx="2265275" cy="2902852"/>
          </a:xfrm>
          <a:custGeom>
            <a:avLst/>
            <a:gdLst>
              <a:gd name="connsiteX0" fmla="*/ 179163 w 1676437"/>
              <a:gd name="connsiteY0" fmla="*/ 0 h 2149102"/>
              <a:gd name="connsiteX1" fmla="*/ 224993 w 1676437"/>
              <a:gd name="connsiteY1" fmla="*/ 333833 h 2149102"/>
              <a:gd name="connsiteX2" fmla="*/ 130540 w 1676437"/>
              <a:gd name="connsiteY2" fmla="*/ 266364 h 2149102"/>
              <a:gd name="connsiteX3" fmla="*/ 672290 w 1676437"/>
              <a:gd name="connsiteY3" fmla="*/ 1218311 h 2149102"/>
              <a:gd name="connsiteX4" fmla="*/ 882685 w 1676437"/>
              <a:gd name="connsiteY4" fmla="*/ 1286657 h 2149102"/>
              <a:gd name="connsiteX5" fmla="*/ 1530715 w 1676437"/>
              <a:gd name="connsiteY5" fmla="*/ 1204160 h 2149102"/>
              <a:gd name="connsiteX6" fmla="*/ 1532119 w 1676437"/>
              <a:gd name="connsiteY6" fmla="*/ 1205302 h 2149102"/>
              <a:gd name="connsiteX7" fmla="*/ 1561514 w 1676437"/>
              <a:gd name="connsiteY7" fmla="*/ 1240881 h 2149102"/>
              <a:gd name="connsiteX8" fmla="*/ 1564275 w 1676437"/>
              <a:gd name="connsiteY8" fmla="*/ 1920319 h 2149102"/>
              <a:gd name="connsiteX9" fmla="*/ 774275 w 1676437"/>
              <a:gd name="connsiteY9" fmla="*/ 2036816 h 2149102"/>
              <a:gd name="connsiteX10" fmla="*/ 628398 w 1676437"/>
              <a:gd name="connsiteY10" fmla="*/ 1292369 h 2149102"/>
              <a:gd name="connsiteX11" fmla="*/ 97653 w 1676437"/>
              <a:gd name="connsiteY11" fmla="*/ 309675 h 2149102"/>
              <a:gd name="connsiteX12" fmla="*/ 110781 w 1676437"/>
              <a:gd name="connsiteY12" fmla="*/ 261972 h 2149102"/>
              <a:gd name="connsiteX13" fmla="*/ 0 w 1676437"/>
              <a:gd name="connsiteY13" fmla="*/ 286307 h 2149102"/>
              <a:gd name="connsiteX14" fmla="*/ 179163 w 1676437"/>
              <a:gd name="connsiteY14" fmla="*/ 0 h 214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6437" h="2149102">
                <a:moveTo>
                  <a:pt x="179163" y="0"/>
                </a:moveTo>
                <a:cubicBezTo>
                  <a:pt x="179163" y="0"/>
                  <a:pt x="179163" y="0"/>
                  <a:pt x="224993" y="333833"/>
                </a:cubicBezTo>
                <a:cubicBezTo>
                  <a:pt x="224993" y="333833"/>
                  <a:pt x="224993" y="333833"/>
                  <a:pt x="130540" y="266364"/>
                </a:cubicBezTo>
                <a:cubicBezTo>
                  <a:pt x="57034" y="666613"/>
                  <a:pt x="287980" y="1048235"/>
                  <a:pt x="672290" y="1218311"/>
                </a:cubicBezTo>
                <a:cubicBezTo>
                  <a:pt x="673694" y="1219453"/>
                  <a:pt x="748584" y="1259336"/>
                  <a:pt x="882685" y="1286657"/>
                </a:cubicBezTo>
                <a:cubicBezTo>
                  <a:pt x="1114177" y="1334797"/>
                  <a:pt x="1342402" y="1300885"/>
                  <a:pt x="1530715" y="1204160"/>
                </a:cubicBezTo>
                <a:cubicBezTo>
                  <a:pt x="1530715" y="1204160"/>
                  <a:pt x="1530715" y="1204160"/>
                  <a:pt x="1532119" y="1205302"/>
                </a:cubicBezTo>
                <a:cubicBezTo>
                  <a:pt x="1543615" y="1216986"/>
                  <a:pt x="1552564" y="1228933"/>
                  <a:pt x="1561514" y="1240881"/>
                </a:cubicBezTo>
                <a:cubicBezTo>
                  <a:pt x="1710316" y="1436612"/>
                  <a:pt x="1718162" y="1713868"/>
                  <a:pt x="1564275" y="1920319"/>
                </a:cubicBezTo>
                <a:cubicBezTo>
                  <a:pt x="1377763" y="2172628"/>
                  <a:pt x="1023832" y="2223409"/>
                  <a:pt x="774275" y="2036816"/>
                </a:cubicBezTo>
                <a:cubicBezTo>
                  <a:pt x="538762" y="1861643"/>
                  <a:pt x="478693" y="1539583"/>
                  <a:pt x="628398" y="1292369"/>
                </a:cubicBezTo>
                <a:cubicBezTo>
                  <a:pt x="243304" y="1114650"/>
                  <a:pt x="12814" y="712383"/>
                  <a:pt x="97653" y="309675"/>
                </a:cubicBezTo>
                <a:cubicBezTo>
                  <a:pt x="103204" y="288503"/>
                  <a:pt x="105229" y="283144"/>
                  <a:pt x="110781" y="261972"/>
                </a:cubicBezTo>
                <a:cubicBezTo>
                  <a:pt x="110781" y="261972"/>
                  <a:pt x="110781" y="261972"/>
                  <a:pt x="0" y="286307"/>
                </a:cubicBezTo>
                <a:cubicBezTo>
                  <a:pt x="0" y="286307"/>
                  <a:pt x="0" y="286307"/>
                  <a:pt x="179163" y="0"/>
                </a:cubicBez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Impact" panose="020B0806030902050204" pitchFamily="34" charset="0"/>
            </a:endParaRPr>
          </a:p>
        </p:txBody>
      </p:sp>
      <p:sp>
        <p:nvSpPr>
          <p:cNvPr id="13" name="文本框 5"/>
          <p:cNvSpPr txBox="1">
            <a:spLocks noChangeArrowheads="1"/>
          </p:cNvSpPr>
          <p:nvPr/>
        </p:nvSpPr>
        <p:spPr bwMode="auto">
          <a:xfrm rot="19455309">
            <a:off x="3892873" y="1561832"/>
            <a:ext cx="1537685" cy="116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3200" dirty="0" smtClean="0">
                <a:solidFill>
                  <a:schemeClr val="accent2">
                    <a:lumMod val="75000"/>
                  </a:schemeClr>
                </a:solidFill>
                <a:latin typeface="Impact" panose="020B0806030902050204" pitchFamily="34" charset="0"/>
                <a:ea typeface="微软雅黑" panose="020B0503020204020204" charset="-122"/>
              </a:rPr>
              <a:t>01</a:t>
            </a:r>
            <a:endParaRPr lang="zh-CN" altLang="en-US" sz="3200" dirty="0">
              <a:solidFill>
                <a:schemeClr val="accent2">
                  <a:lumMod val="75000"/>
                </a:schemeClr>
              </a:solidFill>
              <a:latin typeface="Impact" panose="020B0806030902050204" pitchFamily="34" charset="0"/>
              <a:ea typeface="微软雅黑" panose="020B0503020204020204" charset="-122"/>
            </a:endParaRPr>
          </a:p>
        </p:txBody>
      </p:sp>
      <p:sp>
        <p:nvSpPr>
          <p:cNvPr id="14" name="文本框 25"/>
          <p:cNvSpPr txBox="1">
            <a:spLocks noChangeArrowheads="1"/>
          </p:cNvSpPr>
          <p:nvPr/>
        </p:nvSpPr>
        <p:spPr bwMode="auto">
          <a:xfrm rot="19455309">
            <a:off x="6715715" y="4427178"/>
            <a:ext cx="1537687" cy="1147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lvl="0" algn="ctr">
              <a:lnSpc>
                <a:spcPct val="100000"/>
              </a:lnSpc>
              <a:spcBef>
                <a:spcPct val="0"/>
              </a:spcBef>
              <a:buNone/>
            </a:pPr>
            <a:r>
              <a:rPr lang="en-US" altLang="zh-CN" sz="3200" dirty="0" smtClean="0">
                <a:solidFill>
                  <a:schemeClr val="accent6">
                    <a:lumMod val="75000"/>
                  </a:schemeClr>
                </a:solidFill>
                <a:latin typeface="Impact" panose="020B0806030902050204" pitchFamily="34" charset="0"/>
                <a:ea typeface="微软雅黑" panose="020B0503020204020204" charset="-122"/>
              </a:rPr>
              <a:t>04</a:t>
            </a:r>
            <a:endParaRPr lang="zh-CN" altLang="en-US" sz="3200" dirty="0">
              <a:solidFill>
                <a:schemeClr val="accent6">
                  <a:lumMod val="75000"/>
                </a:schemeClr>
              </a:solidFill>
              <a:latin typeface="Impact" panose="020B0806030902050204" pitchFamily="34" charset="0"/>
              <a:ea typeface="微软雅黑" panose="020B0503020204020204" charset="-122"/>
            </a:endParaRPr>
          </a:p>
        </p:txBody>
      </p:sp>
      <p:sp>
        <p:nvSpPr>
          <p:cNvPr id="15" name="文本框 26"/>
          <p:cNvSpPr txBox="1">
            <a:spLocks noChangeArrowheads="1"/>
          </p:cNvSpPr>
          <p:nvPr/>
        </p:nvSpPr>
        <p:spPr bwMode="auto">
          <a:xfrm rot="2655997">
            <a:off x="6743218" y="1659343"/>
            <a:ext cx="1537685" cy="1062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en-US" altLang="zh-CN" sz="3200" dirty="0" smtClean="0">
                <a:solidFill>
                  <a:schemeClr val="accent4">
                    <a:lumMod val="75000"/>
                  </a:schemeClr>
                </a:solidFill>
                <a:latin typeface="Impact" panose="020B0806030902050204" pitchFamily="34" charset="0"/>
                <a:ea typeface="微软雅黑" panose="020B0503020204020204" charset="-122"/>
              </a:rPr>
              <a:t>02</a:t>
            </a:r>
            <a:endParaRPr lang="zh-CN" altLang="en-US" sz="3200" dirty="0">
              <a:solidFill>
                <a:schemeClr val="accent4">
                  <a:lumMod val="75000"/>
                </a:schemeClr>
              </a:solidFill>
              <a:latin typeface="Impact" panose="020B0806030902050204" pitchFamily="34" charset="0"/>
              <a:ea typeface="微软雅黑" panose="020B0503020204020204" charset="-122"/>
            </a:endParaRPr>
          </a:p>
        </p:txBody>
      </p:sp>
      <p:sp>
        <p:nvSpPr>
          <p:cNvPr id="16" name="文本框 27"/>
          <p:cNvSpPr txBox="1">
            <a:spLocks noChangeArrowheads="1"/>
          </p:cNvSpPr>
          <p:nvPr/>
        </p:nvSpPr>
        <p:spPr bwMode="auto">
          <a:xfrm rot="2655997">
            <a:off x="3877870" y="4467185"/>
            <a:ext cx="1537685" cy="1210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lvl="0" algn="ctr">
              <a:lnSpc>
                <a:spcPct val="100000"/>
              </a:lnSpc>
              <a:spcBef>
                <a:spcPct val="0"/>
              </a:spcBef>
              <a:buNone/>
            </a:pPr>
            <a:r>
              <a:rPr lang="en-US" altLang="zh-CN" sz="3200" dirty="0" smtClean="0">
                <a:solidFill>
                  <a:schemeClr val="accent5">
                    <a:lumMod val="75000"/>
                  </a:schemeClr>
                </a:solidFill>
                <a:latin typeface="Impact" panose="020B0806030902050204" pitchFamily="34" charset="0"/>
                <a:ea typeface="微软雅黑" panose="020B0503020204020204" charset="-122"/>
              </a:rPr>
              <a:t>03</a:t>
            </a:r>
            <a:endParaRPr lang="zh-CN" altLang="en-US" sz="3200" dirty="0">
              <a:solidFill>
                <a:schemeClr val="accent5">
                  <a:lumMod val="75000"/>
                </a:schemeClr>
              </a:solidFill>
              <a:latin typeface="Impact" panose="020B0806030902050204" pitchFamily="34" charset="0"/>
              <a:ea typeface="微软雅黑" panose="020B0503020204020204" charset="-122"/>
            </a:endParaRPr>
          </a:p>
        </p:txBody>
      </p:sp>
      <p:sp>
        <p:nvSpPr>
          <p:cNvPr id="17" name="TextBox 62"/>
          <p:cNvSpPr txBox="1"/>
          <p:nvPr/>
        </p:nvSpPr>
        <p:spPr>
          <a:xfrm>
            <a:off x="8321205" y="1009162"/>
            <a:ext cx="2107186" cy="423545"/>
          </a:xfrm>
          <a:prstGeom prst="rect">
            <a:avLst/>
          </a:prstGeom>
          <a:noFill/>
        </p:spPr>
        <p:txBody>
          <a:bodyPr wrap="square" rtlCol="0">
            <a:spAutoFit/>
          </a:bodyPr>
          <a:lstStyle/>
          <a:p>
            <a:pPr>
              <a:lnSpc>
                <a:spcPct val="120000"/>
              </a:lnSpc>
            </a:pPr>
            <a:r>
              <a:rPr lang="zh-CN" altLang="en-US" b="1" spc="300" dirty="0">
                <a:solidFill>
                  <a:schemeClr val="tx1">
                    <a:lumMod val="75000"/>
                    <a:lumOff val="25000"/>
                  </a:schemeClr>
                </a:solidFill>
                <a:cs typeface="+mn-ea"/>
                <a:sym typeface="+mn-lt"/>
              </a:rPr>
              <a:t>回滚交易数据？</a:t>
            </a:r>
            <a:endParaRPr lang="zh-CN" altLang="en-US" b="1" spc="300" dirty="0">
              <a:solidFill>
                <a:schemeClr val="tx1">
                  <a:lumMod val="75000"/>
                  <a:lumOff val="25000"/>
                </a:schemeClr>
              </a:solidFill>
              <a:cs typeface="+mn-ea"/>
              <a:sym typeface="+mn-lt"/>
            </a:endParaRPr>
          </a:p>
        </p:txBody>
      </p:sp>
      <p:sp>
        <p:nvSpPr>
          <p:cNvPr id="19" name="TextBox 62"/>
          <p:cNvSpPr txBox="1"/>
          <p:nvPr/>
        </p:nvSpPr>
        <p:spPr>
          <a:xfrm>
            <a:off x="8433485" y="4274095"/>
            <a:ext cx="2107186" cy="423545"/>
          </a:xfrm>
          <a:prstGeom prst="rect">
            <a:avLst/>
          </a:prstGeom>
          <a:noFill/>
        </p:spPr>
        <p:txBody>
          <a:bodyPr wrap="square" rtlCol="0">
            <a:spAutoFit/>
          </a:bodyPr>
          <a:lstStyle/>
          <a:p>
            <a:pPr>
              <a:lnSpc>
                <a:spcPct val="120000"/>
              </a:lnSpc>
            </a:pPr>
            <a:r>
              <a:rPr lang="zh-CN" altLang="en-US" b="1" spc="300" dirty="0">
                <a:solidFill>
                  <a:schemeClr val="tx1">
                    <a:lumMod val="75000"/>
                    <a:lumOff val="25000"/>
                  </a:schemeClr>
                </a:solidFill>
                <a:cs typeface="+mn-ea"/>
                <a:sym typeface="+mn-lt"/>
              </a:rPr>
              <a:t>保证</a:t>
            </a:r>
            <a:r>
              <a:rPr lang="zh-CN" altLang="en-US" b="1" spc="300" dirty="0">
                <a:solidFill>
                  <a:schemeClr val="tx1">
                    <a:lumMod val="75000"/>
                    <a:lumOff val="25000"/>
                  </a:schemeClr>
                </a:solidFill>
                <a:cs typeface="+mn-ea"/>
                <a:sym typeface="+mn-lt"/>
              </a:rPr>
              <a:t>匿名性</a:t>
            </a:r>
            <a:r>
              <a:rPr lang="zh-CN" altLang="en-US" b="1" spc="300" dirty="0">
                <a:solidFill>
                  <a:schemeClr val="tx1">
                    <a:lumMod val="75000"/>
                    <a:lumOff val="25000"/>
                  </a:schemeClr>
                </a:solidFill>
                <a:cs typeface="+mn-ea"/>
                <a:sym typeface="+mn-lt"/>
              </a:rPr>
              <a:t>？</a:t>
            </a:r>
            <a:endParaRPr lang="zh-CN" altLang="en-US" b="1" spc="300" dirty="0">
              <a:solidFill>
                <a:schemeClr val="tx1">
                  <a:lumMod val="75000"/>
                  <a:lumOff val="25000"/>
                </a:schemeClr>
              </a:solidFill>
              <a:cs typeface="+mn-ea"/>
              <a:sym typeface="+mn-lt"/>
            </a:endParaRPr>
          </a:p>
        </p:txBody>
      </p:sp>
      <p:sp>
        <p:nvSpPr>
          <p:cNvPr id="20" name="Rectangle 64"/>
          <p:cNvSpPr/>
          <p:nvPr/>
        </p:nvSpPr>
        <p:spPr>
          <a:xfrm>
            <a:off x="8433485" y="4733685"/>
            <a:ext cx="2860543" cy="1337945"/>
          </a:xfrm>
          <a:prstGeom prst="rect">
            <a:avLst/>
          </a:prstGeom>
        </p:spPr>
        <p:txBody>
          <a:bodyPr wrap="square">
            <a:spAutoFit/>
          </a:bodyPr>
          <a:lstStyle/>
          <a:p>
            <a:pPr algn="l">
              <a:lnSpc>
                <a:spcPct val="150000"/>
              </a:lnSpc>
              <a:buClrTx/>
              <a:buSzTx/>
              <a:buFontTx/>
            </a:pPr>
            <a:r>
              <a:rPr lang="zh-CN" altLang="en-US" sz="1800" b="1" spc="300" dirty="0">
                <a:solidFill>
                  <a:schemeClr val="tx1">
                    <a:lumMod val="75000"/>
                    <a:lumOff val="25000"/>
                  </a:schemeClr>
                </a:solidFill>
                <a:cs typeface="+mn-ea"/>
                <a:sym typeface="+mn-lt"/>
              </a:rPr>
              <a:t>较</a:t>
            </a:r>
            <a:r>
              <a:rPr lang="zh-CN" altLang="en-US" sz="1800" b="1" spc="300" dirty="0">
                <a:solidFill>
                  <a:schemeClr val="tx1">
                    <a:lumMod val="75000"/>
                    <a:lumOff val="25000"/>
                  </a:schemeClr>
                </a:solidFill>
                <a:cs typeface="+mn-ea"/>
                <a:sym typeface="+mn-lt"/>
              </a:rPr>
              <a:t>难</a:t>
            </a:r>
            <a:endParaRPr lang="zh-CN" altLang="en-US" sz="900" spc="300" dirty="0">
              <a:solidFill>
                <a:schemeClr val="tx1">
                  <a:lumMod val="50000"/>
                  <a:lumOff val="50000"/>
                </a:schemeClr>
              </a:solidFill>
              <a:cs typeface="+mn-ea"/>
              <a:sym typeface="+mn-lt"/>
            </a:endParaRPr>
          </a:p>
          <a:p>
            <a:pPr>
              <a:lnSpc>
                <a:spcPct val="150000"/>
              </a:lnSpc>
            </a:pPr>
            <a:r>
              <a:rPr lang="zh-CN" altLang="en-US" sz="900" spc="300" dirty="0">
                <a:solidFill>
                  <a:schemeClr val="tx1">
                    <a:lumMod val="50000"/>
                    <a:lumOff val="50000"/>
                  </a:schemeClr>
                </a:solidFill>
                <a:cs typeface="+mn-ea"/>
                <a:sym typeface="+mn-lt"/>
              </a:rPr>
              <a:t>由于区块链具有不可篡改性，所以一次暴露身份</a:t>
            </a:r>
            <a:r>
              <a:rPr lang="en-US" altLang="zh-CN" sz="900" spc="300" dirty="0">
                <a:solidFill>
                  <a:schemeClr val="tx1">
                    <a:lumMod val="50000"/>
                    <a:lumOff val="50000"/>
                  </a:schemeClr>
                </a:solidFill>
                <a:cs typeface="+mn-ea"/>
                <a:sym typeface="+mn-lt"/>
              </a:rPr>
              <a:t>(</a:t>
            </a:r>
            <a:r>
              <a:rPr lang="zh-CN" altLang="en-US" sz="900" spc="300" dirty="0">
                <a:solidFill>
                  <a:schemeClr val="tx1">
                    <a:lumMod val="50000"/>
                    <a:lumOff val="50000"/>
                  </a:schemeClr>
                </a:solidFill>
                <a:cs typeface="+mn-ea"/>
                <a:sym typeface="+mn-lt"/>
              </a:rPr>
              <a:t>地址与个人信息被绑定</a:t>
            </a:r>
            <a:r>
              <a:rPr lang="en-US" altLang="zh-CN" sz="900" spc="300" dirty="0">
                <a:solidFill>
                  <a:schemeClr val="tx1">
                    <a:lumMod val="50000"/>
                    <a:lumOff val="50000"/>
                  </a:schemeClr>
                </a:solidFill>
                <a:cs typeface="+mn-ea"/>
                <a:sym typeface="+mn-lt"/>
              </a:rPr>
              <a:t>)</a:t>
            </a:r>
            <a:r>
              <a:rPr lang="zh-CN" altLang="en-US" sz="900" spc="300" dirty="0">
                <a:solidFill>
                  <a:schemeClr val="tx1">
                    <a:lumMod val="50000"/>
                    <a:lumOff val="50000"/>
                  </a:schemeClr>
                </a:solidFill>
                <a:cs typeface="+mn-ea"/>
                <a:sym typeface="+mn-lt"/>
              </a:rPr>
              <a:t>，那么影响是永久的。不过，可以通过每次交易之后，更换地址来增强匿名性。</a:t>
            </a:r>
            <a:endParaRPr lang="zh-CN" altLang="en-US" sz="900" spc="300" dirty="0">
              <a:solidFill>
                <a:schemeClr val="tx1">
                  <a:lumMod val="50000"/>
                  <a:lumOff val="50000"/>
                </a:schemeClr>
              </a:solidFill>
              <a:cs typeface="+mn-ea"/>
              <a:sym typeface="+mn-lt"/>
            </a:endParaRPr>
          </a:p>
        </p:txBody>
      </p:sp>
      <p:sp>
        <p:nvSpPr>
          <p:cNvPr id="21" name="TextBox 62"/>
          <p:cNvSpPr txBox="1"/>
          <p:nvPr/>
        </p:nvSpPr>
        <p:spPr>
          <a:xfrm>
            <a:off x="986380" y="931858"/>
            <a:ext cx="2107186" cy="423545"/>
          </a:xfrm>
          <a:prstGeom prst="rect">
            <a:avLst/>
          </a:prstGeom>
          <a:noFill/>
        </p:spPr>
        <p:txBody>
          <a:bodyPr wrap="square" rtlCol="0">
            <a:spAutoFit/>
          </a:bodyPr>
          <a:lstStyle/>
          <a:p>
            <a:pPr>
              <a:lnSpc>
                <a:spcPct val="120000"/>
              </a:lnSpc>
            </a:pPr>
            <a:r>
              <a:rPr lang="zh-CN" altLang="en-US" b="1" spc="300" dirty="0">
                <a:solidFill>
                  <a:schemeClr val="tx1">
                    <a:lumMod val="75000"/>
                    <a:lumOff val="25000"/>
                  </a:schemeClr>
                </a:solidFill>
                <a:cs typeface="+mn-ea"/>
                <a:sym typeface="+mn-lt"/>
              </a:rPr>
              <a:t>伪造转账交易？</a:t>
            </a:r>
            <a:endParaRPr lang="zh-CN" altLang="en-US" b="1" spc="300" dirty="0">
              <a:solidFill>
                <a:schemeClr val="tx1">
                  <a:lumMod val="75000"/>
                  <a:lumOff val="25000"/>
                </a:schemeClr>
              </a:solidFill>
              <a:cs typeface="+mn-ea"/>
              <a:sym typeface="+mn-lt"/>
            </a:endParaRPr>
          </a:p>
        </p:txBody>
      </p:sp>
      <p:sp>
        <p:nvSpPr>
          <p:cNvPr id="22" name="Rectangle 64"/>
          <p:cNvSpPr/>
          <p:nvPr/>
        </p:nvSpPr>
        <p:spPr>
          <a:xfrm>
            <a:off x="986380" y="1355253"/>
            <a:ext cx="2860543" cy="1753235"/>
          </a:xfrm>
          <a:prstGeom prst="rect">
            <a:avLst/>
          </a:prstGeom>
        </p:spPr>
        <p:txBody>
          <a:bodyPr wrap="square">
            <a:spAutoFit/>
          </a:bodyPr>
          <a:lstStyle/>
          <a:p>
            <a:pPr>
              <a:lnSpc>
                <a:spcPct val="150000"/>
              </a:lnSpc>
            </a:pPr>
            <a:r>
              <a:rPr lang="zh-CN" altLang="en-US" sz="1800" b="1" spc="300" dirty="0">
                <a:solidFill>
                  <a:schemeClr val="tx1">
                    <a:lumMod val="75000"/>
                    <a:lumOff val="25000"/>
                  </a:schemeClr>
                </a:solidFill>
                <a:cs typeface="+mn-ea"/>
                <a:sym typeface="+mn-lt"/>
              </a:rPr>
              <a:t>很难</a:t>
            </a:r>
            <a:endParaRPr lang="zh-CN" altLang="en-US" sz="1800" b="1" spc="300" dirty="0">
              <a:solidFill>
                <a:schemeClr val="tx1">
                  <a:lumMod val="75000"/>
                  <a:lumOff val="25000"/>
                </a:schemeClr>
              </a:solidFill>
              <a:cs typeface="+mn-ea"/>
              <a:sym typeface="+mn-lt"/>
            </a:endParaRPr>
          </a:p>
          <a:p>
            <a:pPr>
              <a:lnSpc>
                <a:spcPct val="150000"/>
              </a:lnSpc>
            </a:pPr>
            <a:r>
              <a:rPr lang="zh-CN" altLang="en-US" sz="900" spc="300" dirty="0">
                <a:solidFill>
                  <a:schemeClr val="tx1">
                    <a:lumMod val="50000"/>
                    <a:lumOff val="50000"/>
                  </a:schemeClr>
                </a:solidFill>
                <a:cs typeface="+mn-ea"/>
                <a:sym typeface="+mn-lt"/>
              </a:rPr>
              <a:t>第一，因为比特币系统中合法交易需要交易发起方用自己的私钥进行签名，而私钥无法伪造，所以不能成功。</a:t>
            </a:r>
            <a:endParaRPr lang="zh-CN" altLang="en-US" sz="900" spc="300" dirty="0">
              <a:solidFill>
                <a:schemeClr val="tx1">
                  <a:lumMod val="50000"/>
                  <a:lumOff val="50000"/>
                </a:schemeClr>
              </a:solidFill>
              <a:cs typeface="+mn-ea"/>
              <a:sym typeface="+mn-lt"/>
            </a:endParaRPr>
          </a:p>
          <a:p>
            <a:pPr>
              <a:lnSpc>
                <a:spcPct val="150000"/>
              </a:lnSpc>
            </a:pPr>
            <a:r>
              <a:rPr lang="zh-CN" altLang="en-US" sz="900" spc="300" dirty="0">
                <a:solidFill>
                  <a:schemeClr val="tx1">
                    <a:lumMod val="50000"/>
                    <a:lumOff val="50000"/>
                  </a:schemeClr>
                </a:solidFill>
                <a:cs typeface="+mn-ea"/>
                <a:sym typeface="+mn-lt"/>
              </a:rPr>
              <a:t>第二，如果恶意节点强行将交易写入区块中，那么诚实的节点也不会认可这笔交易，同时攻击者也损失了一笔出块奖励，同样说明这种攻击难以实现。</a:t>
            </a:r>
            <a:endParaRPr lang="zh-CN" altLang="en-US" sz="900" spc="300" dirty="0">
              <a:solidFill>
                <a:schemeClr val="tx1">
                  <a:lumMod val="50000"/>
                  <a:lumOff val="50000"/>
                </a:schemeClr>
              </a:solidFill>
              <a:cs typeface="+mn-ea"/>
              <a:sym typeface="+mn-lt"/>
            </a:endParaRPr>
          </a:p>
        </p:txBody>
      </p:sp>
      <p:sp>
        <p:nvSpPr>
          <p:cNvPr id="23" name="TextBox 62"/>
          <p:cNvSpPr txBox="1"/>
          <p:nvPr/>
        </p:nvSpPr>
        <p:spPr>
          <a:xfrm>
            <a:off x="986375" y="4358533"/>
            <a:ext cx="2107186" cy="423545"/>
          </a:xfrm>
          <a:prstGeom prst="rect">
            <a:avLst/>
          </a:prstGeom>
          <a:noFill/>
        </p:spPr>
        <p:txBody>
          <a:bodyPr wrap="square" rtlCol="0">
            <a:spAutoFit/>
          </a:bodyPr>
          <a:lstStyle/>
          <a:p>
            <a:pPr>
              <a:lnSpc>
                <a:spcPct val="120000"/>
              </a:lnSpc>
            </a:pPr>
            <a:r>
              <a:rPr lang="zh-CN" altLang="en-US" b="1" spc="300" dirty="0">
                <a:solidFill>
                  <a:schemeClr val="tx1">
                    <a:lumMod val="75000"/>
                    <a:lumOff val="25000"/>
                  </a:schemeClr>
                </a:solidFill>
                <a:cs typeface="+mn-ea"/>
                <a:sym typeface="+mn-lt"/>
              </a:rPr>
              <a:t>掌控最长合法链？</a:t>
            </a:r>
            <a:endParaRPr lang="zh-CN" altLang="en-US" b="1" spc="300" dirty="0">
              <a:solidFill>
                <a:schemeClr val="tx1">
                  <a:lumMod val="75000"/>
                  <a:lumOff val="25000"/>
                </a:schemeClr>
              </a:solidFill>
              <a:cs typeface="+mn-ea"/>
              <a:sym typeface="+mn-lt"/>
            </a:endParaRPr>
          </a:p>
        </p:txBody>
      </p:sp>
      <p:sp>
        <p:nvSpPr>
          <p:cNvPr id="24" name="Rectangle 64"/>
          <p:cNvSpPr/>
          <p:nvPr/>
        </p:nvSpPr>
        <p:spPr>
          <a:xfrm>
            <a:off x="986375" y="4818123"/>
            <a:ext cx="2860543" cy="922020"/>
          </a:xfrm>
          <a:prstGeom prst="rect">
            <a:avLst/>
          </a:prstGeom>
        </p:spPr>
        <p:txBody>
          <a:bodyPr wrap="square">
            <a:spAutoFit/>
          </a:bodyPr>
          <a:lstStyle/>
          <a:p>
            <a:pPr algn="l">
              <a:lnSpc>
                <a:spcPct val="150000"/>
              </a:lnSpc>
              <a:buClrTx/>
              <a:buSzTx/>
              <a:buFontTx/>
            </a:pPr>
            <a:r>
              <a:rPr lang="zh-CN" altLang="en-US" sz="1800" b="1" spc="300" dirty="0">
                <a:solidFill>
                  <a:schemeClr val="tx1">
                    <a:lumMod val="75000"/>
                    <a:lumOff val="25000"/>
                  </a:schemeClr>
                </a:solidFill>
                <a:cs typeface="+mn-ea"/>
                <a:sym typeface="+mn-lt"/>
              </a:rPr>
              <a:t>很难</a:t>
            </a:r>
            <a:endParaRPr lang="zh-CN" altLang="en-US" sz="1800" b="1" spc="300" dirty="0">
              <a:solidFill>
                <a:schemeClr val="tx1">
                  <a:lumMod val="75000"/>
                  <a:lumOff val="25000"/>
                </a:schemeClr>
              </a:solidFill>
              <a:cs typeface="+mn-ea"/>
              <a:sym typeface="+mn-lt"/>
            </a:endParaRPr>
          </a:p>
          <a:p>
            <a:pPr algn="l">
              <a:lnSpc>
                <a:spcPct val="150000"/>
              </a:lnSpc>
              <a:buClrTx/>
              <a:buSzTx/>
              <a:buFontTx/>
            </a:pPr>
            <a:r>
              <a:rPr lang="zh-CN" altLang="en-US" sz="900" spc="300" dirty="0">
                <a:solidFill>
                  <a:schemeClr val="tx1">
                    <a:lumMod val="50000"/>
                    <a:lumOff val="50000"/>
                  </a:schemeClr>
                </a:solidFill>
                <a:cs typeface="+mn-ea"/>
                <a:sym typeface="+mn-lt"/>
              </a:rPr>
              <a:t>因为我们假设比特网网络中大多数节点都是诚实的节点</a:t>
            </a:r>
            <a:endParaRPr lang="zh-CN" altLang="en-US" sz="900" spc="300" dirty="0">
              <a:solidFill>
                <a:schemeClr val="tx1">
                  <a:lumMod val="50000"/>
                  <a:lumOff val="50000"/>
                </a:schemeClr>
              </a:solidFill>
              <a:cs typeface="+mn-ea"/>
              <a:sym typeface="+mn-lt"/>
            </a:endParaRPr>
          </a:p>
        </p:txBody>
      </p:sp>
      <p:sp>
        <p:nvSpPr>
          <p:cNvPr id="2" name="Rectangle 64"/>
          <p:cNvSpPr/>
          <p:nvPr/>
        </p:nvSpPr>
        <p:spPr>
          <a:xfrm>
            <a:off x="8321900" y="1433358"/>
            <a:ext cx="2860543" cy="1960880"/>
          </a:xfrm>
          <a:prstGeom prst="rect">
            <a:avLst/>
          </a:prstGeom>
        </p:spPr>
        <p:txBody>
          <a:bodyPr wrap="square">
            <a:spAutoFit/>
          </a:bodyPr>
          <a:p>
            <a:pPr>
              <a:lnSpc>
                <a:spcPct val="150000"/>
              </a:lnSpc>
            </a:pPr>
            <a:r>
              <a:rPr lang="zh-CN" altLang="en-US" sz="1800" b="1" spc="300" dirty="0">
                <a:solidFill>
                  <a:schemeClr val="tx1">
                    <a:lumMod val="75000"/>
                    <a:lumOff val="25000"/>
                  </a:schemeClr>
                </a:solidFill>
                <a:cs typeface="+mn-ea"/>
                <a:sym typeface="+mn-lt"/>
              </a:rPr>
              <a:t>很难</a:t>
            </a:r>
            <a:endParaRPr lang="zh-CN" altLang="en-US" sz="1800" b="1" spc="300" dirty="0">
              <a:solidFill>
                <a:schemeClr val="tx1">
                  <a:lumMod val="75000"/>
                  <a:lumOff val="25000"/>
                </a:schemeClr>
              </a:solidFill>
              <a:cs typeface="+mn-ea"/>
              <a:sym typeface="+mn-lt"/>
            </a:endParaRPr>
          </a:p>
          <a:p>
            <a:pPr>
              <a:lnSpc>
                <a:spcPct val="150000"/>
              </a:lnSpc>
            </a:pPr>
            <a:r>
              <a:rPr lang="zh-CN" altLang="en-US" sz="900" spc="300" dirty="0">
                <a:solidFill>
                  <a:schemeClr val="tx1">
                    <a:lumMod val="50000"/>
                    <a:lumOff val="50000"/>
                  </a:schemeClr>
                </a:solidFill>
                <a:cs typeface="+mn-ea"/>
                <a:sym typeface="+mn-lt"/>
              </a:rPr>
              <a:t>这种通过向区块链中间插入某个区块来回滚某个已经发生的交易，又称为分叉攻击。防范这种攻击的简单方式是等待六个区块的确认，这样拓展回滚交易所在的链的难度就会大大增加。</a:t>
            </a:r>
            <a:endParaRPr lang="zh-CN" altLang="en-US" sz="900" spc="300" dirty="0">
              <a:solidFill>
                <a:schemeClr val="tx1">
                  <a:lumMod val="50000"/>
                  <a:lumOff val="50000"/>
                </a:schemeClr>
              </a:solidFill>
              <a:cs typeface="+mn-ea"/>
              <a:sym typeface="+mn-lt"/>
            </a:endParaRPr>
          </a:p>
          <a:p>
            <a:pPr>
              <a:lnSpc>
                <a:spcPct val="150000"/>
              </a:lnSpc>
            </a:pPr>
            <a:r>
              <a:rPr lang="zh-CN" altLang="en-US" sz="900" spc="300" dirty="0">
                <a:solidFill>
                  <a:schemeClr val="tx1">
                    <a:lumMod val="50000"/>
                    <a:lumOff val="50000"/>
                  </a:schemeClr>
                </a:solidFill>
                <a:cs typeface="+mn-ea"/>
                <a:sym typeface="+mn-lt"/>
              </a:rPr>
              <a:t>此外，要对抗网络中诚实节点的算力和，使得自己的链成为最长合法链也很难。</a:t>
            </a:r>
            <a:endParaRPr lang="zh-CN" altLang="en-US" sz="900" spc="300" dirty="0">
              <a:solidFill>
                <a:schemeClr val="tx1">
                  <a:lumMod val="50000"/>
                  <a:lumOff val="50000"/>
                </a:schemeClr>
              </a:solidFill>
              <a:cs typeface="+mn-ea"/>
              <a:sym typeface="+mn-lt"/>
            </a:endParaRPr>
          </a:p>
        </p:txBody>
      </p:sp>
    </p:spTree>
  </p:cSld>
  <p:clrMapOvr>
    <a:masterClrMapping/>
  </p:clrMapOvr>
  <p:transition spd="med">
    <p:fad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48000" fill="hold" grpId="0" nodeType="clickEffect" p14:presetBounceEnd="50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20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20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stCondLst>
                                        <p:cond delay="0"/>
                                      </p:stCondLst>
                                      <p:childTnLst>
                                        <p:set>
                                          <p:cBhvr>
                                            <p:cTn id="10" dur="2000" fill="hold">
                                              <p:stCondLst>
                                                <p:cond delay="0"/>
                                              </p:stCondLst>
                                            </p:cTn>
                                            <p:tgtEl>
                                              <p:spTgt spid="2"/>
                                            </p:tgtEl>
                                            <p:attrNameLst>
                                              <p:attrName>style.visibility</p:attrName>
                                            </p:attrNameLst>
                                          </p:cBhvr>
                                          <p:to>
                                            <p:strVal val="visible"/>
                                          </p:to>
                                        </p:set>
                                        <p:anim calcmode="lin" valueType="num">
                                          <p:cBhvr additive="base">
                                            <p:cTn id="11" dur="2000" fill="hold"/>
                                            <p:tgtEl>
                                              <p:spTgt spid="2"/>
                                            </p:tgtEl>
                                            <p:attrNameLst>
                                              <p:attrName>ppt_x</p:attrName>
                                            </p:attrNameLst>
                                          </p:cBhvr>
                                          <p:tavLst>
                                            <p:tav tm="0">
                                              <p:val>
                                                <p:strVal val="0-#ppt_w/2"/>
                                              </p:val>
                                            </p:tav>
                                            <p:tav tm="100000">
                                              <p:val>
                                                <p:strVal val="#ppt_x"/>
                                              </p:val>
                                            </p:tav>
                                          </p:tavLst>
                                        </p:anim>
                                        <p:anim calcmode="lin" valueType="num">
                                          <p:cBhvr additive="base">
                                            <p:cTn id="12" dur="2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12" accel="48000" fill="hold" grpId="0" nodeType="withEffect" p14:presetBounceEnd="50000">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14:bounceEnd="50000">
                                          <p:cBhvr additive="base">
                                            <p:cTn id="15" dur="20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16" dur="2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12" accel="48000" fill="hold" grpId="0" nodeType="withEffect" p14:presetBounceEnd="50000">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14:bounceEnd="50000">
                                          <p:cBhvr additive="base">
                                            <p:cTn id="19" dur="2000" fill="hold"/>
                                            <p:tgtEl>
                                              <p:spTgt spid="20"/>
                                            </p:tgtEl>
                                            <p:attrNameLst>
                                              <p:attrName>ppt_x</p:attrName>
                                            </p:attrNameLst>
                                          </p:cBhvr>
                                          <p:tavLst>
                                            <p:tav tm="0">
                                              <p:val>
                                                <p:strVal val="0-#ppt_w/2"/>
                                              </p:val>
                                            </p:tav>
                                            <p:tav tm="100000">
                                              <p:val>
                                                <p:strVal val="#ppt_x"/>
                                              </p:val>
                                            </p:tav>
                                          </p:tavLst>
                                        </p:anim>
                                        <p:anim calcmode="lin" valueType="num" p14:bounceEnd="50000">
                                          <p:cBhvr additive="base">
                                            <p:cTn id="20" dur="2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12" accel="48000" fill="hold" grpId="0" nodeType="withEffect" p14:presetBounceEnd="50000">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14:bounceEnd="50000">
                                          <p:cBhvr additive="base">
                                            <p:cTn id="23" dur="2000" fill="hold"/>
                                            <p:tgtEl>
                                              <p:spTgt spid="21"/>
                                            </p:tgtEl>
                                            <p:attrNameLst>
                                              <p:attrName>ppt_x</p:attrName>
                                            </p:attrNameLst>
                                          </p:cBhvr>
                                          <p:tavLst>
                                            <p:tav tm="0">
                                              <p:val>
                                                <p:strVal val="0-#ppt_w/2"/>
                                              </p:val>
                                            </p:tav>
                                            <p:tav tm="100000">
                                              <p:val>
                                                <p:strVal val="#ppt_x"/>
                                              </p:val>
                                            </p:tav>
                                          </p:tavLst>
                                        </p:anim>
                                        <p:anim calcmode="lin" valueType="num" p14:bounceEnd="50000">
                                          <p:cBhvr additive="base">
                                            <p:cTn id="24" dur="20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12" accel="48000" fill="hold" grpId="0" nodeType="withEffect" p14:presetBounceEnd="50000">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14:bounceEnd="50000">
                                          <p:cBhvr additive="base">
                                            <p:cTn id="27" dur="2000" fill="hold"/>
                                            <p:tgtEl>
                                              <p:spTgt spid="22"/>
                                            </p:tgtEl>
                                            <p:attrNameLst>
                                              <p:attrName>ppt_x</p:attrName>
                                            </p:attrNameLst>
                                          </p:cBhvr>
                                          <p:tavLst>
                                            <p:tav tm="0">
                                              <p:val>
                                                <p:strVal val="0-#ppt_w/2"/>
                                              </p:val>
                                            </p:tav>
                                            <p:tav tm="100000">
                                              <p:val>
                                                <p:strVal val="#ppt_x"/>
                                              </p:val>
                                            </p:tav>
                                          </p:tavLst>
                                        </p:anim>
                                        <p:anim calcmode="lin" valueType="num" p14:bounceEnd="50000">
                                          <p:cBhvr additive="base">
                                            <p:cTn id="28" dur="2000" fill="hold"/>
                                            <p:tgtEl>
                                              <p:spTgt spid="22"/>
                                            </p:tgtEl>
                                            <p:attrNameLst>
                                              <p:attrName>ppt_y</p:attrName>
                                            </p:attrNameLst>
                                          </p:cBhvr>
                                          <p:tavLst>
                                            <p:tav tm="0">
                                              <p:val>
                                                <p:strVal val="1+#ppt_h/2"/>
                                              </p:val>
                                            </p:tav>
                                            <p:tav tm="100000">
                                              <p:val>
                                                <p:strVal val="#ppt_y"/>
                                              </p:val>
                                            </p:tav>
                                          </p:tavLst>
                                        </p:anim>
                                      </p:childTnLst>
                                    </p:cTn>
                                  </p:par>
                                  <p:par>
                                    <p:cTn id="29" presetID="2" presetClass="entr" presetSubtype="12" accel="48000" fill="hold" grpId="0" nodeType="withEffect" p14:presetBounceEnd="50000">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14:bounceEnd="50000">
                                          <p:cBhvr additive="base">
                                            <p:cTn id="31" dur="2000" fill="hold"/>
                                            <p:tgtEl>
                                              <p:spTgt spid="23"/>
                                            </p:tgtEl>
                                            <p:attrNameLst>
                                              <p:attrName>ppt_x</p:attrName>
                                            </p:attrNameLst>
                                          </p:cBhvr>
                                          <p:tavLst>
                                            <p:tav tm="0">
                                              <p:val>
                                                <p:strVal val="0-#ppt_w/2"/>
                                              </p:val>
                                            </p:tav>
                                            <p:tav tm="100000">
                                              <p:val>
                                                <p:strVal val="#ppt_x"/>
                                              </p:val>
                                            </p:tav>
                                          </p:tavLst>
                                        </p:anim>
                                        <p:anim calcmode="lin" valueType="num" p14:bounceEnd="50000">
                                          <p:cBhvr additive="base">
                                            <p:cTn id="32" dur="2000" fill="hold"/>
                                            <p:tgtEl>
                                              <p:spTgt spid="23"/>
                                            </p:tgtEl>
                                            <p:attrNameLst>
                                              <p:attrName>ppt_y</p:attrName>
                                            </p:attrNameLst>
                                          </p:cBhvr>
                                          <p:tavLst>
                                            <p:tav tm="0">
                                              <p:val>
                                                <p:strVal val="1+#ppt_h/2"/>
                                              </p:val>
                                            </p:tav>
                                            <p:tav tm="100000">
                                              <p:val>
                                                <p:strVal val="#ppt_y"/>
                                              </p:val>
                                            </p:tav>
                                          </p:tavLst>
                                        </p:anim>
                                      </p:childTnLst>
                                    </p:cTn>
                                  </p:par>
                                  <p:par>
                                    <p:cTn id="33" presetID="2" presetClass="entr" presetSubtype="12" accel="48000" fill="hold" grpId="0" nodeType="withEffect" p14:presetBounceEnd="50000">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14:bounceEnd="50000">
                                          <p:cBhvr additive="base">
                                            <p:cTn id="35" dur="2000" fill="hold"/>
                                            <p:tgtEl>
                                              <p:spTgt spid="24"/>
                                            </p:tgtEl>
                                            <p:attrNameLst>
                                              <p:attrName>ppt_x</p:attrName>
                                            </p:attrNameLst>
                                          </p:cBhvr>
                                          <p:tavLst>
                                            <p:tav tm="0">
                                              <p:val>
                                                <p:strVal val="0-#ppt_w/2"/>
                                              </p:val>
                                            </p:tav>
                                            <p:tav tm="100000">
                                              <p:val>
                                                <p:strVal val="#ppt_x"/>
                                              </p:val>
                                            </p:tav>
                                          </p:tavLst>
                                        </p:anim>
                                        <p:anim calcmode="lin" valueType="num" p14:bounceEnd="50000">
                                          <p:cBhvr additive="base">
                                            <p:cTn id="36" dur="2000" fill="hold"/>
                                            <p:tgtEl>
                                              <p:spTgt spid="24"/>
                                            </p:tgtEl>
                                            <p:attrNameLst>
                                              <p:attrName>ppt_y</p:attrName>
                                            </p:attrNameLst>
                                          </p:cBhvr>
                                          <p:tavLst>
                                            <p:tav tm="0">
                                              <p:val>
                                                <p:strVal val="1+#ppt_h/2"/>
                                              </p:val>
                                            </p:tav>
                                            <p:tav tm="100000">
                                              <p:val>
                                                <p:strVal val="#ppt_y"/>
                                              </p:val>
                                            </p:tav>
                                          </p:tavLst>
                                        </p:anim>
                                      </p:childTnLst>
                                    </p:cTn>
                                  </p:par>
                                  <p:par>
                                    <p:cTn id="37" presetID="2" presetClass="entr" presetSubtype="12" accel="48000" fill="hold" grpId="0" nodeType="withEffect" p14:presetBounceEnd="50000">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14:bounceEnd="50000">
                                          <p:cBhvr additive="base">
                                            <p:cTn id="39" dur="2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40" dur="2000" fill="hold"/>
                                            <p:tgtEl>
                                              <p:spTgt spid="5"/>
                                            </p:tgtEl>
                                            <p:attrNameLst>
                                              <p:attrName>ppt_y</p:attrName>
                                            </p:attrNameLst>
                                          </p:cBhvr>
                                          <p:tavLst>
                                            <p:tav tm="0">
                                              <p:val>
                                                <p:strVal val="1+#ppt_h/2"/>
                                              </p:val>
                                            </p:tav>
                                            <p:tav tm="100000">
                                              <p:val>
                                                <p:strVal val="#ppt_y"/>
                                              </p:val>
                                            </p:tav>
                                          </p:tavLst>
                                        </p:anim>
                                      </p:childTnLst>
                                    </p:cTn>
                                  </p:par>
                                  <p:par>
                                    <p:cTn id="41" presetID="2" presetClass="entr" presetSubtype="12" accel="48000" fill="hold" grpId="0" nodeType="withEffect" p14:presetBounceEnd="50000">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14:bounceEnd="50000">
                                          <p:cBhvr additive="base">
                                            <p:cTn id="43" dur="2000" fill="hold"/>
                                            <p:tgtEl>
                                              <p:spTgt spid="6"/>
                                            </p:tgtEl>
                                            <p:attrNameLst>
                                              <p:attrName>ppt_x</p:attrName>
                                            </p:attrNameLst>
                                          </p:cBhvr>
                                          <p:tavLst>
                                            <p:tav tm="0">
                                              <p:val>
                                                <p:strVal val="0-#ppt_w/2"/>
                                              </p:val>
                                            </p:tav>
                                            <p:tav tm="100000">
                                              <p:val>
                                                <p:strVal val="#ppt_x"/>
                                              </p:val>
                                            </p:tav>
                                          </p:tavLst>
                                        </p:anim>
                                        <p:anim calcmode="lin" valueType="num" p14:bounceEnd="50000">
                                          <p:cBhvr additive="base">
                                            <p:cTn id="44" dur="2000" fill="hold"/>
                                            <p:tgtEl>
                                              <p:spTgt spid="6"/>
                                            </p:tgtEl>
                                            <p:attrNameLst>
                                              <p:attrName>ppt_y</p:attrName>
                                            </p:attrNameLst>
                                          </p:cBhvr>
                                          <p:tavLst>
                                            <p:tav tm="0">
                                              <p:val>
                                                <p:strVal val="1+#ppt_h/2"/>
                                              </p:val>
                                            </p:tav>
                                            <p:tav tm="100000">
                                              <p:val>
                                                <p:strVal val="#ppt_y"/>
                                              </p:val>
                                            </p:tav>
                                          </p:tavLst>
                                        </p:anim>
                                      </p:childTnLst>
                                    </p:cTn>
                                  </p:par>
                                  <p:par>
                                    <p:cTn id="45" presetID="2" presetClass="entr" presetSubtype="12" accel="48000" fill="hold" grpId="0" nodeType="withEffect" p14:presetBounceEnd="50000">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14:bounceEnd="50000">
                                          <p:cBhvr additive="base">
                                            <p:cTn id="47" dur="20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48" dur="2000" fill="hold"/>
                                            <p:tgtEl>
                                              <p:spTgt spid="7"/>
                                            </p:tgtEl>
                                            <p:attrNameLst>
                                              <p:attrName>ppt_y</p:attrName>
                                            </p:attrNameLst>
                                          </p:cBhvr>
                                          <p:tavLst>
                                            <p:tav tm="0">
                                              <p:val>
                                                <p:strVal val="1+#ppt_h/2"/>
                                              </p:val>
                                            </p:tav>
                                            <p:tav tm="100000">
                                              <p:val>
                                                <p:strVal val="#ppt_y"/>
                                              </p:val>
                                            </p:tav>
                                          </p:tavLst>
                                        </p:anim>
                                      </p:childTnLst>
                                    </p:cTn>
                                  </p:par>
                                  <p:par>
                                    <p:cTn id="49" presetID="2" presetClass="entr" presetSubtype="12" accel="48000" fill="hold" grpId="0" nodeType="withEffect" p14:presetBounceEnd="50000">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14:bounceEnd="50000">
                                          <p:cBhvr additive="base">
                                            <p:cTn id="51" dur="20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52" dur="2000" fill="hold"/>
                                            <p:tgtEl>
                                              <p:spTgt spid="8"/>
                                            </p:tgtEl>
                                            <p:attrNameLst>
                                              <p:attrName>ppt_y</p:attrName>
                                            </p:attrNameLst>
                                          </p:cBhvr>
                                          <p:tavLst>
                                            <p:tav tm="0">
                                              <p:val>
                                                <p:strVal val="1+#ppt_h/2"/>
                                              </p:val>
                                            </p:tav>
                                            <p:tav tm="100000">
                                              <p:val>
                                                <p:strVal val="#ppt_y"/>
                                              </p:val>
                                            </p:tav>
                                          </p:tavLst>
                                        </p:anim>
                                      </p:childTnLst>
                                    </p:cTn>
                                  </p:par>
                                  <p:par>
                                    <p:cTn id="53" presetID="2" presetClass="entr" presetSubtype="12" accel="48000" fill="hold" grpId="0" nodeType="withEffect" p14:presetBounceEnd="50000">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14:bounceEnd="50000">
                                          <p:cBhvr additive="base">
                                            <p:cTn id="55" dur="2000" fill="hold"/>
                                            <p:tgtEl>
                                              <p:spTgt spid="12"/>
                                            </p:tgtEl>
                                            <p:attrNameLst>
                                              <p:attrName>ppt_x</p:attrName>
                                            </p:attrNameLst>
                                          </p:cBhvr>
                                          <p:tavLst>
                                            <p:tav tm="0">
                                              <p:val>
                                                <p:strVal val="0-#ppt_w/2"/>
                                              </p:val>
                                            </p:tav>
                                            <p:tav tm="100000">
                                              <p:val>
                                                <p:strVal val="#ppt_x"/>
                                              </p:val>
                                            </p:tav>
                                          </p:tavLst>
                                        </p:anim>
                                        <p:anim calcmode="lin" valueType="num" p14:bounceEnd="50000">
                                          <p:cBhvr additive="base">
                                            <p:cTn id="56" dur="2000" fill="hold"/>
                                            <p:tgtEl>
                                              <p:spTgt spid="12"/>
                                            </p:tgtEl>
                                            <p:attrNameLst>
                                              <p:attrName>ppt_y</p:attrName>
                                            </p:attrNameLst>
                                          </p:cBhvr>
                                          <p:tavLst>
                                            <p:tav tm="0">
                                              <p:val>
                                                <p:strVal val="1+#ppt_h/2"/>
                                              </p:val>
                                            </p:tav>
                                            <p:tav tm="100000">
                                              <p:val>
                                                <p:strVal val="#ppt_y"/>
                                              </p:val>
                                            </p:tav>
                                          </p:tavLst>
                                        </p:anim>
                                      </p:childTnLst>
                                    </p:cTn>
                                  </p:par>
                                  <p:par>
                                    <p:cTn id="57" presetID="2" presetClass="entr" presetSubtype="12" accel="48000" fill="hold" grpId="0" nodeType="withEffect" p14:presetBounceEnd="50000">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14:bounceEnd="50000">
                                          <p:cBhvr additive="base">
                                            <p:cTn id="59" dur="2000" fill="hold"/>
                                            <p:tgtEl>
                                              <p:spTgt spid="13"/>
                                            </p:tgtEl>
                                            <p:attrNameLst>
                                              <p:attrName>ppt_x</p:attrName>
                                            </p:attrNameLst>
                                          </p:cBhvr>
                                          <p:tavLst>
                                            <p:tav tm="0">
                                              <p:val>
                                                <p:strVal val="0-#ppt_w/2"/>
                                              </p:val>
                                            </p:tav>
                                            <p:tav tm="100000">
                                              <p:val>
                                                <p:strVal val="#ppt_x"/>
                                              </p:val>
                                            </p:tav>
                                          </p:tavLst>
                                        </p:anim>
                                        <p:anim calcmode="lin" valueType="num" p14:bounceEnd="50000">
                                          <p:cBhvr additive="base">
                                            <p:cTn id="60" dur="200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12" accel="48000" fill="hold" grpId="0" nodeType="withEffect" p14:presetBounceEnd="50000">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14:bounceEnd="50000">
                                          <p:cBhvr additive="base">
                                            <p:cTn id="63" dur="2000" fill="hold"/>
                                            <p:tgtEl>
                                              <p:spTgt spid="14"/>
                                            </p:tgtEl>
                                            <p:attrNameLst>
                                              <p:attrName>ppt_x</p:attrName>
                                            </p:attrNameLst>
                                          </p:cBhvr>
                                          <p:tavLst>
                                            <p:tav tm="0">
                                              <p:val>
                                                <p:strVal val="0-#ppt_w/2"/>
                                              </p:val>
                                            </p:tav>
                                            <p:tav tm="100000">
                                              <p:val>
                                                <p:strVal val="#ppt_x"/>
                                              </p:val>
                                            </p:tav>
                                          </p:tavLst>
                                        </p:anim>
                                        <p:anim calcmode="lin" valueType="num" p14:bounceEnd="50000">
                                          <p:cBhvr additive="base">
                                            <p:cTn id="64" dur="2000" fill="hold"/>
                                            <p:tgtEl>
                                              <p:spTgt spid="14"/>
                                            </p:tgtEl>
                                            <p:attrNameLst>
                                              <p:attrName>ppt_y</p:attrName>
                                            </p:attrNameLst>
                                          </p:cBhvr>
                                          <p:tavLst>
                                            <p:tav tm="0">
                                              <p:val>
                                                <p:strVal val="1+#ppt_h/2"/>
                                              </p:val>
                                            </p:tav>
                                            <p:tav tm="100000">
                                              <p:val>
                                                <p:strVal val="#ppt_y"/>
                                              </p:val>
                                            </p:tav>
                                          </p:tavLst>
                                        </p:anim>
                                      </p:childTnLst>
                                    </p:cTn>
                                  </p:par>
                                  <p:par>
                                    <p:cTn id="65" presetID="2" presetClass="entr" presetSubtype="12" accel="48000" fill="hold" grpId="0" nodeType="withEffect" p14:presetBounceEnd="50000">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14:bounceEnd="50000">
                                          <p:cBhvr additive="base">
                                            <p:cTn id="67" dur="2000" fill="hold"/>
                                            <p:tgtEl>
                                              <p:spTgt spid="15"/>
                                            </p:tgtEl>
                                            <p:attrNameLst>
                                              <p:attrName>ppt_x</p:attrName>
                                            </p:attrNameLst>
                                          </p:cBhvr>
                                          <p:tavLst>
                                            <p:tav tm="0">
                                              <p:val>
                                                <p:strVal val="0-#ppt_w/2"/>
                                              </p:val>
                                            </p:tav>
                                            <p:tav tm="100000">
                                              <p:val>
                                                <p:strVal val="#ppt_x"/>
                                              </p:val>
                                            </p:tav>
                                          </p:tavLst>
                                        </p:anim>
                                        <p:anim calcmode="lin" valueType="num" p14:bounceEnd="50000">
                                          <p:cBhvr additive="base">
                                            <p:cTn id="68" dur="2000" fill="hold"/>
                                            <p:tgtEl>
                                              <p:spTgt spid="15"/>
                                            </p:tgtEl>
                                            <p:attrNameLst>
                                              <p:attrName>ppt_y</p:attrName>
                                            </p:attrNameLst>
                                          </p:cBhvr>
                                          <p:tavLst>
                                            <p:tav tm="0">
                                              <p:val>
                                                <p:strVal val="1+#ppt_h/2"/>
                                              </p:val>
                                            </p:tav>
                                            <p:tav tm="100000">
                                              <p:val>
                                                <p:strVal val="#ppt_y"/>
                                              </p:val>
                                            </p:tav>
                                          </p:tavLst>
                                        </p:anim>
                                      </p:childTnLst>
                                    </p:cTn>
                                  </p:par>
                                  <p:par>
                                    <p:cTn id="69" presetID="2" presetClass="entr" presetSubtype="12" accel="48000" fill="hold" grpId="0" nodeType="withEffect" p14:presetBounceEnd="50000">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14:bounceEnd="50000">
                                          <p:cBhvr additive="base">
                                            <p:cTn id="71" dur="2000" fill="hold"/>
                                            <p:tgtEl>
                                              <p:spTgt spid="16"/>
                                            </p:tgtEl>
                                            <p:attrNameLst>
                                              <p:attrName>ppt_x</p:attrName>
                                            </p:attrNameLst>
                                          </p:cBhvr>
                                          <p:tavLst>
                                            <p:tav tm="0">
                                              <p:val>
                                                <p:strVal val="0-#ppt_w/2"/>
                                              </p:val>
                                            </p:tav>
                                            <p:tav tm="100000">
                                              <p:val>
                                                <p:strVal val="#ppt_x"/>
                                              </p:val>
                                            </p:tav>
                                          </p:tavLst>
                                        </p:anim>
                                        <p:anim calcmode="lin" valueType="num" p14:bounceEnd="50000">
                                          <p:cBhvr additive="base">
                                            <p:cTn id="72" dur="2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12" grpId="0" bldLvl="0" animBg="1"/>
          <p:bldP spid="13" grpId="0"/>
          <p:bldP spid="14" grpId="0"/>
          <p:bldP spid="15" grpId="0"/>
          <p:bldP spid="16" grpId="0"/>
          <p:bldP spid="17" grpId="0"/>
          <p:bldP spid="19" grpId="0"/>
          <p:bldP spid="20" grpId="0"/>
          <p:bldP spid="21" grpId="0"/>
          <p:bldP spid="22" grpId="0"/>
          <p:bldP spid="23" grpId="0"/>
          <p:bldP spid="24" grpId="0"/>
          <p:bldP spid="2"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4800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2000" fill="hold"/>
                                            <p:tgtEl>
                                              <p:spTgt spid="17"/>
                                            </p:tgtEl>
                                            <p:attrNameLst>
                                              <p:attrName>ppt_x</p:attrName>
                                            </p:attrNameLst>
                                          </p:cBhvr>
                                          <p:tavLst>
                                            <p:tav tm="0">
                                              <p:val>
                                                <p:strVal val="0-#ppt_w/2"/>
                                              </p:val>
                                            </p:tav>
                                            <p:tav tm="100000">
                                              <p:val>
                                                <p:strVal val="#ppt_x"/>
                                              </p:val>
                                            </p:tav>
                                          </p:tavLst>
                                        </p:anim>
                                        <p:anim calcmode="lin" valueType="num">
                                          <p:cBhvr additive="base">
                                            <p:cTn id="8" dur="20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stCondLst>
                                        <p:cond delay="0"/>
                                      </p:stCondLst>
                                      <p:childTnLst>
                                        <p:set>
                                          <p:cBhvr>
                                            <p:cTn id="10" dur="2000" fill="hold">
                                              <p:stCondLst>
                                                <p:cond delay="0"/>
                                              </p:stCondLst>
                                            </p:cTn>
                                            <p:tgtEl>
                                              <p:spTgt spid="2"/>
                                            </p:tgtEl>
                                            <p:attrNameLst>
                                              <p:attrName>style.visibility</p:attrName>
                                            </p:attrNameLst>
                                          </p:cBhvr>
                                          <p:to>
                                            <p:strVal val="visible"/>
                                          </p:to>
                                        </p:set>
                                        <p:anim calcmode="lin" valueType="num">
                                          <p:cBhvr additive="base">
                                            <p:cTn id="11" dur="2000" fill="hold"/>
                                            <p:tgtEl>
                                              <p:spTgt spid="2"/>
                                            </p:tgtEl>
                                            <p:attrNameLst>
                                              <p:attrName>ppt_x</p:attrName>
                                            </p:attrNameLst>
                                          </p:cBhvr>
                                          <p:tavLst>
                                            <p:tav tm="0">
                                              <p:val>
                                                <p:strVal val="0-#ppt_w/2"/>
                                              </p:val>
                                            </p:tav>
                                            <p:tav tm="100000">
                                              <p:val>
                                                <p:strVal val="#ppt_x"/>
                                              </p:val>
                                            </p:tav>
                                          </p:tavLst>
                                        </p:anim>
                                        <p:anim calcmode="lin" valueType="num">
                                          <p:cBhvr additive="base">
                                            <p:cTn id="12" dur="2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12" accel="48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2000" fill="hold"/>
                                            <p:tgtEl>
                                              <p:spTgt spid="19"/>
                                            </p:tgtEl>
                                            <p:attrNameLst>
                                              <p:attrName>ppt_x</p:attrName>
                                            </p:attrNameLst>
                                          </p:cBhvr>
                                          <p:tavLst>
                                            <p:tav tm="0">
                                              <p:val>
                                                <p:strVal val="0-#ppt_w/2"/>
                                              </p:val>
                                            </p:tav>
                                            <p:tav tm="100000">
                                              <p:val>
                                                <p:strVal val="#ppt_x"/>
                                              </p:val>
                                            </p:tav>
                                          </p:tavLst>
                                        </p:anim>
                                        <p:anim calcmode="lin" valueType="num">
                                          <p:cBhvr additive="base">
                                            <p:cTn id="16" dur="2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12" accel="48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2000" fill="hold"/>
                                            <p:tgtEl>
                                              <p:spTgt spid="20"/>
                                            </p:tgtEl>
                                            <p:attrNameLst>
                                              <p:attrName>ppt_x</p:attrName>
                                            </p:attrNameLst>
                                          </p:cBhvr>
                                          <p:tavLst>
                                            <p:tav tm="0">
                                              <p:val>
                                                <p:strVal val="0-#ppt_w/2"/>
                                              </p:val>
                                            </p:tav>
                                            <p:tav tm="100000">
                                              <p:val>
                                                <p:strVal val="#ppt_x"/>
                                              </p:val>
                                            </p:tav>
                                          </p:tavLst>
                                        </p:anim>
                                        <p:anim calcmode="lin" valueType="num">
                                          <p:cBhvr additive="base">
                                            <p:cTn id="20" dur="2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12" accel="4800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2000" fill="hold"/>
                                            <p:tgtEl>
                                              <p:spTgt spid="21"/>
                                            </p:tgtEl>
                                            <p:attrNameLst>
                                              <p:attrName>ppt_x</p:attrName>
                                            </p:attrNameLst>
                                          </p:cBhvr>
                                          <p:tavLst>
                                            <p:tav tm="0">
                                              <p:val>
                                                <p:strVal val="0-#ppt_w/2"/>
                                              </p:val>
                                            </p:tav>
                                            <p:tav tm="100000">
                                              <p:val>
                                                <p:strVal val="#ppt_x"/>
                                              </p:val>
                                            </p:tav>
                                          </p:tavLst>
                                        </p:anim>
                                        <p:anim calcmode="lin" valueType="num">
                                          <p:cBhvr additive="base">
                                            <p:cTn id="24" dur="20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12" accel="4800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2000" fill="hold"/>
                                            <p:tgtEl>
                                              <p:spTgt spid="22"/>
                                            </p:tgtEl>
                                            <p:attrNameLst>
                                              <p:attrName>ppt_x</p:attrName>
                                            </p:attrNameLst>
                                          </p:cBhvr>
                                          <p:tavLst>
                                            <p:tav tm="0">
                                              <p:val>
                                                <p:strVal val="0-#ppt_w/2"/>
                                              </p:val>
                                            </p:tav>
                                            <p:tav tm="100000">
                                              <p:val>
                                                <p:strVal val="#ppt_x"/>
                                              </p:val>
                                            </p:tav>
                                          </p:tavLst>
                                        </p:anim>
                                        <p:anim calcmode="lin" valueType="num">
                                          <p:cBhvr additive="base">
                                            <p:cTn id="28" dur="2000" fill="hold"/>
                                            <p:tgtEl>
                                              <p:spTgt spid="22"/>
                                            </p:tgtEl>
                                            <p:attrNameLst>
                                              <p:attrName>ppt_y</p:attrName>
                                            </p:attrNameLst>
                                          </p:cBhvr>
                                          <p:tavLst>
                                            <p:tav tm="0">
                                              <p:val>
                                                <p:strVal val="1+#ppt_h/2"/>
                                              </p:val>
                                            </p:tav>
                                            <p:tav tm="100000">
                                              <p:val>
                                                <p:strVal val="#ppt_y"/>
                                              </p:val>
                                            </p:tav>
                                          </p:tavLst>
                                        </p:anim>
                                      </p:childTnLst>
                                    </p:cTn>
                                  </p:par>
                                  <p:par>
                                    <p:cTn id="29" presetID="2" presetClass="entr" presetSubtype="12" accel="4800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additive="base">
                                            <p:cTn id="31" dur="2000" fill="hold"/>
                                            <p:tgtEl>
                                              <p:spTgt spid="23"/>
                                            </p:tgtEl>
                                            <p:attrNameLst>
                                              <p:attrName>ppt_x</p:attrName>
                                            </p:attrNameLst>
                                          </p:cBhvr>
                                          <p:tavLst>
                                            <p:tav tm="0">
                                              <p:val>
                                                <p:strVal val="0-#ppt_w/2"/>
                                              </p:val>
                                            </p:tav>
                                            <p:tav tm="100000">
                                              <p:val>
                                                <p:strVal val="#ppt_x"/>
                                              </p:val>
                                            </p:tav>
                                          </p:tavLst>
                                        </p:anim>
                                        <p:anim calcmode="lin" valueType="num">
                                          <p:cBhvr additive="base">
                                            <p:cTn id="32" dur="2000" fill="hold"/>
                                            <p:tgtEl>
                                              <p:spTgt spid="23"/>
                                            </p:tgtEl>
                                            <p:attrNameLst>
                                              <p:attrName>ppt_y</p:attrName>
                                            </p:attrNameLst>
                                          </p:cBhvr>
                                          <p:tavLst>
                                            <p:tav tm="0">
                                              <p:val>
                                                <p:strVal val="1+#ppt_h/2"/>
                                              </p:val>
                                            </p:tav>
                                            <p:tav tm="100000">
                                              <p:val>
                                                <p:strVal val="#ppt_y"/>
                                              </p:val>
                                            </p:tav>
                                          </p:tavLst>
                                        </p:anim>
                                      </p:childTnLst>
                                    </p:cTn>
                                  </p:par>
                                  <p:par>
                                    <p:cTn id="33" presetID="2" presetClass="entr" presetSubtype="12" accel="4800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2000" fill="hold"/>
                                            <p:tgtEl>
                                              <p:spTgt spid="24"/>
                                            </p:tgtEl>
                                            <p:attrNameLst>
                                              <p:attrName>ppt_x</p:attrName>
                                            </p:attrNameLst>
                                          </p:cBhvr>
                                          <p:tavLst>
                                            <p:tav tm="0">
                                              <p:val>
                                                <p:strVal val="0-#ppt_w/2"/>
                                              </p:val>
                                            </p:tav>
                                            <p:tav tm="100000">
                                              <p:val>
                                                <p:strVal val="#ppt_x"/>
                                              </p:val>
                                            </p:tav>
                                          </p:tavLst>
                                        </p:anim>
                                        <p:anim calcmode="lin" valueType="num">
                                          <p:cBhvr additive="base">
                                            <p:cTn id="36" dur="2000" fill="hold"/>
                                            <p:tgtEl>
                                              <p:spTgt spid="24"/>
                                            </p:tgtEl>
                                            <p:attrNameLst>
                                              <p:attrName>ppt_y</p:attrName>
                                            </p:attrNameLst>
                                          </p:cBhvr>
                                          <p:tavLst>
                                            <p:tav tm="0">
                                              <p:val>
                                                <p:strVal val="1+#ppt_h/2"/>
                                              </p:val>
                                            </p:tav>
                                            <p:tav tm="100000">
                                              <p:val>
                                                <p:strVal val="#ppt_y"/>
                                              </p:val>
                                            </p:tav>
                                          </p:tavLst>
                                        </p:anim>
                                      </p:childTnLst>
                                    </p:cTn>
                                  </p:par>
                                  <p:par>
                                    <p:cTn id="37" presetID="2" presetClass="entr" presetSubtype="12" accel="4800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2000" fill="hold"/>
                                            <p:tgtEl>
                                              <p:spTgt spid="5"/>
                                            </p:tgtEl>
                                            <p:attrNameLst>
                                              <p:attrName>ppt_x</p:attrName>
                                            </p:attrNameLst>
                                          </p:cBhvr>
                                          <p:tavLst>
                                            <p:tav tm="0">
                                              <p:val>
                                                <p:strVal val="0-#ppt_w/2"/>
                                              </p:val>
                                            </p:tav>
                                            <p:tav tm="100000">
                                              <p:val>
                                                <p:strVal val="#ppt_x"/>
                                              </p:val>
                                            </p:tav>
                                          </p:tavLst>
                                        </p:anim>
                                        <p:anim calcmode="lin" valueType="num">
                                          <p:cBhvr additive="base">
                                            <p:cTn id="40" dur="2000" fill="hold"/>
                                            <p:tgtEl>
                                              <p:spTgt spid="5"/>
                                            </p:tgtEl>
                                            <p:attrNameLst>
                                              <p:attrName>ppt_y</p:attrName>
                                            </p:attrNameLst>
                                          </p:cBhvr>
                                          <p:tavLst>
                                            <p:tav tm="0">
                                              <p:val>
                                                <p:strVal val="1+#ppt_h/2"/>
                                              </p:val>
                                            </p:tav>
                                            <p:tav tm="100000">
                                              <p:val>
                                                <p:strVal val="#ppt_y"/>
                                              </p:val>
                                            </p:tav>
                                          </p:tavLst>
                                        </p:anim>
                                      </p:childTnLst>
                                    </p:cTn>
                                  </p:par>
                                  <p:par>
                                    <p:cTn id="41" presetID="2" presetClass="entr" presetSubtype="12" accel="4800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2000" fill="hold"/>
                                            <p:tgtEl>
                                              <p:spTgt spid="6"/>
                                            </p:tgtEl>
                                            <p:attrNameLst>
                                              <p:attrName>ppt_x</p:attrName>
                                            </p:attrNameLst>
                                          </p:cBhvr>
                                          <p:tavLst>
                                            <p:tav tm="0">
                                              <p:val>
                                                <p:strVal val="0-#ppt_w/2"/>
                                              </p:val>
                                            </p:tav>
                                            <p:tav tm="100000">
                                              <p:val>
                                                <p:strVal val="#ppt_x"/>
                                              </p:val>
                                            </p:tav>
                                          </p:tavLst>
                                        </p:anim>
                                        <p:anim calcmode="lin" valueType="num">
                                          <p:cBhvr additive="base">
                                            <p:cTn id="44" dur="2000" fill="hold"/>
                                            <p:tgtEl>
                                              <p:spTgt spid="6"/>
                                            </p:tgtEl>
                                            <p:attrNameLst>
                                              <p:attrName>ppt_y</p:attrName>
                                            </p:attrNameLst>
                                          </p:cBhvr>
                                          <p:tavLst>
                                            <p:tav tm="0">
                                              <p:val>
                                                <p:strVal val="1+#ppt_h/2"/>
                                              </p:val>
                                            </p:tav>
                                            <p:tav tm="100000">
                                              <p:val>
                                                <p:strVal val="#ppt_y"/>
                                              </p:val>
                                            </p:tav>
                                          </p:tavLst>
                                        </p:anim>
                                      </p:childTnLst>
                                    </p:cTn>
                                  </p:par>
                                  <p:par>
                                    <p:cTn id="45" presetID="2" presetClass="entr" presetSubtype="12" accel="48000" fill="hold" grpId="0" nodeType="with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2000" fill="hold"/>
                                            <p:tgtEl>
                                              <p:spTgt spid="7"/>
                                            </p:tgtEl>
                                            <p:attrNameLst>
                                              <p:attrName>ppt_x</p:attrName>
                                            </p:attrNameLst>
                                          </p:cBhvr>
                                          <p:tavLst>
                                            <p:tav tm="0">
                                              <p:val>
                                                <p:strVal val="0-#ppt_w/2"/>
                                              </p:val>
                                            </p:tav>
                                            <p:tav tm="100000">
                                              <p:val>
                                                <p:strVal val="#ppt_x"/>
                                              </p:val>
                                            </p:tav>
                                          </p:tavLst>
                                        </p:anim>
                                        <p:anim calcmode="lin" valueType="num">
                                          <p:cBhvr additive="base">
                                            <p:cTn id="48" dur="2000" fill="hold"/>
                                            <p:tgtEl>
                                              <p:spTgt spid="7"/>
                                            </p:tgtEl>
                                            <p:attrNameLst>
                                              <p:attrName>ppt_y</p:attrName>
                                            </p:attrNameLst>
                                          </p:cBhvr>
                                          <p:tavLst>
                                            <p:tav tm="0">
                                              <p:val>
                                                <p:strVal val="1+#ppt_h/2"/>
                                              </p:val>
                                            </p:tav>
                                            <p:tav tm="100000">
                                              <p:val>
                                                <p:strVal val="#ppt_y"/>
                                              </p:val>
                                            </p:tav>
                                          </p:tavLst>
                                        </p:anim>
                                      </p:childTnLst>
                                    </p:cTn>
                                  </p:par>
                                  <p:par>
                                    <p:cTn id="49" presetID="2" presetClass="entr" presetSubtype="12" accel="48000"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additive="base">
                                            <p:cTn id="51" dur="2000" fill="hold"/>
                                            <p:tgtEl>
                                              <p:spTgt spid="8"/>
                                            </p:tgtEl>
                                            <p:attrNameLst>
                                              <p:attrName>ppt_x</p:attrName>
                                            </p:attrNameLst>
                                          </p:cBhvr>
                                          <p:tavLst>
                                            <p:tav tm="0">
                                              <p:val>
                                                <p:strVal val="0-#ppt_w/2"/>
                                              </p:val>
                                            </p:tav>
                                            <p:tav tm="100000">
                                              <p:val>
                                                <p:strVal val="#ppt_x"/>
                                              </p:val>
                                            </p:tav>
                                          </p:tavLst>
                                        </p:anim>
                                        <p:anim calcmode="lin" valueType="num">
                                          <p:cBhvr additive="base">
                                            <p:cTn id="52" dur="2000" fill="hold"/>
                                            <p:tgtEl>
                                              <p:spTgt spid="8"/>
                                            </p:tgtEl>
                                            <p:attrNameLst>
                                              <p:attrName>ppt_y</p:attrName>
                                            </p:attrNameLst>
                                          </p:cBhvr>
                                          <p:tavLst>
                                            <p:tav tm="0">
                                              <p:val>
                                                <p:strVal val="1+#ppt_h/2"/>
                                              </p:val>
                                            </p:tav>
                                            <p:tav tm="100000">
                                              <p:val>
                                                <p:strVal val="#ppt_y"/>
                                              </p:val>
                                            </p:tav>
                                          </p:tavLst>
                                        </p:anim>
                                      </p:childTnLst>
                                    </p:cTn>
                                  </p:par>
                                  <p:par>
                                    <p:cTn id="53" presetID="2" presetClass="entr" presetSubtype="12" accel="48000"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2000" fill="hold"/>
                                            <p:tgtEl>
                                              <p:spTgt spid="12"/>
                                            </p:tgtEl>
                                            <p:attrNameLst>
                                              <p:attrName>ppt_x</p:attrName>
                                            </p:attrNameLst>
                                          </p:cBhvr>
                                          <p:tavLst>
                                            <p:tav tm="0">
                                              <p:val>
                                                <p:strVal val="0-#ppt_w/2"/>
                                              </p:val>
                                            </p:tav>
                                            <p:tav tm="100000">
                                              <p:val>
                                                <p:strVal val="#ppt_x"/>
                                              </p:val>
                                            </p:tav>
                                          </p:tavLst>
                                        </p:anim>
                                        <p:anim calcmode="lin" valueType="num">
                                          <p:cBhvr additive="base">
                                            <p:cTn id="56" dur="2000" fill="hold"/>
                                            <p:tgtEl>
                                              <p:spTgt spid="12"/>
                                            </p:tgtEl>
                                            <p:attrNameLst>
                                              <p:attrName>ppt_y</p:attrName>
                                            </p:attrNameLst>
                                          </p:cBhvr>
                                          <p:tavLst>
                                            <p:tav tm="0">
                                              <p:val>
                                                <p:strVal val="1+#ppt_h/2"/>
                                              </p:val>
                                            </p:tav>
                                            <p:tav tm="100000">
                                              <p:val>
                                                <p:strVal val="#ppt_y"/>
                                              </p:val>
                                            </p:tav>
                                          </p:tavLst>
                                        </p:anim>
                                      </p:childTnLst>
                                    </p:cTn>
                                  </p:par>
                                  <p:par>
                                    <p:cTn id="57" presetID="2" presetClass="entr" presetSubtype="12" accel="48000" fill="hold" grpId="0" nodeType="with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additive="base">
                                            <p:cTn id="59" dur="2000" fill="hold"/>
                                            <p:tgtEl>
                                              <p:spTgt spid="13"/>
                                            </p:tgtEl>
                                            <p:attrNameLst>
                                              <p:attrName>ppt_x</p:attrName>
                                            </p:attrNameLst>
                                          </p:cBhvr>
                                          <p:tavLst>
                                            <p:tav tm="0">
                                              <p:val>
                                                <p:strVal val="0-#ppt_w/2"/>
                                              </p:val>
                                            </p:tav>
                                            <p:tav tm="100000">
                                              <p:val>
                                                <p:strVal val="#ppt_x"/>
                                              </p:val>
                                            </p:tav>
                                          </p:tavLst>
                                        </p:anim>
                                        <p:anim calcmode="lin" valueType="num">
                                          <p:cBhvr additive="base">
                                            <p:cTn id="60" dur="2000" fill="hold"/>
                                            <p:tgtEl>
                                              <p:spTgt spid="13"/>
                                            </p:tgtEl>
                                            <p:attrNameLst>
                                              <p:attrName>ppt_y</p:attrName>
                                            </p:attrNameLst>
                                          </p:cBhvr>
                                          <p:tavLst>
                                            <p:tav tm="0">
                                              <p:val>
                                                <p:strVal val="1+#ppt_h/2"/>
                                              </p:val>
                                            </p:tav>
                                            <p:tav tm="100000">
                                              <p:val>
                                                <p:strVal val="#ppt_y"/>
                                              </p:val>
                                            </p:tav>
                                          </p:tavLst>
                                        </p:anim>
                                      </p:childTnLst>
                                    </p:cTn>
                                  </p:par>
                                  <p:par>
                                    <p:cTn id="61" presetID="2" presetClass="entr" presetSubtype="12" accel="4800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cBhvr additive="base">
                                            <p:cTn id="63" dur="2000" fill="hold"/>
                                            <p:tgtEl>
                                              <p:spTgt spid="14"/>
                                            </p:tgtEl>
                                            <p:attrNameLst>
                                              <p:attrName>ppt_x</p:attrName>
                                            </p:attrNameLst>
                                          </p:cBhvr>
                                          <p:tavLst>
                                            <p:tav tm="0">
                                              <p:val>
                                                <p:strVal val="0-#ppt_w/2"/>
                                              </p:val>
                                            </p:tav>
                                            <p:tav tm="100000">
                                              <p:val>
                                                <p:strVal val="#ppt_x"/>
                                              </p:val>
                                            </p:tav>
                                          </p:tavLst>
                                        </p:anim>
                                        <p:anim calcmode="lin" valueType="num">
                                          <p:cBhvr additive="base">
                                            <p:cTn id="64" dur="2000" fill="hold"/>
                                            <p:tgtEl>
                                              <p:spTgt spid="14"/>
                                            </p:tgtEl>
                                            <p:attrNameLst>
                                              <p:attrName>ppt_y</p:attrName>
                                            </p:attrNameLst>
                                          </p:cBhvr>
                                          <p:tavLst>
                                            <p:tav tm="0">
                                              <p:val>
                                                <p:strVal val="1+#ppt_h/2"/>
                                              </p:val>
                                            </p:tav>
                                            <p:tav tm="100000">
                                              <p:val>
                                                <p:strVal val="#ppt_y"/>
                                              </p:val>
                                            </p:tav>
                                          </p:tavLst>
                                        </p:anim>
                                      </p:childTnLst>
                                    </p:cTn>
                                  </p:par>
                                  <p:par>
                                    <p:cTn id="65" presetID="2" presetClass="entr" presetSubtype="12" accel="4800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2000" fill="hold"/>
                                            <p:tgtEl>
                                              <p:spTgt spid="15"/>
                                            </p:tgtEl>
                                            <p:attrNameLst>
                                              <p:attrName>ppt_x</p:attrName>
                                            </p:attrNameLst>
                                          </p:cBhvr>
                                          <p:tavLst>
                                            <p:tav tm="0">
                                              <p:val>
                                                <p:strVal val="0-#ppt_w/2"/>
                                              </p:val>
                                            </p:tav>
                                            <p:tav tm="100000">
                                              <p:val>
                                                <p:strVal val="#ppt_x"/>
                                              </p:val>
                                            </p:tav>
                                          </p:tavLst>
                                        </p:anim>
                                        <p:anim calcmode="lin" valueType="num">
                                          <p:cBhvr additive="base">
                                            <p:cTn id="68" dur="2000" fill="hold"/>
                                            <p:tgtEl>
                                              <p:spTgt spid="15"/>
                                            </p:tgtEl>
                                            <p:attrNameLst>
                                              <p:attrName>ppt_y</p:attrName>
                                            </p:attrNameLst>
                                          </p:cBhvr>
                                          <p:tavLst>
                                            <p:tav tm="0">
                                              <p:val>
                                                <p:strVal val="1+#ppt_h/2"/>
                                              </p:val>
                                            </p:tav>
                                            <p:tav tm="100000">
                                              <p:val>
                                                <p:strVal val="#ppt_y"/>
                                              </p:val>
                                            </p:tav>
                                          </p:tavLst>
                                        </p:anim>
                                      </p:childTnLst>
                                    </p:cTn>
                                  </p:par>
                                  <p:par>
                                    <p:cTn id="69" presetID="2" presetClass="entr" presetSubtype="12" accel="48000" fill="hold" grpId="0" nodeType="with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additive="base">
                                            <p:cTn id="71" dur="2000" fill="hold"/>
                                            <p:tgtEl>
                                              <p:spTgt spid="16"/>
                                            </p:tgtEl>
                                            <p:attrNameLst>
                                              <p:attrName>ppt_x</p:attrName>
                                            </p:attrNameLst>
                                          </p:cBhvr>
                                          <p:tavLst>
                                            <p:tav tm="0">
                                              <p:val>
                                                <p:strVal val="0-#ppt_w/2"/>
                                              </p:val>
                                            </p:tav>
                                            <p:tav tm="100000">
                                              <p:val>
                                                <p:strVal val="#ppt_x"/>
                                              </p:val>
                                            </p:tav>
                                          </p:tavLst>
                                        </p:anim>
                                        <p:anim calcmode="lin" valueType="num">
                                          <p:cBhvr additive="base">
                                            <p:cTn id="72" dur="2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12" grpId="0" bldLvl="0" animBg="1"/>
          <p:bldP spid="13" grpId="0"/>
          <p:bldP spid="14" grpId="0"/>
          <p:bldP spid="15" grpId="0"/>
          <p:bldP spid="16" grpId="0"/>
          <p:bldP spid="17" grpId="0"/>
          <p:bldP spid="19" grpId="0"/>
          <p:bldP spid="20" grpId="0"/>
          <p:bldP spid="21" grpId="0"/>
          <p:bldP spid="22" grpId="0"/>
          <p:bldP spid="23" grpId="0"/>
          <p:bldP spid="24" grpId="0"/>
          <p:bldP spid="2"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五边形 33"/>
          <p:cNvSpPr/>
          <p:nvPr/>
        </p:nvSpPr>
        <p:spPr>
          <a:xfrm rot="10800000">
            <a:off x="2598738" y="-233362"/>
            <a:ext cx="6994525" cy="6662738"/>
          </a:xfrm>
          <a:prstGeom prst="pentagon">
            <a:avLst/>
          </a:prstGeom>
          <a:solidFill>
            <a:schemeClr val="accent1">
              <a:lumMod val="20000"/>
              <a:lumOff val="80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3" name="五边形 32"/>
          <p:cNvSpPr/>
          <p:nvPr/>
        </p:nvSpPr>
        <p:spPr>
          <a:xfrm rot="10800000">
            <a:off x="4016375" y="1117600"/>
            <a:ext cx="4159250" cy="3962400"/>
          </a:xfrm>
          <a:prstGeom prst="pentagon">
            <a:avLst/>
          </a:prstGeom>
          <a:solidFill>
            <a:schemeClr val="accent3">
              <a:lumMod val="20000"/>
              <a:lumOff val="80000"/>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0" name="TextBox 19"/>
          <p:cNvSpPr txBox="1">
            <a:spLocks noChangeArrowheads="1"/>
          </p:cNvSpPr>
          <p:nvPr/>
        </p:nvSpPr>
        <p:spPr bwMode="auto">
          <a:xfrm>
            <a:off x="6846411" y="2091937"/>
            <a:ext cx="4789329" cy="360680"/>
          </a:xfrm>
          <a:prstGeom prst="rect">
            <a:avLst/>
          </a:prstGeom>
          <a:noFill/>
          <a:ln w="9525" cmpd="sng">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sz="2400">
                <a:solidFill>
                  <a:schemeClr val="tx1"/>
                </a:solidFill>
                <a:latin typeface="Times New Roman" panose="02020603050405020304" pitchFamily="18" charset="0"/>
                <a:ea typeface="宋体" panose="02010600030101010101" pitchFamily="2" charset="-122"/>
              </a:defRPr>
            </a:lvl1pPr>
            <a:lvl2pPr marL="742950" indent="-285750">
              <a:defRPr sz="2400">
                <a:solidFill>
                  <a:schemeClr val="tx1"/>
                </a:solidFill>
                <a:latin typeface="Times New Roman" panose="02020603050405020304" pitchFamily="18" charset="0"/>
                <a:ea typeface="宋体" panose="02010600030101010101" pitchFamily="2" charset="-122"/>
              </a:defRPr>
            </a:lvl2pPr>
            <a:lvl3pPr marL="1143000" indent="-228600">
              <a:defRPr sz="2400">
                <a:solidFill>
                  <a:schemeClr val="tx1"/>
                </a:solidFill>
                <a:latin typeface="Times New Roman" panose="02020603050405020304" pitchFamily="18" charset="0"/>
                <a:ea typeface="宋体" panose="02010600030101010101" pitchFamily="2" charset="-122"/>
              </a:defRPr>
            </a:lvl3pPr>
            <a:lvl4pPr marL="1600200" indent="-228600">
              <a:defRPr sz="2400">
                <a:solidFill>
                  <a:schemeClr val="tx1"/>
                </a:solidFill>
                <a:latin typeface="Times New Roman" panose="02020603050405020304" pitchFamily="18" charset="0"/>
                <a:ea typeface="宋体" panose="02010600030101010101" pitchFamily="2" charset="-122"/>
              </a:defRPr>
            </a:lvl4pPr>
            <a:lvl5pPr marL="2057400" indent="-228600">
              <a:defRPr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0" marR="0" lvl="0" indent="0" algn="r" defTabSz="914400" rtl="0" eaLnBrk="1" fontAlgn="auto" latinLnBrk="0" hangingPunct="1">
              <a:lnSpc>
                <a:spcPct val="125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rPr>
              <a:t>UTXO脚本不能为账户的取款额度提供精细的控制。</a:t>
            </a:r>
            <a:endPar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endParaRPr>
          </a:p>
        </p:txBody>
      </p:sp>
      <p:sp>
        <p:nvSpPr>
          <p:cNvPr id="11" name="TextBox 20"/>
          <p:cNvSpPr txBox="1">
            <a:spLocks noChangeArrowheads="1"/>
          </p:cNvSpPr>
          <p:nvPr/>
        </p:nvSpPr>
        <p:spPr bwMode="auto">
          <a:xfrm>
            <a:off x="557214" y="2091937"/>
            <a:ext cx="3905409" cy="629920"/>
          </a:xfrm>
          <a:prstGeom prst="rect">
            <a:avLst/>
          </a:prstGeom>
          <a:noFill/>
          <a:ln w="9525" cmpd="sng">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sz="2400">
                <a:solidFill>
                  <a:schemeClr val="tx1"/>
                </a:solidFill>
                <a:latin typeface="Times New Roman" panose="02020603050405020304" pitchFamily="18" charset="0"/>
                <a:ea typeface="宋体" panose="02010600030101010101" pitchFamily="2" charset="-122"/>
              </a:defRPr>
            </a:lvl1pPr>
            <a:lvl2pPr marL="742950" indent="-285750">
              <a:defRPr sz="2400">
                <a:solidFill>
                  <a:schemeClr val="tx1"/>
                </a:solidFill>
                <a:latin typeface="Times New Roman" panose="02020603050405020304" pitchFamily="18" charset="0"/>
                <a:ea typeface="宋体" panose="02010600030101010101" pitchFamily="2" charset="-122"/>
              </a:defRPr>
            </a:lvl2pPr>
            <a:lvl3pPr marL="1143000" indent="-228600">
              <a:defRPr sz="2400">
                <a:solidFill>
                  <a:schemeClr val="tx1"/>
                </a:solidFill>
                <a:latin typeface="Times New Roman" panose="02020603050405020304" pitchFamily="18" charset="0"/>
                <a:ea typeface="宋体" panose="02010600030101010101" pitchFamily="2" charset="-122"/>
              </a:defRPr>
            </a:lvl3pPr>
            <a:lvl4pPr marL="1600200" indent="-228600">
              <a:defRPr sz="2400">
                <a:solidFill>
                  <a:schemeClr val="tx1"/>
                </a:solidFill>
                <a:latin typeface="Times New Roman" panose="02020603050405020304" pitchFamily="18" charset="0"/>
                <a:ea typeface="宋体" panose="02010600030101010101" pitchFamily="2" charset="-122"/>
              </a:defRPr>
            </a:lvl4pPr>
            <a:lvl5pPr marL="2057400" indent="-228600">
              <a:defRPr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auto" latinLnBrk="0" hangingPunct="1">
              <a:lnSpc>
                <a:spcPct val="125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rPr>
              <a:t>尽管比特币的脚本语言可以支持多种计算，但并非所有。</a:t>
            </a:r>
            <a:endPar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endParaRPr>
          </a:p>
        </p:txBody>
      </p:sp>
      <p:sp>
        <p:nvSpPr>
          <p:cNvPr id="12" name="TextBox 21"/>
          <p:cNvSpPr txBox="1">
            <a:spLocks noChangeArrowheads="1"/>
          </p:cNvSpPr>
          <p:nvPr/>
        </p:nvSpPr>
        <p:spPr bwMode="auto">
          <a:xfrm>
            <a:off x="557214" y="3792974"/>
            <a:ext cx="4484529" cy="629920"/>
          </a:xfrm>
          <a:prstGeom prst="rect">
            <a:avLst/>
          </a:prstGeom>
          <a:noFill/>
          <a:ln w="9525" cmpd="sng">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sz="2400">
                <a:solidFill>
                  <a:schemeClr val="tx1"/>
                </a:solidFill>
                <a:latin typeface="Times New Roman" panose="02020603050405020304" pitchFamily="18" charset="0"/>
                <a:ea typeface="宋体" panose="02010600030101010101" pitchFamily="2" charset="-122"/>
              </a:defRPr>
            </a:lvl1pPr>
            <a:lvl2pPr marL="742950" indent="-285750">
              <a:defRPr sz="2400">
                <a:solidFill>
                  <a:schemeClr val="tx1"/>
                </a:solidFill>
                <a:latin typeface="Times New Roman" panose="02020603050405020304" pitchFamily="18" charset="0"/>
                <a:ea typeface="宋体" panose="02010600030101010101" pitchFamily="2" charset="-122"/>
              </a:defRPr>
            </a:lvl2pPr>
            <a:lvl3pPr marL="1143000" indent="-228600">
              <a:defRPr sz="2400">
                <a:solidFill>
                  <a:schemeClr val="tx1"/>
                </a:solidFill>
                <a:latin typeface="Times New Roman" panose="02020603050405020304" pitchFamily="18" charset="0"/>
                <a:ea typeface="宋体" panose="02010600030101010101" pitchFamily="2" charset="-122"/>
              </a:defRPr>
            </a:lvl3pPr>
            <a:lvl4pPr marL="1600200" indent="-228600">
              <a:defRPr sz="2400">
                <a:solidFill>
                  <a:schemeClr val="tx1"/>
                </a:solidFill>
                <a:latin typeface="Times New Roman" panose="02020603050405020304" pitchFamily="18" charset="0"/>
                <a:ea typeface="宋体" panose="02010600030101010101" pitchFamily="2" charset="-122"/>
              </a:defRPr>
            </a:lvl4pPr>
            <a:lvl5pPr marL="2057400" indent="-228600">
              <a:defRPr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auto" latinLnBrk="0" hangingPunct="1">
              <a:lnSpc>
                <a:spcPct val="125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rPr>
              <a:t>UTXO只能是已花费或者未花费状态，这意味着UTXO只能用于建立简单的、一次性的合约。</a:t>
            </a:r>
            <a:endPar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endParaRPr>
          </a:p>
        </p:txBody>
      </p:sp>
      <p:sp>
        <p:nvSpPr>
          <p:cNvPr id="14" name="TextBox 23"/>
          <p:cNvSpPr txBox="1">
            <a:spLocks noChangeArrowheads="1"/>
          </p:cNvSpPr>
          <p:nvPr/>
        </p:nvSpPr>
        <p:spPr bwMode="auto">
          <a:xfrm>
            <a:off x="7504271" y="3792974"/>
            <a:ext cx="4131469" cy="629920"/>
          </a:xfrm>
          <a:prstGeom prst="rect">
            <a:avLst/>
          </a:prstGeom>
          <a:noFill/>
          <a:ln w="9525" cmpd="sng">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sz="2400">
                <a:solidFill>
                  <a:schemeClr val="tx1"/>
                </a:solidFill>
                <a:latin typeface="Times New Roman" panose="02020603050405020304" pitchFamily="18" charset="0"/>
                <a:ea typeface="宋体" panose="02010600030101010101" pitchFamily="2" charset="-122"/>
              </a:defRPr>
            </a:lvl1pPr>
            <a:lvl2pPr marL="742950" indent="-285750">
              <a:defRPr sz="2400">
                <a:solidFill>
                  <a:schemeClr val="tx1"/>
                </a:solidFill>
                <a:latin typeface="Times New Roman" panose="02020603050405020304" pitchFamily="18" charset="0"/>
                <a:ea typeface="宋体" panose="02010600030101010101" pitchFamily="2" charset="-122"/>
              </a:defRPr>
            </a:lvl2pPr>
            <a:lvl3pPr marL="1143000" indent="-228600">
              <a:defRPr sz="2400">
                <a:solidFill>
                  <a:schemeClr val="tx1"/>
                </a:solidFill>
                <a:latin typeface="Times New Roman" panose="02020603050405020304" pitchFamily="18" charset="0"/>
                <a:ea typeface="宋体" panose="02010600030101010101" pitchFamily="2" charset="-122"/>
              </a:defRPr>
            </a:lvl3pPr>
            <a:lvl4pPr marL="1600200" indent="-228600">
              <a:defRPr sz="2400">
                <a:solidFill>
                  <a:schemeClr val="tx1"/>
                </a:solidFill>
                <a:latin typeface="Times New Roman" panose="02020603050405020304" pitchFamily="18" charset="0"/>
                <a:ea typeface="宋体" panose="02010600030101010101" pitchFamily="2" charset="-122"/>
              </a:defRPr>
            </a:lvl4pPr>
            <a:lvl5pPr marL="2057400" indent="-228600">
              <a:defRPr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0" marR="0" lvl="0" indent="0" algn="r" defTabSz="914400" rtl="0" eaLnBrk="1" fontAlgn="auto" latinLnBrk="0" hangingPunct="1">
              <a:lnSpc>
                <a:spcPct val="125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rPr>
              <a:t>UTXO看不到区块链的数据，比如区块头部的随机数、时间戳和上一个区块数据的哈希值。</a:t>
            </a:r>
            <a:endPar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endParaRPr>
          </a:p>
        </p:txBody>
      </p:sp>
      <p:sp>
        <p:nvSpPr>
          <p:cNvPr id="16" name="矩形 15"/>
          <p:cNvSpPr/>
          <p:nvPr/>
        </p:nvSpPr>
        <p:spPr>
          <a:xfrm>
            <a:off x="557213" y="536575"/>
            <a:ext cx="26212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比特币系统的缺点</a:t>
            </a:r>
            <a:endPar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17" name="矩形 16"/>
          <p:cNvSpPr/>
          <p:nvPr/>
        </p:nvSpPr>
        <p:spPr>
          <a:xfrm>
            <a:off x="557213" y="1798638"/>
            <a:ext cx="1605280" cy="33718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rPr>
              <a:t>缺少图灵完备性</a:t>
            </a:r>
            <a:endPar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endParaRPr>
          </a:p>
        </p:txBody>
      </p:sp>
      <p:sp>
        <p:nvSpPr>
          <p:cNvPr id="18" name="矩形 17"/>
          <p:cNvSpPr/>
          <p:nvPr/>
        </p:nvSpPr>
        <p:spPr>
          <a:xfrm>
            <a:off x="557213" y="3511550"/>
            <a:ext cx="995680" cy="33718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rPr>
              <a:t>缺少状态</a:t>
            </a:r>
            <a:endPar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endParaRPr>
          </a:p>
        </p:txBody>
      </p:sp>
      <p:sp>
        <p:nvSpPr>
          <p:cNvPr id="13" name="TextBox 22"/>
          <p:cNvSpPr txBox="1">
            <a:spLocks noChangeArrowheads="1"/>
          </p:cNvSpPr>
          <p:nvPr/>
        </p:nvSpPr>
        <p:spPr bwMode="auto">
          <a:xfrm>
            <a:off x="3382011" y="5363471"/>
            <a:ext cx="5427979" cy="899160"/>
          </a:xfrm>
          <a:prstGeom prst="rect">
            <a:avLst/>
          </a:prstGeom>
          <a:noFill/>
          <a:ln w="9525" cmpd="sng">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sz="2400">
                <a:solidFill>
                  <a:schemeClr val="tx1"/>
                </a:solidFill>
                <a:latin typeface="Times New Roman" panose="02020603050405020304" pitchFamily="18" charset="0"/>
                <a:ea typeface="宋体" panose="02010600030101010101" pitchFamily="2" charset="-122"/>
              </a:defRPr>
            </a:lvl1pPr>
            <a:lvl2pPr marL="742950" indent="-285750">
              <a:defRPr sz="2400">
                <a:solidFill>
                  <a:schemeClr val="tx1"/>
                </a:solidFill>
                <a:latin typeface="Times New Roman" panose="02020603050405020304" pitchFamily="18" charset="0"/>
                <a:ea typeface="宋体" panose="02010600030101010101" pitchFamily="2" charset="-122"/>
              </a:defRPr>
            </a:lvl2pPr>
            <a:lvl3pPr marL="1143000" indent="-228600">
              <a:defRPr sz="2400">
                <a:solidFill>
                  <a:schemeClr val="tx1"/>
                </a:solidFill>
                <a:latin typeface="Times New Roman" panose="02020603050405020304" pitchFamily="18" charset="0"/>
                <a:ea typeface="宋体" panose="02010600030101010101" pitchFamily="2" charset="-122"/>
              </a:defRPr>
            </a:lvl3pPr>
            <a:lvl4pPr marL="1600200" indent="-228600">
              <a:defRPr sz="2400">
                <a:solidFill>
                  <a:schemeClr val="tx1"/>
                </a:solidFill>
                <a:latin typeface="Times New Roman" panose="02020603050405020304" pitchFamily="18" charset="0"/>
                <a:ea typeface="宋体" panose="02010600030101010101" pitchFamily="2" charset="-122"/>
              </a:defRPr>
            </a:lvl4pPr>
            <a:lvl5pPr marL="2057400" indent="-228600">
              <a:defRPr sz="2400">
                <a:solidFill>
                  <a:schemeClr val="tx1"/>
                </a:solidFill>
                <a:latin typeface="Times New Roman" panose="02020603050405020304" pitchFamily="18" charset="0"/>
                <a:ea typeface="宋体" panose="02010600030101010101" pitchFamily="2" charset="-122"/>
              </a:defRPr>
            </a:lvl5pPr>
            <a:lvl6pPr marL="25146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fontAlgn="base">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auto" latinLnBrk="0" hangingPunct="1">
              <a:lnSpc>
                <a:spcPct val="125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rPr>
              <a:t>维塔利克在分析了比特币系统的缺陷的基础上提出了以太坊，目标是提供一个区块链，内置有成熟的图灵完备的编程语言，用这种语言可以创建合约来编码，实现任意状态转换功能。</a:t>
            </a:r>
            <a:endParaRPr kumimoji="0" lang="zh-CN" altLang="en-US" sz="1400" b="0" i="0" u="none" strike="noStrike" kern="1200" cap="none" spc="0" normalizeH="0" baseline="0" noProof="0" dirty="0">
              <a:ln>
                <a:noFill/>
              </a:ln>
              <a:solidFill>
                <a:prstClr val="black">
                  <a:alpha val="60000"/>
                </a:prstClr>
              </a:solidFill>
              <a:effectLst/>
              <a:uLnTx/>
              <a:uFillTx/>
              <a:latin typeface="微软雅黑" panose="020B0503020204020204" charset="-122"/>
              <a:ea typeface="微软雅黑" panose="020B0503020204020204" charset="-122"/>
              <a:cs typeface="+mn-cs"/>
            </a:endParaRPr>
          </a:p>
        </p:txBody>
      </p:sp>
      <p:sp>
        <p:nvSpPr>
          <p:cNvPr id="19" name="矩形 18"/>
          <p:cNvSpPr/>
          <p:nvPr/>
        </p:nvSpPr>
        <p:spPr>
          <a:xfrm>
            <a:off x="5598161" y="5056188"/>
            <a:ext cx="995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rPr>
              <a:t>维塔利克</a:t>
            </a:r>
            <a:endPar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endParaRPr>
          </a:p>
        </p:txBody>
      </p:sp>
      <p:sp>
        <p:nvSpPr>
          <p:cNvPr id="20" name="矩形 19"/>
          <p:cNvSpPr/>
          <p:nvPr/>
        </p:nvSpPr>
        <p:spPr>
          <a:xfrm>
            <a:off x="10843896" y="1798638"/>
            <a:ext cx="792480" cy="337185"/>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rPr>
              <a:t>价值盲</a:t>
            </a:r>
            <a:endPar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endParaRPr>
          </a:p>
        </p:txBody>
      </p:sp>
      <p:sp>
        <p:nvSpPr>
          <p:cNvPr id="21" name="矩形 20"/>
          <p:cNvSpPr/>
          <p:nvPr/>
        </p:nvSpPr>
        <p:spPr>
          <a:xfrm>
            <a:off x="10640695" y="3494088"/>
            <a:ext cx="995680" cy="337185"/>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rPr>
              <a:t>区块链盲</a:t>
            </a:r>
            <a:endParaRPr kumimoji="0" lang="zh-CN" altLang="en-US" sz="1600" b="1" i="0" u="none" strike="noStrike" kern="1200" cap="none" spc="0" normalizeH="0" baseline="0" noProof="0" dirty="0">
              <a:ln>
                <a:noFill/>
              </a:ln>
              <a:solidFill>
                <a:srgbClr val="0BD0D9"/>
              </a:solidFill>
              <a:effectLst/>
              <a:uLnTx/>
              <a:uFillTx/>
              <a:latin typeface="微软雅黑" panose="020B0503020204020204" charset="-122"/>
              <a:ea typeface="微软雅黑" panose="020B0503020204020204" charset="-122"/>
              <a:cs typeface="+mn-cs"/>
            </a:endParaRPr>
          </a:p>
        </p:txBody>
      </p:sp>
      <p:cxnSp>
        <p:nvCxnSpPr>
          <p:cNvPr id="35" name="直接连接符 34"/>
          <p:cNvCxnSpPr/>
          <p:nvPr/>
        </p:nvCxnSpPr>
        <p:spPr>
          <a:xfrm>
            <a:off x="658813" y="1730375"/>
            <a:ext cx="455295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6992938" y="1730375"/>
            <a:ext cx="455295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658813" y="3419475"/>
            <a:ext cx="41148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7412038" y="3419475"/>
            <a:ext cx="413385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6096000" y="4313238"/>
            <a:ext cx="0" cy="6746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16403" name="组合 48"/>
          <p:cNvGrpSpPr/>
          <p:nvPr/>
        </p:nvGrpSpPr>
        <p:grpSpPr>
          <a:xfrm>
            <a:off x="4656138" y="1727200"/>
            <a:ext cx="2879725" cy="2741613"/>
            <a:chOff x="4656535" y="1727200"/>
            <a:chExt cx="2878931" cy="2741839"/>
          </a:xfrm>
        </p:grpSpPr>
        <p:sp>
          <p:nvSpPr>
            <p:cNvPr id="9" name="五边形 8"/>
            <p:cNvSpPr/>
            <p:nvPr/>
          </p:nvSpPr>
          <p:spPr>
            <a:xfrm rot="10800000">
              <a:off x="4656535" y="1727200"/>
              <a:ext cx="2878931" cy="2741839"/>
            </a:xfrm>
            <a:prstGeom prst="pentagon">
              <a:avLst/>
            </a:prstGeom>
            <a:solidFill>
              <a:schemeClr val="accent1"/>
            </a:solidFill>
            <a:ln>
              <a:noFill/>
            </a:ln>
            <a:effectLst>
              <a:outerShdw blurRad="304800" dist="38100" dir="2700000" algn="tl" rotWithShape="0">
                <a:schemeClr val="accent2">
                  <a:alpha val="4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44" name="Freeform 5"/>
            <p:cNvSpPr>
              <a:spLocks noEditPoints="1"/>
            </p:cNvSpPr>
            <p:nvPr/>
          </p:nvSpPr>
          <p:spPr bwMode="auto">
            <a:xfrm>
              <a:off x="5795323" y="2605057"/>
              <a:ext cx="601351" cy="624682"/>
            </a:xfrm>
            <a:custGeom>
              <a:avLst/>
              <a:gdLst>
                <a:gd name="T0" fmla="*/ 2307 w 3154"/>
                <a:gd name="T1" fmla="*/ 2181 h 3277"/>
                <a:gd name="T2" fmla="*/ 841 w 3154"/>
                <a:gd name="T3" fmla="*/ 1101 h 3277"/>
                <a:gd name="T4" fmla="*/ 1052 w 3154"/>
                <a:gd name="T5" fmla="*/ 1317 h 3277"/>
                <a:gd name="T6" fmla="*/ 1265 w 3154"/>
                <a:gd name="T7" fmla="*/ 1966 h 3277"/>
                <a:gd name="T8" fmla="*/ 1052 w 3154"/>
                <a:gd name="T9" fmla="*/ 1317 h 3277"/>
                <a:gd name="T10" fmla="*/ 3154 w 3154"/>
                <a:gd name="T11" fmla="*/ 661 h 3277"/>
                <a:gd name="T12" fmla="*/ 2726 w 3154"/>
                <a:gd name="T13" fmla="*/ 659 h 3277"/>
                <a:gd name="T14" fmla="*/ 2515 w 3154"/>
                <a:gd name="T15" fmla="*/ 441 h 3277"/>
                <a:gd name="T16" fmla="*/ 2313 w 3154"/>
                <a:gd name="T17" fmla="*/ 0 h 3277"/>
                <a:gd name="T18" fmla="*/ 2094 w 3154"/>
                <a:gd name="T19" fmla="*/ 441 h 3277"/>
                <a:gd name="T20" fmla="*/ 1893 w 3154"/>
                <a:gd name="T21" fmla="*/ 0 h 3277"/>
                <a:gd name="T22" fmla="*/ 1673 w 3154"/>
                <a:gd name="T23" fmla="*/ 441 h 3277"/>
                <a:gd name="T24" fmla="*/ 1472 w 3154"/>
                <a:gd name="T25" fmla="*/ 0 h 3277"/>
                <a:gd name="T26" fmla="*/ 1253 w 3154"/>
                <a:gd name="T27" fmla="*/ 441 h 3277"/>
                <a:gd name="T28" fmla="*/ 1052 w 3154"/>
                <a:gd name="T29" fmla="*/ 0 h 3277"/>
                <a:gd name="T30" fmla="*/ 833 w 3154"/>
                <a:gd name="T31" fmla="*/ 441 h 3277"/>
                <a:gd name="T32" fmla="*/ 631 w 3154"/>
                <a:gd name="T33" fmla="*/ 0 h 3277"/>
                <a:gd name="T34" fmla="*/ 623 w 3154"/>
                <a:gd name="T35" fmla="*/ 441 h 3277"/>
                <a:gd name="T36" fmla="*/ 413 w 3154"/>
                <a:gd name="T37" fmla="*/ 661 h 3277"/>
                <a:gd name="T38" fmla="*/ 0 w 3154"/>
                <a:gd name="T39" fmla="*/ 870 h 3277"/>
                <a:gd name="T40" fmla="*/ 413 w 3154"/>
                <a:gd name="T41" fmla="*/ 1097 h 3277"/>
                <a:gd name="T42" fmla="*/ 0 w 3154"/>
                <a:gd name="T43" fmla="*/ 1306 h 3277"/>
                <a:gd name="T44" fmla="*/ 413 w 3154"/>
                <a:gd name="T45" fmla="*/ 1533 h 3277"/>
                <a:gd name="T46" fmla="*/ 0 w 3154"/>
                <a:gd name="T47" fmla="*/ 1742 h 3277"/>
                <a:gd name="T48" fmla="*/ 413 w 3154"/>
                <a:gd name="T49" fmla="*/ 1969 h 3277"/>
                <a:gd name="T50" fmla="*/ 0 w 3154"/>
                <a:gd name="T51" fmla="*/ 2178 h 3277"/>
                <a:gd name="T52" fmla="*/ 413 w 3154"/>
                <a:gd name="T53" fmla="*/ 2404 h 3277"/>
                <a:gd name="T54" fmla="*/ 0 w 3154"/>
                <a:gd name="T55" fmla="*/ 2613 h 3277"/>
                <a:gd name="T56" fmla="*/ 413 w 3154"/>
                <a:gd name="T57" fmla="*/ 2633 h 3277"/>
                <a:gd name="T58" fmla="*/ 631 w 3154"/>
                <a:gd name="T59" fmla="*/ 2851 h 3277"/>
                <a:gd name="T60" fmla="*/ 832 w 3154"/>
                <a:gd name="T61" fmla="*/ 3277 h 3277"/>
                <a:gd name="T62" fmla="*/ 1052 w 3154"/>
                <a:gd name="T63" fmla="*/ 2851 h 3277"/>
                <a:gd name="T64" fmla="*/ 1253 w 3154"/>
                <a:gd name="T65" fmla="*/ 3277 h 3277"/>
                <a:gd name="T66" fmla="*/ 1472 w 3154"/>
                <a:gd name="T67" fmla="*/ 2851 h 3277"/>
                <a:gd name="T68" fmla="*/ 1673 w 3154"/>
                <a:gd name="T69" fmla="*/ 3277 h 3277"/>
                <a:gd name="T70" fmla="*/ 1893 w 3154"/>
                <a:gd name="T71" fmla="*/ 2851 h 3277"/>
                <a:gd name="T72" fmla="*/ 2094 w 3154"/>
                <a:gd name="T73" fmla="*/ 3277 h 3277"/>
                <a:gd name="T74" fmla="*/ 2313 w 3154"/>
                <a:gd name="T75" fmla="*/ 2851 h 3277"/>
                <a:gd name="T76" fmla="*/ 2514 w 3154"/>
                <a:gd name="T77" fmla="*/ 3277 h 3277"/>
                <a:gd name="T78" fmla="*/ 2515 w 3154"/>
                <a:gd name="T79" fmla="*/ 2851 h 3277"/>
                <a:gd name="T80" fmla="*/ 2726 w 3154"/>
                <a:gd name="T81" fmla="*/ 2613 h 3277"/>
                <a:gd name="T82" fmla="*/ 3154 w 3154"/>
                <a:gd name="T83" fmla="*/ 2404 h 3277"/>
                <a:gd name="T84" fmla="*/ 2726 w 3154"/>
                <a:gd name="T85" fmla="*/ 2178 h 3277"/>
                <a:gd name="T86" fmla="*/ 3154 w 3154"/>
                <a:gd name="T87" fmla="*/ 1969 h 3277"/>
                <a:gd name="T88" fmla="*/ 2726 w 3154"/>
                <a:gd name="T89" fmla="*/ 1741 h 3277"/>
                <a:gd name="T90" fmla="*/ 3154 w 3154"/>
                <a:gd name="T91" fmla="*/ 1533 h 3277"/>
                <a:gd name="T92" fmla="*/ 2726 w 3154"/>
                <a:gd name="T93" fmla="*/ 1306 h 3277"/>
                <a:gd name="T94" fmla="*/ 3154 w 3154"/>
                <a:gd name="T95" fmla="*/ 1097 h 3277"/>
                <a:gd name="T96" fmla="*/ 2726 w 3154"/>
                <a:gd name="T97" fmla="*/ 870 h 3277"/>
                <a:gd name="T98" fmla="*/ 3154 w 3154"/>
                <a:gd name="T99" fmla="*/ 870 h 3277"/>
                <a:gd name="T100" fmla="*/ 2354 w 3154"/>
                <a:gd name="T101" fmla="*/ 2636 h 3277"/>
                <a:gd name="T102" fmla="*/ 625 w 3154"/>
                <a:gd name="T103" fmla="*/ 2457 h 3277"/>
                <a:gd name="T104" fmla="*/ 798 w 3154"/>
                <a:gd name="T105" fmla="*/ 655 h 3277"/>
                <a:gd name="T106" fmla="*/ 2527 w 3154"/>
                <a:gd name="T107" fmla="*/ 834 h 3277"/>
                <a:gd name="T108" fmla="*/ 2527 w 3154"/>
                <a:gd name="T109" fmla="*/ 2457 h 3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54" h="3277">
                  <a:moveTo>
                    <a:pt x="841" y="2181"/>
                  </a:moveTo>
                  <a:cubicBezTo>
                    <a:pt x="2307" y="2181"/>
                    <a:pt x="2307" y="2181"/>
                    <a:pt x="2307" y="2181"/>
                  </a:cubicBezTo>
                  <a:cubicBezTo>
                    <a:pt x="2307" y="1101"/>
                    <a:pt x="2307" y="1101"/>
                    <a:pt x="2307" y="1101"/>
                  </a:cubicBezTo>
                  <a:cubicBezTo>
                    <a:pt x="841" y="1101"/>
                    <a:pt x="841" y="1101"/>
                    <a:pt x="841" y="1101"/>
                  </a:cubicBezTo>
                  <a:lnTo>
                    <a:pt x="841" y="2181"/>
                  </a:lnTo>
                  <a:close/>
                  <a:moveTo>
                    <a:pt x="1052" y="1317"/>
                  </a:moveTo>
                  <a:cubicBezTo>
                    <a:pt x="1265" y="1317"/>
                    <a:pt x="1265" y="1317"/>
                    <a:pt x="1265" y="1317"/>
                  </a:cubicBezTo>
                  <a:cubicBezTo>
                    <a:pt x="1265" y="1966"/>
                    <a:pt x="1265" y="1966"/>
                    <a:pt x="1265" y="1966"/>
                  </a:cubicBezTo>
                  <a:cubicBezTo>
                    <a:pt x="1052" y="1966"/>
                    <a:pt x="1052" y="1966"/>
                    <a:pt x="1052" y="1966"/>
                  </a:cubicBezTo>
                  <a:lnTo>
                    <a:pt x="1052" y="1317"/>
                  </a:lnTo>
                  <a:close/>
                  <a:moveTo>
                    <a:pt x="3154" y="870"/>
                  </a:moveTo>
                  <a:cubicBezTo>
                    <a:pt x="3154" y="661"/>
                    <a:pt x="3154" y="661"/>
                    <a:pt x="3154" y="661"/>
                  </a:cubicBezTo>
                  <a:cubicBezTo>
                    <a:pt x="2726" y="661"/>
                    <a:pt x="2726" y="661"/>
                    <a:pt x="2726" y="661"/>
                  </a:cubicBezTo>
                  <a:cubicBezTo>
                    <a:pt x="2726" y="659"/>
                    <a:pt x="2726" y="659"/>
                    <a:pt x="2726" y="659"/>
                  </a:cubicBezTo>
                  <a:cubicBezTo>
                    <a:pt x="2726" y="539"/>
                    <a:pt x="2632" y="441"/>
                    <a:pt x="2516" y="441"/>
                  </a:cubicBezTo>
                  <a:cubicBezTo>
                    <a:pt x="2515" y="441"/>
                    <a:pt x="2515" y="441"/>
                    <a:pt x="2515" y="441"/>
                  </a:cubicBezTo>
                  <a:cubicBezTo>
                    <a:pt x="2515" y="0"/>
                    <a:pt x="2515" y="0"/>
                    <a:pt x="2515" y="0"/>
                  </a:cubicBezTo>
                  <a:cubicBezTo>
                    <a:pt x="2313" y="0"/>
                    <a:pt x="2313" y="0"/>
                    <a:pt x="2313" y="0"/>
                  </a:cubicBezTo>
                  <a:cubicBezTo>
                    <a:pt x="2313" y="441"/>
                    <a:pt x="2313" y="441"/>
                    <a:pt x="2313" y="441"/>
                  </a:cubicBezTo>
                  <a:cubicBezTo>
                    <a:pt x="2094" y="441"/>
                    <a:pt x="2094" y="441"/>
                    <a:pt x="2094" y="441"/>
                  </a:cubicBezTo>
                  <a:cubicBezTo>
                    <a:pt x="2094" y="0"/>
                    <a:pt x="2094" y="0"/>
                    <a:pt x="2094" y="0"/>
                  </a:cubicBezTo>
                  <a:cubicBezTo>
                    <a:pt x="1893" y="0"/>
                    <a:pt x="1893" y="0"/>
                    <a:pt x="1893" y="0"/>
                  </a:cubicBezTo>
                  <a:cubicBezTo>
                    <a:pt x="1893" y="441"/>
                    <a:pt x="1893" y="441"/>
                    <a:pt x="1893" y="441"/>
                  </a:cubicBezTo>
                  <a:cubicBezTo>
                    <a:pt x="1673" y="441"/>
                    <a:pt x="1673" y="441"/>
                    <a:pt x="1673" y="441"/>
                  </a:cubicBezTo>
                  <a:cubicBezTo>
                    <a:pt x="1673" y="0"/>
                    <a:pt x="1673" y="0"/>
                    <a:pt x="1673" y="0"/>
                  </a:cubicBezTo>
                  <a:cubicBezTo>
                    <a:pt x="1472" y="0"/>
                    <a:pt x="1472" y="0"/>
                    <a:pt x="1472" y="0"/>
                  </a:cubicBezTo>
                  <a:cubicBezTo>
                    <a:pt x="1472" y="441"/>
                    <a:pt x="1472" y="441"/>
                    <a:pt x="1472" y="441"/>
                  </a:cubicBezTo>
                  <a:cubicBezTo>
                    <a:pt x="1253" y="441"/>
                    <a:pt x="1253" y="441"/>
                    <a:pt x="1253" y="441"/>
                  </a:cubicBezTo>
                  <a:cubicBezTo>
                    <a:pt x="1253" y="0"/>
                    <a:pt x="1253" y="0"/>
                    <a:pt x="1253" y="0"/>
                  </a:cubicBezTo>
                  <a:cubicBezTo>
                    <a:pt x="1052" y="0"/>
                    <a:pt x="1052" y="0"/>
                    <a:pt x="1052" y="0"/>
                  </a:cubicBezTo>
                  <a:cubicBezTo>
                    <a:pt x="1052" y="441"/>
                    <a:pt x="1052" y="441"/>
                    <a:pt x="1052" y="441"/>
                  </a:cubicBezTo>
                  <a:cubicBezTo>
                    <a:pt x="833" y="441"/>
                    <a:pt x="833" y="441"/>
                    <a:pt x="833" y="441"/>
                  </a:cubicBezTo>
                  <a:cubicBezTo>
                    <a:pt x="833" y="0"/>
                    <a:pt x="833" y="0"/>
                    <a:pt x="833" y="0"/>
                  </a:cubicBezTo>
                  <a:cubicBezTo>
                    <a:pt x="631" y="0"/>
                    <a:pt x="631" y="0"/>
                    <a:pt x="631" y="0"/>
                  </a:cubicBezTo>
                  <a:cubicBezTo>
                    <a:pt x="631" y="441"/>
                    <a:pt x="631" y="441"/>
                    <a:pt x="631" y="441"/>
                  </a:cubicBezTo>
                  <a:cubicBezTo>
                    <a:pt x="623" y="441"/>
                    <a:pt x="623" y="441"/>
                    <a:pt x="623" y="441"/>
                  </a:cubicBezTo>
                  <a:cubicBezTo>
                    <a:pt x="507" y="441"/>
                    <a:pt x="413" y="539"/>
                    <a:pt x="413" y="659"/>
                  </a:cubicBezTo>
                  <a:cubicBezTo>
                    <a:pt x="413" y="661"/>
                    <a:pt x="413" y="661"/>
                    <a:pt x="413" y="661"/>
                  </a:cubicBezTo>
                  <a:cubicBezTo>
                    <a:pt x="0" y="661"/>
                    <a:pt x="0" y="661"/>
                    <a:pt x="0" y="661"/>
                  </a:cubicBezTo>
                  <a:cubicBezTo>
                    <a:pt x="0" y="870"/>
                    <a:pt x="0" y="870"/>
                    <a:pt x="0" y="870"/>
                  </a:cubicBezTo>
                  <a:cubicBezTo>
                    <a:pt x="413" y="870"/>
                    <a:pt x="413" y="870"/>
                    <a:pt x="413" y="870"/>
                  </a:cubicBezTo>
                  <a:cubicBezTo>
                    <a:pt x="413" y="1097"/>
                    <a:pt x="413" y="1097"/>
                    <a:pt x="413" y="1097"/>
                  </a:cubicBezTo>
                  <a:cubicBezTo>
                    <a:pt x="0" y="1097"/>
                    <a:pt x="0" y="1097"/>
                    <a:pt x="0" y="1097"/>
                  </a:cubicBezTo>
                  <a:cubicBezTo>
                    <a:pt x="0" y="1306"/>
                    <a:pt x="0" y="1306"/>
                    <a:pt x="0" y="1306"/>
                  </a:cubicBezTo>
                  <a:cubicBezTo>
                    <a:pt x="413" y="1306"/>
                    <a:pt x="413" y="1306"/>
                    <a:pt x="413" y="1306"/>
                  </a:cubicBezTo>
                  <a:cubicBezTo>
                    <a:pt x="413" y="1533"/>
                    <a:pt x="413" y="1533"/>
                    <a:pt x="413" y="1533"/>
                  </a:cubicBezTo>
                  <a:cubicBezTo>
                    <a:pt x="0" y="1533"/>
                    <a:pt x="0" y="1533"/>
                    <a:pt x="0" y="1533"/>
                  </a:cubicBezTo>
                  <a:cubicBezTo>
                    <a:pt x="0" y="1742"/>
                    <a:pt x="0" y="1742"/>
                    <a:pt x="0" y="1742"/>
                  </a:cubicBezTo>
                  <a:cubicBezTo>
                    <a:pt x="413" y="1742"/>
                    <a:pt x="413" y="1742"/>
                    <a:pt x="413" y="1742"/>
                  </a:cubicBezTo>
                  <a:cubicBezTo>
                    <a:pt x="413" y="1969"/>
                    <a:pt x="413" y="1969"/>
                    <a:pt x="413" y="1969"/>
                  </a:cubicBezTo>
                  <a:cubicBezTo>
                    <a:pt x="0" y="1969"/>
                    <a:pt x="0" y="1969"/>
                    <a:pt x="0" y="1969"/>
                  </a:cubicBezTo>
                  <a:cubicBezTo>
                    <a:pt x="0" y="2178"/>
                    <a:pt x="0" y="2178"/>
                    <a:pt x="0" y="2178"/>
                  </a:cubicBezTo>
                  <a:cubicBezTo>
                    <a:pt x="413" y="2178"/>
                    <a:pt x="413" y="2178"/>
                    <a:pt x="413" y="2178"/>
                  </a:cubicBezTo>
                  <a:cubicBezTo>
                    <a:pt x="413" y="2404"/>
                    <a:pt x="413" y="2404"/>
                    <a:pt x="413" y="2404"/>
                  </a:cubicBezTo>
                  <a:cubicBezTo>
                    <a:pt x="0" y="2404"/>
                    <a:pt x="0" y="2404"/>
                    <a:pt x="0" y="2404"/>
                  </a:cubicBezTo>
                  <a:cubicBezTo>
                    <a:pt x="0" y="2613"/>
                    <a:pt x="0" y="2613"/>
                    <a:pt x="0" y="2613"/>
                  </a:cubicBezTo>
                  <a:cubicBezTo>
                    <a:pt x="413" y="2613"/>
                    <a:pt x="413" y="2613"/>
                    <a:pt x="413" y="2613"/>
                  </a:cubicBezTo>
                  <a:cubicBezTo>
                    <a:pt x="413" y="2633"/>
                    <a:pt x="413" y="2633"/>
                    <a:pt x="413" y="2633"/>
                  </a:cubicBezTo>
                  <a:cubicBezTo>
                    <a:pt x="413" y="2754"/>
                    <a:pt x="507" y="2851"/>
                    <a:pt x="623" y="2851"/>
                  </a:cubicBezTo>
                  <a:cubicBezTo>
                    <a:pt x="631" y="2851"/>
                    <a:pt x="631" y="2851"/>
                    <a:pt x="631" y="2851"/>
                  </a:cubicBezTo>
                  <a:cubicBezTo>
                    <a:pt x="631" y="3277"/>
                    <a:pt x="631" y="3277"/>
                    <a:pt x="631" y="3277"/>
                  </a:cubicBezTo>
                  <a:cubicBezTo>
                    <a:pt x="832" y="3277"/>
                    <a:pt x="832" y="3277"/>
                    <a:pt x="832" y="3277"/>
                  </a:cubicBezTo>
                  <a:cubicBezTo>
                    <a:pt x="832" y="2851"/>
                    <a:pt x="832" y="2851"/>
                    <a:pt x="832" y="2851"/>
                  </a:cubicBezTo>
                  <a:cubicBezTo>
                    <a:pt x="1052" y="2851"/>
                    <a:pt x="1052" y="2851"/>
                    <a:pt x="1052" y="2851"/>
                  </a:cubicBezTo>
                  <a:cubicBezTo>
                    <a:pt x="1052" y="3277"/>
                    <a:pt x="1052" y="3277"/>
                    <a:pt x="1052" y="3277"/>
                  </a:cubicBezTo>
                  <a:cubicBezTo>
                    <a:pt x="1253" y="3277"/>
                    <a:pt x="1253" y="3277"/>
                    <a:pt x="1253" y="3277"/>
                  </a:cubicBezTo>
                  <a:cubicBezTo>
                    <a:pt x="1253" y="2851"/>
                    <a:pt x="1253" y="2851"/>
                    <a:pt x="1253" y="2851"/>
                  </a:cubicBezTo>
                  <a:cubicBezTo>
                    <a:pt x="1472" y="2851"/>
                    <a:pt x="1472" y="2851"/>
                    <a:pt x="1472" y="2851"/>
                  </a:cubicBezTo>
                  <a:cubicBezTo>
                    <a:pt x="1472" y="3277"/>
                    <a:pt x="1472" y="3277"/>
                    <a:pt x="1472" y="3277"/>
                  </a:cubicBezTo>
                  <a:cubicBezTo>
                    <a:pt x="1673" y="3277"/>
                    <a:pt x="1673" y="3277"/>
                    <a:pt x="1673" y="3277"/>
                  </a:cubicBezTo>
                  <a:cubicBezTo>
                    <a:pt x="1673" y="2851"/>
                    <a:pt x="1673" y="2851"/>
                    <a:pt x="1673" y="2851"/>
                  </a:cubicBezTo>
                  <a:cubicBezTo>
                    <a:pt x="1893" y="2851"/>
                    <a:pt x="1893" y="2851"/>
                    <a:pt x="1893" y="2851"/>
                  </a:cubicBezTo>
                  <a:cubicBezTo>
                    <a:pt x="1893" y="3277"/>
                    <a:pt x="1893" y="3277"/>
                    <a:pt x="1893" y="3277"/>
                  </a:cubicBezTo>
                  <a:cubicBezTo>
                    <a:pt x="2094" y="3277"/>
                    <a:pt x="2094" y="3277"/>
                    <a:pt x="2094" y="3277"/>
                  </a:cubicBezTo>
                  <a:cubicBezTo>
                    <a:pt x="2094" y="2851"/>
                    <a:pt x="2094" y="2851"/>
                    <a:pt x="2094" y="2851"/>
                  </a:cubicBezTo>
                  <a:cubicBezTo>
                    <a:pt x="2313" y="2851"/>
                    <a:pt x="2313" y="2851"/>
                    <a:pt x="2313" y="2851"/>
                  </a:cubicBezTo>
                  <a:cubicBezTo>
                    <a:pt x="2313" y="3277"/>
                    <a:pt x="2313" y="3277"/>
                    <a:pt x="2313" y="3277"/>
                  </a:cubicBezTo>
                  <a:cubicBezTo>
                    <a:pt x="2514" y="3277"/>
                    <a:pt x="2514" y="3277"/>
                    <a:pt x="2514" y="3277"/>
                  </a:cubicBezTo>
                  <a:cubicBezTo>
                    <a:pt x="2514" y="2851"/>
                    <a:pt x="2514" y="2851"/>
                    <a:pt x="2514" y="2851"/>
                  </a:cubicBezTo>
                  <a:cubicBezTo>
                    <a:pt x="2515" y="2851"/>
                    <a:pt x="2515" y="2851"/>
                    <a:pt x="2515" y="2851"/>
                  </a:cubicBezTo>
                  <a:cubicBezTo>
                    <a:pt x="2632" y="2851"/>
                    <a:pt x="2726" y="2754"/>
                    <a:pt x="2726" y="2633"/>
                  </a:cubicBezTo>
                  <a:cubicBezTo>
                    <a:pt x="2726" y="2613"/>
                    <a:pt x="2726" y="2613"/>
                    <a:pt x="2726" y="2613"/>
                  </a:cubicBezTo>
                  <a:cubicBezTo>
                    <a:pt x="3154" y="2613"/>
                    <a:pt x="3154" y="2613"/>
                    <a:pt x="3154" y="2613"/>
                  </a:cubicBezTo>
                  <a:cubicBezTo>
                    <a:pt x="3154" y="2404"/>
                    <a:pt x="3154" y="2404"/>
                    <a:pt x="3154" y="2404"/>
                  </a:cubicBezTo>
                  <a:cubicBezTo>
                    <a:pt x="2726" y="2404"/>
                    <a:pt x="2726" y="2404"/>
                    <a:pt x="2726" y="2404"/>
                  </a:cubicBezTo>
                  <a:cubicBezTo>
                    <a:pt x="2726" y="2178"/>
                    <a:pt x="2726" y="2178"/>
                    <a:pt x="2726" y="2178"/>
                  </a:cubicBezTo>
                  <a:cubicBezTo>
                    <a:pt x="3154" y="2178"/>
                    <a:pt x="3154" y="2178"/>
                    <a:pt x="3154" y="2178"/>
                  </a:cubicBezTo>
                  <a:cubicBezTo>
                    <a:pt x="3154" y="1969"/>
                    <a:pt x="3154" y="1969"/>
                    <a:pt x="3154" y="1969"/>
                  </a:cubicBezTo>
                  <a:cubicBezTo>
                    <a:pt x="2726" y="1969"/>
                    <a:pt x="2726" y="1969"/>
                    <a:pt x="2726" y="1969"/>
                  </a:cubicBezTo>
                  <a:cubicBezTo>
                    <a:pt x="2726" y="1741"/>
                    <a:pt x="2726" y="1741"/>
                    <a:pt x="2726" y="1741"/>
                  </a:cubicBezTo>
                  <a:cubicBezTo>
                    <a:pt x="3154" y="1741"/>
                    <a:pt x="3154" y="1741"/>
                    <a:pt x="3154" y="1741"/>
                  </a:cubicBezTo>
                  <a:cubicBezTo>
                    <a:pt x="3154" y="1533"/>
                    <a:pt x="3154" y="1533"/>
                    <a:pt x="3154" y="1533"/>
                  </a:cubicBezTo>
                  <a:cubicBezTo>
                    <a:pt x="2726" y="1533"/>
                    <a:pt x="2726" y="1533"/>
                    <a:pt x="2726" y="1533"/>
                  </a:cubicBezTo>
                  <a:cubicBezTo>
                    <a:pt x="2726" y="1306"/>
                    <a:pt x="2726" y="1306"/>
                    <a:pt x="2726" y="1306"/>
                  </a:cubicBezTo>
                  <a:cubicBezTo>
                    <a:pt x="3154" y="1306"/>
                    <a:pt x="3154" y="1306"/>
                    <a:pt x="3154" y="1306"/>
                  </a:cubicBezTo>
                  <a:cubicBezTo>
                    <a:pt x="3154" y="1097"/>
                    <a:pt x="3154" y="1097"/>
                    <a:pt x="3154" y="1097"/>
                  </a:cubicBezTo>
                  <a:cubicBezTo>
                    <a:pt x="2726" y="1097"/>
                    <a:pt x="2726" y="1097"/>
                    <a:pt x="2726" y="1097"/>
                  </a:cubicBezTo>
                  <a:cubicBezTo>
                    <a:pt x="2726" y="870"/>
                    <a:pt x="2726" y="870"/>
                    <a:pt x="2726" y="870"/>
                  </a:cubicBezTo>
                  <a:cubicBezTo>
                    <a:pt x="3154" y="870"/>
                    <a:pt x="3154" y="870"/>
                    <a:pt x="3154" y="870"/>
                  </a:cubicBezTo>
                  <a:cubicBezTo>
                    <a:pt x="3154" y="870"/>
                    <a:pt x="3154" y="870"/>
                    <a:pt x="3154" y="870"/>
                  </a:cubicBezTo>
                  <a:close/>
                  <a:moveTo>
                    <a:pt x="2527" y="2457"/>
                  </a:moveTo>
                  <a:cubicBezTo>
                    <a:pt x="2527" y="2556"/>
                    <a:pt x="2449" y="2636"/>
                    <a:pt x="2354" y="2636"/>
                  </a:cubicBezTo>
                  <a:cubicBezTo>
                    <a:pt x="798" y="2636"/>
                    <a:pt x="798" y="2636"/>
                    <a:pt x="798" y="2636"/>
                  </a:cubicBezTo>
                  <a:cubicBezTo>
                    <a:pt x="702" y="2636"/>
                    <a:pt x="625" y="2556"/>
                    <a:pt x="625" y="2457"/>
                  </a:cubicBezTo>
                  <a:cubicBezTo>
                    <a:pt x="625" y="834"/>
                    <a:pt x="625" y="834"/>
                    <a:pt x="625" y="834"/>
                  </a:cubicBezTo>
                  <a:cubicBezTo>
                    <a:pt x="625" y="736"/>
                    <a:pt x="702" y="655"/>
                    <a:pt x="798" y="655"/>
                  </a:cubicBezTo>
                  <a:cubicBezTo>
                    <a:pt x="2354" y="655"/>
                    <a:pt x="2354" y="655"/>
                    <a:pt x="2354" y="655"/>
                  </a:cubicBezTo>
                  <a:cubicBezTo>
                    <a:pt x="2449" y="655"/>
                    <a:pt x="2527" y="736"/>
                    <a:pt x="2527" y="834"/>
                  </a:cubicBezTo>
                  <a:lnTo>
                    <a:pt x="2527" y="2457"/>
                  </a:lnTo>
                  <a:close/>
                  <a:moveTo>
                    <a:pt x="2527" y="2457"/>
                  </a:moveTo>
                  <a:cubicBezTo>
                    <a:pt x="2527" y="2457"/>
                    <a:pt x="2527" y="2457"/>
                    <a:pt x="2527" y="2457"/>
                  </a:cubicBezTo>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45" name="五边形 44"/>
            <p:cNvSpPr/>
            <p:nvPr/>
          </p:nvSpPr>
          <p:spPr>
            <a:xfrm rot="10800000">
              <a:off x="4927601" y="1985358"/>
              <a:ext cx="2336798" cy="2225522"/>
            </a:xfrm>
            <a:prstGeom prst="pentagon">
              <a:avLst/>
            </a:prstGeom>
            <a:noFill/>
            <a:ln>
              <a:solidFill>
                <a:schemeClr val="bg1"/>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48" name="五边形 47"/>
            <p:cNvSpPr/>
            <p:nvPr/>
          </p:nvSpPr>
          <p:spPr>
            <a:xfrm rot="10800000">
              <a:off x="4872990" y="1933348"/>
              <a:ext cx="2446020" cy="2329542"/>
            </a:xfrm>
            <a:prstGeom prst="pentagon">
              <a:avLst/>
            </a:prstGeom>
            <a:noFill/>
            <a:ln w="6350">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gr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9"/>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8"/>
          </p:nvPr>
        </p:nvSpPr>
        <p:spPr/>
        <p:txBody>
          <a:bodyPr/>
          <a:lstStyle/>
          <a:p>
            <a:endParaRPr lang="zh-CN" altLang="en-US"/>
          </a:p>
        </p:txBody>
      </p:sp>
      <p:sp>
        <p:nvSpPr>
          <p:cNvPr id="5" name="文本占位符 4"/>
          <p:cNvSpPr>
            <a:spLocks noGrp="1"/>
          </p:cNvSpPr>
          <p:nvPr>
            <p:ph type="body" sz="quarter" idx="17"/>
          </p:nvPr>
        </p:nvSpPr>
        <p:spPr/>
        <p:txBody>
          <a:bodyPr/>
          <a:lstStyle/>
          <a:p>
            <a:endParaRPr lang="zh-CN" altLang="en-US"/>
          </a:p>
        </p:txBody>
      </p:sp>
      <p:pic>
        <p:nvPicPr>
          <p:cNvPr id="9" name="图片占位符 8"/>
          <p:cNvPicPr>
            <a:picLocks noGrp="1" noChangeAspect="1"/>
          </p:cNvPicPr>
          <p:nvPr>
            <p:ph type="pic" sz="quarter" idx="10"/>
          </p:nvPr>
        </p:nvPicPr>
        <p:blipFill rotWithShape="1">
          <a:blip r:embed="rId1" cstate="print">
            <a:extLst>
              <a:ext uri="{28A0092B-C50C-407E-A947-70E740481C1C}">
                <a14:useLocalDpi xmlns:a14="http://schemas.microsoft.com/office/drawing/2010/main" val="0"/>
              </a:ext>
            </a:extLst>
          </a:blip>
          <a:srcRect l="42452" t="1856" r="21769" b="1615"/>
          <a:stretch>
            <a:fillRect/>
          </a:stretch>
        </p:blipFill>
        <p:spPr>
          <a:xfrm>
            <a:off x="7914128" y="-3"/>
            <a:ext cx="4277872" cy="6932557"/>
          </a:xfrm>
        </p:spPr>
      </p:pic>
      <p:sp>
        <p:nvSpPr>
          <p:cNvPr id="10" name="矩形 9"/>
          <p:cNvSpPr/>
          <p:nvPr/>
        </p:nvSpPr>
        <p:spPr>
          <a:xfrm>
            <a:off x="1224778" y="1670245"/>
            <a:ext cx="6360795" cy="829945"/>
          </a:xfrm>
          <a:prstGeom prst="rect">
            <a:avLst/>
          </a:prstGeom>
        </p:spPr>
        <p:txBody>
          <a:bodyPr wrap="none">
            <a:spAutoFit/>
          </a:bodyPr>
          <a:lstStyle/>
          <a:p>
            <a:r>
              <a:rPr lang="zh-CN" altLang="en-US" sz="4800" b="1" spc="600" dirty="0">
                <a:gradFill>
                  <a:gsLst>
                    <a:gs pos="34000">
                      <a:schemeClr val="accent1">
                        <a:lumMod val="75000"/>
                      </a:schemeClr>
                    </a:gs>
                    <a:gs pos="64000">
                      <a:srgbClr val="0070C0"/>
                    </a:gs>
                  </a:gsLst>
                  <a:lin ang="13200000" scaled="0"/>
                </a:gradFill>
              </a:rPr>
              <a:t>以太坊及其数据结构</a:t>
            </a:r>
            <a:endParaRPr lang="zh-CN" altLang="en-US" sz="4800" b="1" spc="600" dirty="0">
              <a:gradFill>
                <a:gsLst>
                  <a:gs pos="34000">
                    <a:schemeClr val="accent1">
                      <a:lumMod val="75000"/>
                    </a:schemeClr>
                  </a:gs>
                  <a:gs pos="64000">
                    <a:srgbClr val="0070C0"/>
                  </a:gs>
                </a:gsLst>
                <a:lin ang="13200000" scaled="0"/>
              </a:gradFill>
            </a:endParaRPr>
          </a:p>
        </p:txBody>
      </p:sp>
      <p:sp>
        <p:nvSpPr>
          <p:cNvPr id="11" name="矩形 10"/>
          <p:cNvSpPr/>
          <p:nvPr/>
        </p:nvSpPr>
        <p:spPr>
          <a:xfrm>
            <a:off x="1283879" y="2477786"/>
            <a:ext cx="2697480" cy="368300"/>
          </a:xfrm>
          <a:prstGeom prst="rect">
            <a:avLst/>
          </a:prstGeom>
        </p:spPr>
        <p:txBody>
          <a:bodyPr wrap="none">
            <a:spAutoFit/>
          </a:bodyPr>
          <a:lstStyle/>
          <a:p>
            <a:pPr algn="ctr"/>
            <a:r>
              <a:rPr lang="zh-CN" altLang="en-US" spc="1500" dirty="0">
                <a:solidFill>
                  <a:schemeClr val="bg1">
                    <a:lumMod val="65000"/>
                  </a:schemeClr>
                </a:solidFill>
              </a:rPr>
              <a:t>Ethereum</a:t>
            </a:r>
            <a:endParaRPr lang="zh-CN" altLang="en-US" spc="1500" dirty="0">
              <a:solidFill>
                <a:schemeClr val="bg1">
                  <a:lumMod val="6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4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4946285" y="2063470"/>
            <a:ext cx="2299432" cy="2299430"/>
          </a:xfrm>
          <a:prstGeom prst="ellipse">
            <a:avLst/>
          </a:prstGeom>
          <a:gradFill flip="none" rotWithShape="1">
            <a:gsLst>
              <a:gs pos="0">
                <a:srgbClr val="A5B0B1"/>
              </a:gs>
              <a:gs pos="100000">
                <a:srgbClr val="BABEC1"/>
              </a:gs>
            </a:gsLst>
            <a:lin ang="18900000" scaled="1"/>
            <a:tileRect/>
          </a:gradFill>
          <a:ln w="666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a:spLocks noChangeAspect="1"/>
          </p:cNvSpPr>
          <p:nvPr/>
        </p:nvSpPr>
        <p:spPr bwMode="auto">
          <a:xfrm rot="2700000">
            <a:off x="5667806" y="3099754"/>
            <a:ext cx="2382718" cy="1779251"/>
          </a:xfrm>
          <a:prstGeom prst="rect">
            <a:avLst/>
          </a:prstGeom>
          <a:gradFill flip="none" rotWithShape="0">
            <a:gsLst>
              <a:gs pos="41000">
                <a:schemeClr val="tx1">
                  <a:alpha val="10000"/>
                </a:schemeClr>
              </a:gs>
              <a:gs pos="0">
                <a:schemeClr val="bg1">
                  <a:lumMod val="65000"/>
                  <a:alpha val="66000"/>
                </a:schemeClr>
              </a:gs>
              <a:gs pos="78000">
                <a:schemeClr val="tx1">
                  <a:alpha val="0"/>
                </a:schemeClr>
              </a:gs>
              <a:gs pos="100000">
                <a:schemeClr val="tx1">
                  <a:alpha val="0"/>
                </a:schemeClr>
              </a:gs>
            </a:gsLst>
            <a:lin ang="2700000" scaled="0"/>
            <a:tileRect/>
          </a:gradFill>
          <a:ln>
            <a:noFill/>
          </a:ln>
        </p:spPr>
        <p:txBody>
          <a:bodyPr vert="horz" wrap="square" lIns="91440" tIns="45720" rIns="91440" bIns="45720" numCol="1" anchor="t" anchorCtr="0" compatLnSpc="1">
            <a:noAutofit/>
          </a:bodyPr>
          <a:lstStyle/>
          <a:p>
            <a:endParaRPr lang="zh-CN" altLang="en-US" dirty="0"/>
          </a:p>
        </p:txBody>
      </p:sp>
      <p:sp>
        <p:nvSpPr>
          <p:cNvPr id="7" name="AutoShape 3"/>
          <p:cNvSpPr>
            <a:spLocks noChangeAspect="1" noChangeArrowheads="1" noTextEdit="1"/>
          </p:cNvSpPr>
          <p:nvPr/>
        </p:nvSpPr>
        <p:spPr bwMode="auto">
          <a:xfrm>
            <a:off x="4199283" y="1318473"/>
            <a:ext cx="3793434" cy="3789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 name="Freeform 5"/>
          <p:cNvSpPr/>
          <p:nvPr/>
        </p:nvSpPr>
        <p:spPr bwMode="auto">
          <a:xfrm>
            <a:off x="5983721" y="1324489"/>
            <a:ext cx="2004986" cy="2867129"/>
          </a:xfrm>
          <a:custGeom>
            <a:avLst/>
            <a:gdLst>
              <a:gd name="T0" fmla="*/ 160 w 1258"/>
              <a:gd name="T1" fmla="*/ 0 h 1797"/>
              <a:gd name="T2" fmla="*/ 0 w 1258"/>
              <a:gd name="T3" fmla="*/ 160 h 1797"/>
              <a:gd name="T4" fmla="*/ 133 w 1258"/>
              <a:gd name="T5" fmla="*/ 293 h 1797"/>
              <a:gd name="T6" fmla="*/ 964 w 1258"/>
              <a:gd name="T7" fmla="*/ 1184 h 1797"/>
              <a:gd name="T8" fmla="*/ 830 w 1258"/>
              <a:gd name="T9" fmla="*/ 1654 h 1797"/>
              <a:gd name="T10" fmla="*/ 1012 w 1258"/>
              <a:gd name="T11" fmla="*/ 1588 h 1797"/>
              <a:gd name="T12" fmla="*/ 1087 w 1258"/>
              <a:gd name="T13" fmla="*/ 1797 h 1797"/>
              <a:gd name="T14" fmla="*/ 1258 w 1258"/>
              <a:gd name="T15" fmla="*/ 1184 h 1797"/>
              <a:gd name="T16" fmla="*/ 160 w 1258"/>
              <a:gd name="T17" fmla="*/ 0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8" h="1797">
                <a:moveTo>
                  <a:pt x="160" y="0"/>
                </a:moveTo>
                <a:cubicBezTo>
                  <a:pt x="0" y="160"/>
                  <a:pt x="0" y="160"/>
                  <a:pt x="0" y="160"/>
                </a:cubicBezTo>
                <a:cubicBezTo>
                  <a:pt x="133" y="293"/>
                  <a:pt x="133" y="293"/>
                  <a:pt x="133" y="293"/>
                </a:cubicBezTo>
                <a:cubicBezTo>
                  <a:pt x="597" y="325"/>
                  <a:pt x="964" y="711"/>
                  <a:pt x="964" y="1184"/>
                </a:cubicBezTo>
                <a:cubicBezTo>
                  <a:pt x="964" y="1356"/>
                  <a:pt x="915" y="1517"/>
                  <a:pt x="830" y="1654"/>
                </a:cubicBezTo>
                <a:cubicBezTo>
                  <a:pt x="1012" y="1588"/>
                  <a:pt x="1012" y="1588"/>
                  <a:pt x="1012" y="1588"/>
                </a:cubicBezTo>
                <a:cubicBezTo>
                  <a:pt x="1087" y="1797"/>
                  <a:pt x="1087" y="1797"/>
                  <a:pt x="1087" y="1797"/>
                </a:cubicBezTo>
                <a:cubicBezTo>
                  <a:pt x="1196" y="1618"/>
                  <a:pt x="1258" y="1408"/>
                  <a:pt x="1258" y="1184"/>
                </a:cubicBezTo>
                <a:cubicBezTo>
                  <a:pt x="1258" y="558"/>
                  <a:pt x="774" y="46"/>
                  <a:pt x="160" y="0"/>
                </a:cubicBezTo>
                <a:close/>
              </a:path>
            </a:pathLst>
          </a:cu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path path="circle">
              <a:fillToRect l="100000" t="100000"/>
            </a:path>
            <a:tileRect r="-100000" b="-10000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2" name="Freeform 6"/>
          <p:cNvSpPr/>
          <p:nvPr/>
        </p:nvSpPr>
        <p:spPr bwMode="auto">
          <a:xfrm>
            <a:off x="4203293" y="1320479"/>
            <a:ext cx="1892707" cy="2730790"/>
          </a:xfrm>
          <a:custGeom>
            <a:avLst/>
            <a:gdLst>
              <a:gd name="T0" fmla="*/ 366 w 1187"/>
              <a:gd name="T1" fmla="*/ 1537 h 1712"/>
              <a:gd name="T2" fmla="*/ 294 w 1187"/>
              <a:gd name="T3" fmla="*/ 1187 h 1712"/>
              <a:gd name="T4" fmla="*/ 1155 w 1187"/>
              <a:gd name="T5" fmla="*/ 294 h 1712"/>
              <a:gd name="T6" fmla="*/ 1024 w 1187"/>
              <a:gd name="T7" fmla="*/ 163 h 1712"/>
              <a:gd name="T8" fmla="*/ 1187 w 1187"/>
              <a:gd name="T9" fmla="*/ 0 h 1712"/>
              <a:gd name="T10" fmla="*/ 1187 w 1187"/>
              <a:gd name="T11" fmla="*/ 0 h 1712"/>
              <a:gd name="T12" fmla="*/ 0 w 1187"/>
              <a:gd name="T13" fmla="*/ 1187 h 1712"/>
              <a:gd name="T14" fmla="*/ 84 w 1187"/>
              <a:gd name="T15" fmla="*/ 1626 h 1712"/>
              <a:gd name="T16" fmla="*/ 295 w 1187"/>
              <a:gd name="T17" fmla="*/ 1712 h 1712"/>
              <a:gd name="T18" fmla="*/ 366 w 1187"/>
              <a:gd name="T19" fmla="*/ 1537 h 1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7" h="1712">
                <a:moveTo>
                  <a:pt x="366" y="1537"/>
                </a:moveTo>
                <a:cubicBezTo>
                  <a:pt x="320" y="1430"/>
                  <a:pt x="294" y="1311"/>
                  <a:pt x="294" y="1187"/>
                </a:cubicBezTo>
                <a:cubicBezTo>
                  <a:pt x="294" y="704"/>
                  <a:pt x="677" y="311"/>
                  <a:pt x="1155" y="294"/>
                </a:cubicBezTo>
                <a:cubicBezTo>
                  <a:pt x="1024" y="163"/>
                  <a:pt x="1024" y="163"/>
                  <a:pt x="1024" y="163"/>
                </a:cubicBezTo>
                <a:cubicBezTo>
                  <a:pt x="1187" y="0"/>
                  <a:pt x="1187" y="0"/>
                  <a:pt x="1187" y="0"/>
                </a:cubicBezTo>
                <a:cubicBezTo>
                  <a:pt x="1187" y="0"/>
                  <a:pt x="1187" y="0"/>
                  <a:pt x="1187" y="0"/>
                </a:cubicBezTo>
                <a:cubicBezTo>
                  <a:pt x="531" y="0"/>
                  <a:pt x="0" y="531"/>
                  <a:pt x="0" y="1187"/>
                </a:cubicBezTo>
                <a:cubicBezTo>
                  <a:pt x="0" y="1342"/>
                  <a:pt x="30" y="1490"/>
                  <a:pt x="84" y="1626"/>
                </a:cubicBezTo>
                <a:cubicBezTo>
                  <a:pt x="295" y="1712"/>
                  <a:pt x="295" y="1712"/>
                  <a:pt x="295" y="1712"/>
                </a:cubicBezTo>
                <a:lnTo>
                  <a:pt x="366" y="1537"/>
                </a:lnTo>
                <a:close/>
              </a:path>
            </a:pathLst>
          </a:custGeom>
          <a:gradFill flip="none" rotWithShape="1">
            <a:gsLst>
              <a:gs pos="0">
                <a:schemeClr val="accent4">
                  <a:lumMod val="75000"/>
                  <a:shade val="30000"/>
                  <a:satMod val="115000"/>
                </a:schemeClr>
              </a:gs>
              <a:gs pos="50000">
                <a:schemeClr val="accent4">
                  <a:lumMod val="75000"/>
                  <a:shade val="67500"/>
                  <a:satMod val="115000"/>
                </a:schemeClr>
              </a:gs>
              <a:gs pos="100000">
                <a:schemeClr val="accent4">
                  <a:lumMod val="75000"/>
                  <a:shade val="100000"/>
                  <a:satMod val="115000"/>
                </a:schemeClr>
              </a:gs>
            </a:gsLst>
            <a:lin ang="5400000" scaled="1"/>
            <a:tileRect/>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Freeform 7"/>
          <p:cNvSpPr/>
          <p:nvPr/>
        </p:nvSpPr>
        <p:spPr bwMode="auto">
          <a:xfrm>
            <a:off x="4399782" y="3896884"/>
            <a:ext cx="3246073" cy="1209007"/>
          </a:xfrm>
          <a:custGeom>
            <a:avLst/>
            <a:gdLst>
              <a:gd name="T0" fmla="*/ 1756 w 2035"/>
              <a:gd name="T1" fmla="*/ 135 h 758"/>
              <a:gd name="T2" fmla="*/ 1064 w 2035"/>
              <a:gd name="T3" fmla="*/ 463 h 758"/>
              <a:gd name="T4" fmla="*/ 281 w 2035"/>
              <a:gd name="T5" fmla="*/ 0 h 758"/>
              <a:gd name="T6" fmla="*/ 208 w 2035"/>
              <a:gd name="T7" fmla="*/ 181 h 758"/>
              <a:gd name="T8" fmla="*/ 0 w 2035"/>
              <a:gd name="T9" fmla="*/ 96 h 758"/>
              <a:gd name="T10" fmla="*/ 1064 w 2035"/>
              <a:gd name="T11" fmla="*/ 758 h 758"/>
              <a:gd name="T12" fmla="*/ 2035 w 2035"/>
              <a:gd name="T13" fmla="*/ 253 h 758"/>
              <a:gd name="T14" fmla="*/ 1965 w 2035"/>
              <a:gd name="T15" fmla="*/ 59 h 758"/>
              <a:gd name="T16" fmla="*/ 1756 w 2035"/>
              <a:gd name="T17" fmla="*/ 1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5" h="758">
                <a:moveTo>
                  <a:pt x="1756" y="135"/>
                </a:moveTo>
                <a:cubicBezTo>
                  <a:pt x="1592" y="335"/>
                  <a:pt x="1343" y="463"/>
                  <a:pt x="1064" y="463"/>
                </a:cubicBezTo>
                <a:cubicBezTo>
                  <a:pt x="727" y="463"/>
                  <a:pt x="433" y="276"/>
                  <a:pt x="281" y="0"/>
                </a:cubicBezTo>
                <a:cubicBezTo>
                  <a:pt x="208" y="181"/>
                  <a:pt x="208" y="181"/>
                  <a:pt x="208" y="181"/>
                </a:cubicBezTo>
                <a:cubicBezTo>
                  <a:pt x="0" y="96"/>
                  <a:pt x="0" y="96"/>
                  <a:pt x="0" y="96"/>
                </a:cubicBezTo>
                <a:cubicBezTo>
                  <a:pt x="193" y="488"/>
                  <a:pt x="597" y="758"/>
                  <a:pt x="1064" y="758"/>
                </a:cubicBezTo>
                <a:cubicBezTo>
                  <a:pt x="1466" y="758"/>
                  <a:pt x="1820" y="558"/>
                  <a:pt x="2035" y="253"/>
                </a:cubicBezTo>
                <a:cubicBezTo>
                  <a:pt x="1965" y="59"/>
                  <a:pt x="1965" y="59"/>
                  <a:pt x="1965" y="59"/>
                </a:cubicBezTo>
                <a:lnTo>
                  <a:pt x="1756" y="135"/>
                </a:lnTo>
                <a:close/>
              </a:path>
            </a:pathLst>
          </a:cu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path path="circle">
              <a:fillToRect l="100000" t="100000"/>
            </a:path>
            <a:tileRect r="-100000" b="-100000"/>
          </a:gra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4" name="Freeform 30"/>
          <p:cNvSpPr/>
          <p:nvPr/>
        </p:nvSpPr>
        <p:spPr bwMode="auto">
          <a:xfrm>
            <a:off x="7731934" y="2721059"/>
            <a:ext cx="744537" cy="247650"/>
          </a:xfrm>
          <a:custGeom>
            <a:avLst/>
            <a:gdLst>
              <a:gd name="T0" fmla="*/ 1 w 198"/>
              <a:gd name="T1" fmla="*/ 64 h 66"/>
              <a:gd name="T2" fmla="*/ 145 w 198"/>
              <a:gd name="T3" fmla="*/ 64 h 66"/>
              <a:gd name="T4" fmla="*/ 174 w 198"/>
              <a:gd name="T5" fmla="*/ 25 h 66"/>
              <a:gd name="T6" fmla="*/ 170 w 198"/>
              <a:gd name="T7" fmla="*/ 14 h 66"/>
              <a:gd name="T8" fmla="*/ 184 w 198"/>
              <a:gd name="T9" fmla="*/ 0 h 66"/>
              <a:gd name="T10" fmla="*/ 198 w 198"/>
              <a:gd name="T11" fmla="*/ 14 h 66"/>
              <a:gd name="T12" fmla="*/ 184 w 198"/>
              <a:gd name="T13" fmla="*/ 29 h 66"/>
              <a:gd name="T14" fmla="*/ 176 w 198"/>
              <a:gd name="T15" fmla="*/ 26 h 66"/>
              <a:gd name="T16" fmla="*/ 146 w 198"/>
              <a:gd name="T17" fmla="*/ 66 h 66"/>
              <a:gd name="T18" fmla="*/ 145 w 198"/>
              <a:gd name="T19" fmla="*/ 66 h 66"/>
              <a:gd name="T20" fmla="*/ 145 w 198"/>
              <a:gd name="T21" fmla="*/ 66 h 66"/>
              <a:gd name="T22" fmla="*/ 145 w 198"/>
              <a:gd name="T23" fmla="*/ 66 h 66"/>
              <a:gd name="T24" fmla="*/ 144 w 198"/>
              <a:gd name="T25" fmla="*/ 66 h 66"/>
              <a:gd name="T26" fmla="*/ 1 w 198"/>
              <a:gd name="T27" fmla="*/ 66 h 66"/>
              <a:gd name="T28" fmla="*/ 0 w 198"/>
              <a:gd name="T29" fmla="*/ 66 h 66"/>
              <a:gd name="T30" fmla="*/ 0 w 198"/>
              <a:gd name="T31" fmla="*/ 66 h 66"/>
              <a:gd name="T32" fmla="*/ 0 w 198"/>
              <a:gd name="T33" fmla="*/ 65 h 66"/>
              <a:gd name="T34" fmla="*/ 0 w 198"/>
              <a:gd name="T35" fmla="*/ 64 h 66"/>
              <a:gd name="T36" fmla="*/ 1 w 198"/>
              <a:gd name="T3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66">
                <a:moveTo>
                  <a:pt x="1" y="64"/>
                </a:moveTo>
                <a:cubicBezTo>
                  <a:pt x="145" y="64"/>
                  <a:pt x="145" y="64"/>
                  <a:pt x="145" y="64"/>
                </a:cubicBezTo>
                <a:cubicBezTo>
                  <a:pt x="158" y="47"/>
                  <a:pt x="168" y="34"/>
                  <a:pt x="174" y="25"/>
                </a:cubicBezTo>
                <a:cubicBezTo>
                  <a:pt x="171" y="22"/>
                  <a:pt x="170" y="19"/>
                  <a:pt x="170" y="14"/>
                </a:cubicBezTo>
                <a:cubicBezTo>
                  <a:pt x="170" y="7"/>
                  <a:pt x="176" y="0"/>
                  <a:pt x="184" y="0"/>
                </a:cubicBezTo>
                <a:cubicBezTo>
                  <a:pt x="191" y="0"/>
                  <a:pt x="198" y="7"/>
                  <a:pt x="198" y="14"/>
                </a:cubicBezTo>
                <a:cubicBezTo>
                  <a:pt x="198" y="22"/>
                  <a:pt x="191" y="29"/>
                  <a:pt x="184" y="29"/>
                </a:cubicBezTo>
                <a:cubicBezTo>
                  <a:pt x="181" y="29"/>
                  <a:pt x="178" y="28"/>
                  <a:pt x="176" y="26"/>
                </a:cubicBezTo>
                <a:cubicBezTo>
                  <a:pt x="169" y="35"/>
                  <a:pt x="159" y="48"/>
                  <a:pt x="146" y="66"/>
                </a:cubicBezTo>
                <a:cubicBezTo>
                  <a:pt x="145" y="66"/>
                  <a:pt x="145" y="66"/>
                  <a:pt x="145" y="66"/>
                </a:cubicBezTo>
                <a:cubicBezTo>
                  <a:pt x="145" y="66"/>
                  <a:pt x="145" y="66"/>
                  <a:pt x="145" y="66"/>
                </a:cubicBezTo>
                <a:cubicBezTo>
                  <a:pt x="145" y="66"/>
                  <a:pt x="145" y="66"/>
                  <a:pt x="145" y="66"/>
                </a:cubicBezTo>
                <a:cubicBezTo>
                  <a:pt x="144" y="66"/>
                  <a:pt x="144" y="66"/>
                  <a:pt x="144" y="66"/>
                </a:cubicBezTo>
                <a:cubicBezTo>
                  <a:pt x="1" y="66"/>
                  <a:pt x="1" y="66"/>
                  <a:pt x="1" y="66"/>
                </a:cubicBezTo>
                <a:cubicBezTo>
                  <a:pt x="0" y="66"/>
                  <a:pt x="0" y="66"/>
                  <a:pt x="0" y="66"/>
                </a:cubicBezTo>
                <a:cubicBezTo>
                  <a:pt x="0" y="66"/>
                  <a:pt x="0" y="66"/>
                  <a:pt x="0" y="66"/>
                </a:cubicBezTo>
                <a:cubicBezTo>
                  <a:pt x="0" y="65"/>
                  <a:pt x="0" y="65"/>
                  <a:pt x="0" y="65"/>
                </a:cubicBezTo>
                <a:cubicBezTo>
                  <a:pt x="0" y="64"/>
                  <a:pt x="0" y="64"/>
                  <a:pt x="0" y="64"/>
                </a:cubicBezTo>
                <a:lnTo>
                  <a:pt x="1" y="64"/>
                </a:lnTo>
                <a:close/>
              </a:path>
            </a:pathLst>
          </a:custGeom>
          <a:solidFill>
            <a:srgbClr val="3F3F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33"/>
          <p:cNvSpPr/>
          <p:nvPr/>
        </p:nvSpPr>
        <p:spPr bwMode="auto">
          <a:xfrm>
            <a:off x="6035675" y="4752100"/>
            <a:ext cx="120650" cy="720725"/>
          </a:xfrm>
          <a:custGeom>
            <a:avLst/>
            <a:gdLst>
              <a:gd name="T0" fmla="*/ 18 w 32"/>
              <a:gd name="T1" fmla="*/ 160 h 192"/>
              <a:gd name="T2" fmla="*/ 32 w 32"/>
              <a:gd name="T3" fmla="*/ 176 h 192"/>
              <a:gd name="T4" fmla="*/ 16 w 32"/>
              <a:gd name="T5" fmla="*/ 192 h 192"/>
              <a:gd name="T6" fmla="*/ 0 w 32"/>
              <a:gd name="T7" fmla="*/ 176 h 192"/>
              <a:gd name="T8" fmla="*/ 15 w 32"/>
              <a:gd name="T9" fmla="*/ 160 h 192"/>
              <a:gd name="T10" fmla="*/ 15 w 32"/>
              <a:gd name="T11" fmla="*/ 0 h 192"/>
              <a:gd name="T12" fmla="*/ 18 w 32"/>
              <a:gd name="T13" fmla="*/ 0 h 192"/>
              <a:gd name="T14" fmla="*/ 18 w 32"/>
              <a:gd name="T15" fmla="*/ 16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92">
                <a:moveTo>
                  <a:pt x="18" y="160"/>
                </a:moveTo>
                <a:cubicBezTo>
                  <a:pt x="26" y="161"/>
                  <a:pt x="32" y="168"/>
                  <a:pt x="32" y="176"/>
                </a:cubicBezTo>
                <a:cubicBezTo>
                  <a:pt x="32" y="185"/>
                  <a:pt x="25" y="192"/>
                  <a:pt x="16" y="192"/>
                </a:cubicBezTo>
                <a:cubicBezTo>
                  <a:pt x="7" y="192"/>
                  <a:pt x="0" y="185"/>
                  <a:pt x="0" y="176"/>
                </a:cubicBezTo>
                <a:cubicBezTo>
                  <a:pt x="0" y="168"/>
                  <a:pt x="7" y="161"/>
                  <a:pt x="15" y="160"/>
                </a:cubicBezTo>
                <a:cubicBezTo>
                  <a:pt x="15" y="0"/>
                  <a:pt x="15" y="0"/>
                  <a:pt x="15" y="0"/>
                </a:cubicBezTo>
                <a:cubicBezTo>
                  <a:pt x="18" y="0"/>
                  <a:pt x="18" y="0"/>
                  <a:pt x="18" y="0"/>
                </a:cubicBezTo>
                <a:lnTo>
                  <a:pt x="18" y="160"/>
                </a:lnTo>
                <a:close/>
              </a:path>
            </a:pathLst>
          </a:custGeom>
          <a:solidFill>
            <a:srgbClr val="3F3F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35"/>
          <p:cNvSpPr/>
          <p:nvPr/>
        </p:nvSpPr>
        <p:spPr bwMode="auto">
          <a:xfrm>
            <a:off x="3715529" y="2743284"/>
            <a:ext cx="742950" cy="252413"/>
          </a:xfrm>
          <a:custGeom>
            <a:avLst/>
            <a:gdLst>
              <a:gd name="T0" fmla="*/ 197 w 198"/>
              <a:gd name="T1" fmla="*/ 64 h 67"/>
              <a:gd name="T2" fmla="*/ 53 w 198"/>
              <a:gd name="T3" fmla="*/ 64 h 67"/>
              <a:gd name="T4" fmla="*/ 24 w 198"/>
              <a:gd name="T5" fmla="*/ 25 h 67"/>
              <a:gd name="T6" fmla="*/ 28 w 198"/>
              <a:gd name="T7" fmla="*/ 14 h 67"/>
              <a:gd name="T8" fmla="*/ 14 w 198"/>
              <a:gd name="T9" fmla="*/ 0 h 67"/>
              <a:gd name="T10" fmla="*/ 0 w 198"/>
              <a:gd name="T11" fmla="*/ 14 h 67"/>
              <a:gd name="T12" fmla="*/ 14 w 198"/>
              <a:gd name="T13" fmla="*/ 29 h 67"/>
              <a:gd name="T14" fmla="*/ 22 w 198"/>
              <a:gd name="T15" fmla="*/ 26 h 67"/>
              <a:gd name="T16" fmla="*/ 52 w 198"/>
              <a:gd name="T17" fmla="*/ 66 h 67"/>
              <a:gd name="T18" fmla="*/ 53 w 198"/>
              <a:gd name="T19" fmla="*/ 66 h 67"/>
              <a:gd name="T20" fmla="*/ 53 w 198"/>
              <a:gd name="T21" fmla="*/ 67 h 67"/>
              <a:gd name="T22" fmla="*/ 53 w 198"/>
              <a:gd name="T23" fmla="*/ 67 h 67"/>
              <a:gd name="T24" fmla="*/ 54 w 198"/>
              <a:gd name="T25" fmla="*/ 67 h 67"/>
              <a:gd name="T26" fmla="*/ 197 w 198"/>
              <a:gd name="T27" fmla="*/ 67 h 67"/>
              <a:gd name="T28" fmla="*/ 198 w 198"/>
              <a:gd name="T29" fmla="*/ 67 h 67"/>
              <a:gd name="T30" fmla="*/ 198 w 198"/>
              <a:gd name="T31" fmla="*/ 66 h 67"/>
              <a:gd name="T32" fmla="*/ 198 w 198"/>
              <a:gd name="T33" fmla="*/ 65 h 67"/>
              <a:gd name="T34" fmla="*/ 198 w 198"/>
              <a:gd name="T35" fmla="*/ 64 h 67"/>
              <a:gd name="T36" fmla="*/ 197 w 198"/>
              <a:gd name="T37" fmla="*/ 6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67">
                <a:moveTo>
                  <a:pt x="197" y="64"/>
                </a:moveTo>
                <a:cubicBezTo>
                  <a:pt x="53" y="64"/>
                  <a:pt x="53" y="64"/>
                  <a:pt x="53" y="64"/>
                </a:cubicBezTo>
                <a:cubicBezTo>
                  <a:pt x="40" y="47"/>
                  <a:pt x="30" y="34"/>
                  <a:pt x="24" y="25"/>
                </a:cubicBezTo>
                <a:cubicBezTo>
                  <a:pt x="26" y="23"/>
                  <a:pt x="28" y="19"/>
                  <a:pt x="28" y="14"/>
                </a:cubicBezTo>
                <a:cubicBezTo>
                  <a:pt x="28" y="7"/>
                  <a:pt x="22" y="0"/>
                  <a:pt x="14" y="0"/>
                </a:cubicBezTo>
                <a:cubicBezTo>
                  <a:pt x="6" y="0"/>
                  <a:pt x="0" y="7"/>
                  <a:pt x="0" y="14"/>
                </a:cubicBezTo>
                <a:cubicBezTo>
                  <a:pt x="0" y="22"/>
                  <a:pt x="6" y="29"/>
                  <a:pt x="14" y="29"/>
                </a:cubicBezTo>
                <a:cubicBezTo>
                  <a:pt x="17" y="29"/>
                  <a:pt x="20" y="28"/>
                  <a:pt x="22" y="26"/>
                </a:cubicBezTo>
                <a:cubicBezTo>
                  <a:pt x="29" y="35"/>
                  <a:pt x="39" y="48"/>
                  <a:pt x="52" y="66"/>
                </a:cubicBezTo>
                <a:cubicBezTo>
                  <a:pt x="53" y="66"/>
                  <a:pt x="53" y="66"/>
                  <a:pt x="53" y="66"/>
                </a:cubicBezTo>
                <a:cubicBezTo>
                  <a:pt x="53" y="67"/>
                  <a:pt x="53" y="67"/>
                  <a:pt x="53" y="67"/>
                </a:cubicBezTo>
                <a:cubicBezTo>
                  <a:pt x="53" y="67"/>
                  <a:pt x="53" y="67"/>
                  <a:pt x="53" y="67"/>
                </a:cubicBezTo>
                <a:cubicBezTo>
                  <a:pt x="54" y="67"/>
                  <a:pt x="54" y="67"/>
                  <a:pt x="54" y="67"/>
                </a:cubicBezTo>
                <a:cubicBezTo>
                  <a:pt x="197" y="67"/>
                  <a:pt x="197" y="67"/>
                  <a:pt x="197" y="67"/>
                </a:cubicBezTo>
                <a:cubicBezTo>
                  <a:pt x="198" y="67"/>
                  <a:pt x="198" y="67"/>
                  <a:pt x="198" y="67"/>
                </a:cubicBezTo>
                <a:cubicBezTo>
                  <a:pt x="198" y="66"/>
                  <a:pt x="198" y="66"/>
                  <a:pt x="198" y="66"/>
                </a:cubicBezTo>
                <a:cubicBezTo>
                  <a:pt x="198" y="65"/>
                  <a:pt x="198" y="65"/>
                  <a:pt x="198" y="65"/>
                </a:cubicBezTo>
                <a:cubicBezTo>
                  <a:pt x="198" y="64"/>
                  <a:pt x="198" y="64"/>
                  <a:pt x="198" y="64"/>
                </a:cubicBezTo>
                <a:lnTo>
                  <a:pt x="197" y="64"/>
                </a:lnTo>
                <a:close/>
              </a:path>
            </a:pathLst>
          </a:custGeom>
          <a:solidFill>
            <a:srgbClr val="3F3F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4"/>
          <p:cNvSpPr/>
          <p:nvPr/>
        </p:nvSpPr>
        <p:spPr bwMode="auto">
          <a:xfrm>
            <a:off x="5145187" y="2262372"/>
            <a:ext cx="1901628" cy="1901626"/>
          </a:xfrm>
          <a:custGeom>
            <a:avLst/>
            <a:gdLst>
              <a:gd name="T0" fmla="*/ 57 w 319"/>
              <a:gd name="T1" fmla="*/ 263 h 319"/>
              <a:gd name="T2" fmla="*/ 57 w 319"/>
              <a:gd name="T3" fmla="*/ 57 h 319"/>
              <a:gd name="T4" fmla="*/ 262 w 319"/>
              <a:gd name="T5" fmla="*/ 57 h 319"/>
              <a:gd name="T6" fmla="*/ 262 w 319"/>
              <a:gd name="T7" fmla="*/ 263 h 319"/>
              <a:gd name="T8" fmla="*/ 57 w 319"/>
              <a:gd name="T9" fmla="*/ 263 h 319"/>
            </a:gdLst>
            <a:ahLst/>
            <a:cxnLst>
              <a:cxn ang="0">
                <a:pos x="T0" y="T1"/>
              </a:cxn>
              <a:cxn ang="0">
                <a:pos x="T2" y="T3"/>
              </a:cxn>
              <a:cxn ang="0">
                <a:pos x="T4" y="T5"/>
              </a:cxn>
              <a:cxn ang="0">
                <a:pos x="T6" y="T7"/>
              </a:cxn>
              <a:cxn ang="0">
                <a:pos x="T8" y="T9"/>
              </a:cxn>
            </a:cxnLst>
            <a:rect l="0" t="0" r="r" b="b"/>
            <a:pathLst>
              <a:path w="319" h="319">
                <a:moveTo>
                  <a:pt x="57" y="263"/>
                </a:moveTo>
                <a:cubicBezTo>
                  <a:pt x="0" y="206"/>
                  <a:pt x="0" y="114"/>
                  <a:pt x="57" y="57"/>
                </a:cubicBezTo>
                <a:cubicBezTo>
                  <a:pt x="113" y="0"/>
                  <a:pt x="205" y="0"/>
                  <a:pt x="262" y="57"/>
                </a:cubicBezTo>
                <a:cubicBezTo>
                  <a:pt x="319" y="114"/>
                  <a:pt x="319" y="206"/>
                  <a:pt x="262" y="263"/>
                </a:cubicBezTo>
                <a:cubicBezTo>
                  <a:pt x="205" y="319"/>
                  <a:pt x="113" y="319"/>
                  <a:pt x="57" y="263"/>
                </a:cubicBezTo>
                <a:close/>
              </a:path>
            </a:pathLst>
          </a:custGeom>
          <a:gradFill flip="none" rotWithShape="1">
            <a:gsLst>
              <a:gs pos="100000">
                <a:srgbClr val="FFFFFF"/>
              </a:gs>
              <a:gs pos="0">
                <a:srgbClr val="D9DEDF"/>
              </a:gs>
            </a:gsLst>
            <a:lin ang="2700000" scaled="0"/>
            <a:tileRect/>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773452" y="5076086"/>
            <a:ext cx="2620963" cy="323850"/>
          </a:xfrm>
          <a:prstGeom prst="ellipse">
            <a:avLst/>
          </a:prstGeom>
          <a:gradFill flip="none" rotWithShape="1">
            <a:gsLst>
              <a:gs pos="0">
                <a:schemeClr val="tx1">
                  <a:lumMod val="95000"/>
                  <a:lumOff val="5000"/>
                  <a:alpha val="45000"/>
                </a:schemeClr>
              </a:gs>
              <a:gs pos="90000">
                <a:schemeClr val="tx1">
                  <a:alpha val="0"/>
                  <a:lumMod val="0"/>
                  <a:lumOff val="100000"/>
                </a:schemeClr>
              </a:gs>
            </a:gsLst>
            <a:path path="shape">
              <a:fillToRect l="50000" t="50000" r="50000" b="50000"/>
            </a:path>
            <a:tileRect/>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478934" y="2453991"/>
            <a:ext cx="2856518" cy="534035"/>
          </a:xfrm>
          <a:prstGeom prst="rect">
            <a:avLst/>
          </a:prstGeom>
          <a:noFill/>
        </p:spPr>
        <p:txBody>
          <a:bodyPr wrap="square" rtlCol="0">
            <a:spAutoFit/>
          </a:bodyPr>
          <a:lstStyle/>
          <a:p>
            <a:pPr>
              <a:lnSpc>
                <a:spcPct val="120000"/>
              </a:lnSpc>
            </a:pPr>
            <a:r>
              <a:rPr lang="zh-CN" altLang="en-US" sz="2400" b="1" spc="300" dirty="0" smtClean="0">
                <a:solidFill>
                  <a:schemeClr val="accent1">
                    <a:lumMod val="75000"/>
                  </a:schemeClr>
                </a:solidFill>
              </a:rPr>
              <a:t>交易树</a:t>
            </a:r>
            <a:endParaRPr lang="zh-CN" altLang="en-US" sz="2400" b="1" spc="300" dirty="0" smtClean="0">
              <a:solidFill>
                <a:schemeClr val="accent1">
                  <a:lumMod val="75000"/>
                </a:schemeClr>
              </a:solidFill>
            </a:endParaRPr>
          </a:p>
        </p:txBody>
      </p:sp>
      <p:sp>
        <p:nvSpPr>
          <p:cNvPr id="20" name="文本框 19"/>
          <p:cNvSpPr txBox="1"/>
          <p:nvPr/>
        </p:nvSpPr>
        <p:spPr>
          <a:xfrm>
            <a:off x="843274" y="2469798"/>
            <a:ext cx="2856518" cy="534035"/>
          </a:xfrm>
          <a:prstGeom prst="rect">
            <a:avLst/>
          </a:prstGeom>
          <a:noFill/>
        </p:spPr>
        <p:txBody>
          <a:bodyPr wrap="square" rtlCol="0">
            <a:spAutoFit/>
          </a:bodyPr>
          <a:lstStyle/>
          <a:p>
            <a:pPr algn="r">
              <a:lnSpc>
                <a:spcPct val="120000"/>
              </a:lnSpc>
            </a:pPr>
            <a:r>
              <a:rPr lang="zh-CN" altLang="en-US" sz="2400" b="1" spc="300" dirty="0" smtClean="0">
                <a:solidFill>
                  <a:schemeClr val="accent4">
                    <a:lumMod val="75000"/>
                  </a:schemeClr>
                </a:solidFill>
              </a:rPr>
              <a:t>状态树</a:t>
            </a:r>
            <a:endParaRPr lang="zh-CN" altLang="en-US" sz="2400" b="1" spc="300" dirty="0" smtClean="0">
              <a:solidFill>
                <a:schemeClr val="accent4">
                  <a:lumMod val="75000"/>
                </a:schemeClr>
              </a:solidFill>
            </a:endParaRPr>
          </a:p>
        </p:txBody>
      </p:sp>
      <p:sp>
        <p:nvSpPr>
          <p:cNvPr id="21" name="Rectangle 58"/>
          <p:cNvSpPr/>
          <p:nvPr/>
        </p:nvSpPr>
        <p:spPr>
          <a:xfrm>
            <a:off x="801068" y="2985981"/>
            <a:ext cx="2917774" cy="2272665"/>
          </a:xfrm>
          <a:prstGeom prst="rect">
            <a:avLst/>
          </a:prstGeom>
        </p:spPr>
        <p:txBody>
          <a:bodyPr wrap="square">
            <a:spAutoFit/>
          </a:bodyPr>
          <a:lstStyle/>
          <a:p>
            <a:pPr defTabSz="1216025">
              <a:lnSpc>
                <a:spcPct val="150000"/>
              </a:lnSpc>
              <a:spcBef>
                <a:spcPct val="20000"/>
              </a:spcBef>
            </a:pPr>
            <a:r>
              <a:rPr lang="zh-CN" altLang="en-US" sz="1050" spc="300" dirty="0">
                <a:solidFill>
                  <a:srgbClr val="445469"/>
                </a:solidFill>
                <a:latin typeface="微软雅黑" panose="020B0503020204020204" charset="-122"/>
                <a:ea typeface="微软雅黑" panose="020B0503020204020204" charset="-122"/>
              </a:rPr>
              <a:t>建立状态树的目的是要建立一个从账户到状态的</a:t>
            </a:r>
            <a:r>
              <a:rPr lang="zh-CN" altLang="en-US" sz="1050" b="1" spc="300" dirty="0">
                <a:solidFill>
                  <a:srgbClr val="445469"/>
                </a:solidFill>
                <a:latin typeface="微软雅黑" panose="020B0503020204020204" charset="-122"/>
                <a:ea typeface="微软雅黑" panose="020B0503020204020204" charset="-122"/>
              </a:rPr>
              <a:t>映射</a:t>
            </a:r>
            <a:r>
              <a:rPr lang="zh-CN" altLang="en-US" sz="1050" spc="300" dirty="0">
                <a:solidFill>
                  <a:srgbClr val="445469"/>
                </a:solidFill>
                <a:latin typeface="微软雅黑" panose="020B0503020204020204" charset="-122"/>
                <a:ea typeface="微软雅黑" panose="020B0503020204020204" charset="-122"/>
              </a:rPr>
              <a:t>。其中以太坊账户为40位十六进制数，状态中包括余额，交易次数，如果是合约账户还包括代码和存储的变量。同时，要求这颗树上的数据不可篡改，便于查找，增加，删除。同时节省存储空间。才外来应该令轻节点易于验证某个键值对是否存在。</a:t>
            </a:r>
            <a:endParaRPr lang="zh-CN" altLang="en-US" sz="1050" spc="300" dirty="0">
              <a:solidFill>
                <a:srgbClr val="445469"/>
              </a:solidFill>
              <a:latin typeface="微软雅黑" panose="020B0503020204020204" charset="-122"/>
              <a:ea typeface="微软雅黑" panose="020B0503020204020204" charset="-122"/>
            </a:endParaRPr>
          </a:p>
        </p:txBody>
      </p:sp>
      <p:sp>
        <p:nvSpPr>
          <p:cNvPr id="22" name="Rectangle 58"/>
          <p:cNvSpPr/>
          <p:nvPr/>
        </p:nvSpPr>
        <p:spPr>
          <a:xfrm>
            <a:off x="8478934" y="2985981"/>
            <a:ext cx="3009020" cy="1545590"/>
          </a:xfrm>
          <a:prstGeom prst="rect">
            <a:avLst/>
          </a:prstGeom>
        </p:spPr>
        <p:txBody>
          <a:bodyPr wrap="square">
            <a:spAutoFit/>
          </a:bodyPr>
          <a:lstStyle/>
          <a:p>
            <a:pPr defTabSz="1216025">
              <a:lnSpc>
                <a:spcPct val="150000"/>
              </a:lnSpc>
              <a:spcBef>
                <a:spcPct val="20000"/>
              </a:spcBef>
            </a:pPr>
            <a:r>
              <a:rPr lang="zh-CN" altLang="en-US" sz="1050" spc="300" dirty="0">
                <a:solidFill>
                  <a:srgbClr val="445469"/>
                </a:solidFill>
                <a:latin typeface="微软雅黑" panose="020B0503020204020204" charset="-122"/>
                <a:ea typeface="微软雅黑" panose="020B0503020204020204" charset="-122"/>
              </a:rPr>
              <a:t>每个交易执行完，会形成一颗收据树，记录这个交易的相关信息。交易树和收据树上的节点是一一对应的。但每个区块的交易树和收据树又是相互独立的。他们发布的交易本身也被认为是相互独立的。</a:t>
            </a:r>
            <a:endParaRPr lang="zh-CN" altLang="en-US" sz="1050" spc="300" dirty="0">
              <a:solidFill>
                <a:srgbClr val="445469"/>
              </a:solidFill>
              <a:latin typeface="微软雅黑" panose="020B0503020204020204" charset="-122"/>
              <a:ea typeface="微软雅黑" panose="020B0503020204020204" charset="-122"/>
            </a:endParaRPr>
          </a:p>
        </p:txBody>
      </p:sp>
      <p:sp>
        <p:nvSpPr>
          <p:cNvPr id="24" name="文本框 23"/>
          <p:cNvSpPr txBox="1"/>
          <p:nvPr/>
        </p:nvSpPr>
        <p:spPr>
          <a:xfrm>
            <a:off x="4594559" y="5533318"/>
            <a:ext cx="2856518" cy="607695"/>
          </a:xfrm>
          <a:prstGeom prst="rect">
            <a:avLst/>
          </a:prstGeom>
          <a:noFill/>
        </p:spPr>
        <p:txBody>
          <a:bodyPr wrap="square" rtlCol="0">
            <a:spAutoFit/>
          </a:bodyPr>
          <a:lstStyle/>
          <a:p>
            <a:pPr algn="ctr">
              <a:lnSpc>
                <a:spcPct val="120000"/>
              </a:lnSpc>
            </a:pPr>
            <a:r>
              <a:rPr lang="zh-CN" altLang="en-US" sz="2800" b="1" spc="300" dirty="0" smtClean="0">
                <a:solidFill>
                  <a:schemeClr val="accent1"/>
                </a:solidFill>
              </a:rPr>
              <a:t>收据</a:t>
            </a:r>
            <a:r>
              <a:rPr lang="zh-CN" altLang="en-US" sz="2800" b="1" spc="300" dirty="0" smtClean="0">
                <a:solidFill>
                  <a:schemeClr val="accent1"/>
                </a:solidFill>
              </a:rPr>
              <a:t>树</a:t>
            </a:r>
            <a:endParaRPr lang="zh-CN" altLang="en-US" sz="2800" b="1" spc="300" dirty="0" smtClean="0">
              <a:solidFill>
                <a:schemeClr val="accent1"/>
              </a:solidFill>
            </a:endParaRPr>
          </a:p>
        </p:txBody>
      </p:sp>
      <p:sp>
        <p:nvSpPr>
          <p:cNvPr id="2" name="标题 1"/>
          <p:cNvSpPr txBox="1"/>
          <p:nvPr/>
        </p:nvSpPr>
        <p:spPr>
          <a:xfrm>
            <a:off x="3825240" y="343535"/>
            <a:ext cx="4395470" cy="518795"/>
          </a:xfrm>
          <a:prstGeom prst="rect">
            <a:avLst/>
          </a:prstGeom>
        </p:spPr>
        <p:txBody>
          <a:bodyPr>
            <a:normAutofit fontScale="90000"/>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以太坊中的三颗大树</a:t>
            </a:r>
            <a:endParaRPr lang="zh-CN" altLang="en-US" spc="300" dirty="0">
              <a:solidFill>
                <a:schemeClr val="accent1">
                  <a:lumMod val="75000"/>
                </a:schemeClr>
              </a:solidFill>
            </a:endParaRPr>
          </a:p>
        </p:txBody>
      </p:sp>
    </p:spTree>
  </p:cSld>
  <p:clrMapOvr>
    <a:masterClrMapping/>
  </p:clrMapOvr>
  <p:transition spd="med">
    <p:fad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accel="48000"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2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2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12" accel="48000" fill="hold" grpId="0" nodeType="withEffect" p14:presetBounceEnd="50000">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14:bounceEnd="50000">
                                          <p:cBhvr additive="base">
                                            <p:cTn id="11" dur="2000" fill="hold"/>
                                            <p:tgtEl>
                                              <p:spTgt spid="6"/>
                                            </p:tgtEl>
                                            <p:attrNameLst>
                                              <p:attrName>ppt_x</p:attrName>
                                            </p:attrNameLst>
                                          </p:cBhvr>
                                          <p:tavLst>
                                            <p:tav tm="0">
                                              <p:val>
                                                <p:strVal val="0-#ppt_w/2"/>
                                              </p:val>
                                            </p:tav>
                                            <p:tav tm="100000">
                                              <p:val>
                                                <p:strVal val="#ppt_x"/>
                                              </p:val>
                                            </p:tav>
                                          </p:tavLst>
                                        </p:anim>
                                        <p:anim calcmode="lin" valueType="num" p14:bounceEnd="50000">
                                          <p:cBhvr additive="base">
                                            <p:cTn id="12" dur="20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2" accel="48000" fill="hold" grpId="0" nodeType="withEffect" nodePh="1" p14:presetBounceEnd="50000">
                                      <p:stCondLst>
                                        <p:cond delay="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20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6" dur="2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12" accel="48000" fill="hold" grpId="0" nodeType="withEffect" p14:presetBounceEnd="50000">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14:bounceEnd="50000">
                                          <p:cBhvr additive="base">
                                            <p:cTn id="19" dur="20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0" dur="2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12" accel="48000" fill="hold" grpId="0" nodeType="withEffect" p14:presetBounceEnd="50000">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14:bounceEnd="50000">
                                          <p:cBhvr additive="base">
                                            <p:cTn id="23" dur="2000" fill="hold"/>
                                            <p:tgtEl>
                                              <p:spTgt spid="12"/>
                                            </p:tgtEl>
                                            <p:attrNameLst>
                                              <p:attrName>ppt_x</p:attrName>
                                            </p:attrNameLst>
                                          </p:cBhvr>
                                          <p:tavLst>
                                            <p:tav tm="0">
                                              <p:val>
                                                <p:strVal val="0-#ppt_w/2"/>
                                              </p:val>
                                            </p:tav>
                                            <p:tav tm="100000">
                                              <p:val>
                                                <p:strVal val="#ppt_x"/>
                                              </p:val>
                                            </p:tav>
                                          </p:tavLst>
                                        </p:anim>
                                        <p:anim calcmode="lin" valueType="num" p14:bounceEnd="50000">
                                          <p:cBhvr additive="base">
                                            <p:cTn id="24" dur="2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12" accel="48000" fill="hold" grpId="0" nodeType="withEffect" p14:presetBounceEnd="50000">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14:bounceEnd="50000">
                                          <p:cBhvr additive="base">
                                            <p:cTn id="27" dur="2000" fill="hold"/>
                                            <p:tgtEl>
                                              <p:spTgt spid="13"/>
                                            </p:tgtEl>
                                            <p:attrNameLst>
                                              <p:attrName>ppt_x</p:attrName>
                                            </p:attrNameLst>
                                          </p:cBhvr>
                                          <p:tavLst>
                                            <p:tav tm="0">
                                              <p:val>
                                                <p:strVal val="0-#ppt_w/2"/>
                                              </p:val>
                                            </p:tav>
                                            <p:tav tm="100000">
                                              <p:val>
                                                <p:strVal val="#ppt_x"/>
                                              </p:val>
                                            </p:tav>
                                          </p:tavLst>
                                        </p:anim>
                                        <p:anim calcmode="lin" valueType="num" p14:bounceEnd="50000">
                                          <p:cBhvr additive="base">
                                            <p:cTn id="28" dur="2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12" accel="48000" fill="hold" grpId="0" nodeType="withEffect" p14:presetBounceEnd="50000">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14:bounceEnd="50000">
                                          <p:cBhvr additive="base">
                                            <p:cTn id="31" dur="2000" fill="hold"/>
                                            <p:tgtEl>
                                              <p:spTgt spid="14"/>
                                            </p:tgtEl>
                                            <p:attrNameLst>
                                              <p:attrName>ppt_x</p:attrName>
                                            </p:attrNameLst>
                                          </p:cBhvr>
                                          <p:tavLst>
                                            <p:tav tm="0">
                                              <p:val>
                                                <p:strVal val="0-#ppt_w/2"/>
                                              </p:val>
                                            </p:tav>
                                            <p:tav tm="100000">
                                              <p:val>
                                                <p:strVal val="#ppt_x"/>
                                              </p:val>
                                            </p:tav>
                                          </p:tavLst>
                                        </p:anim>
                                        <p:anim calcmode="lin" valueType="num" p14:bounceEnd="50000">
                                          <p:cBhvr additive="base">
                                            <p:cTn id="32" dur="200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12" accel="48000" fill="hold" grpId="0" nodeType="withEffect" p14:presetBounceEnd="50000">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14:bounceEnd="50000">
                                          <p:cBhvr additive="base">
                                            <p:cTn id="35" dur="2000" fill="hold"/>
                                            <p:tgtEl>
                                              <p:spTgt spid="15"/>
                                            </p:tgtEl>
                                            <p:attrNameLst>
                                              <p:attrName>ppt_x</p:attrName>
                                            </p:attrNameLst>
                                          </p:cBhvr>
                                          <p:tavLst>
                                            <p:tav tm="0">
                                              <p:val>
                                                <p:strVal val="0-#ppt_w/2"/>
                                              </p:val>
                                            </p:tav>
                                            <p:tav tm="100000">
                                              <p:val>
                                                <p:strVal val="#ppt_x"/>
                                              </p:val>
                                            </p:tav>
                                          </p:tavLst>
                                        </p:anim>
                                        <p:anim calcmode="lin" valueType="num" p14:bounceEnd="50000">
                                          <p:cBhvr additive="base">
                                            <p:cTn id="36" dur="2000" fill="hold"/>
                                            <p:tgtEl>
                                              <p:spTgt spid="15"/>
                                            </p:tgtEl>
                                            <p:attrNameLst>
                                              <p:attrName>ppt_y</p:attrName>
                                            </p:attrNameLst>
                                          </p:cBhvr>
                                          <p:tavLst>
                                            <p:tav tm="0">
                                              <p:val>
                                                <p:strVal val="1+#ppt_h/2"/>
                                              </p:val>
                                            </p:tav>
                                            <p:tav tm="100000">
                                              <p:val>
                                                <p:strVal val="#ppt_y"/>
                                              </p:val>
                                            </p:tav>
                                          </p:tavLst>
                                        </p:anim>
                                      </p:childTnLst>
                                    </p:cTn>
                                  </p:par>
                                  <p:par>
                                    <p:cTn id="37" presetID="2" presetClass="entr" presetSubtype="12" accel="48000" fill="hold" grpId="0" nodeType="withEffect" p14:presetBounceEnd="50000">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14:bounceEnd="50000">
                                          <p:cBhvr additive="base">
                                            <p:cTn id="39" dur="2000" fill="hold"/>
                                            <p:tgtEl>
                                              <p:spTgt spid="16"/>
                                            </p:tgtEl>
                                            <p:attrNameLst>
                                              <p:attrName>ppt_x</p:attrName>
                                            </p:attrNameLst>
                                          </p:cBhvr>
                                          <p:tavLst>
                                            <p:tav tm="0">
                                              <p:val>
                                                <p:strVal val="0-#ppt_w/2"/>
                                              </p:val>
                                            </p:tav>
                                            <p:tav tm="100000">
                                              <p:val>
                                                <p:strVal val="#ppt_x"/>
                                              </p:val>
                                            </p:tav>
                                          </p:tavLst>
                                        </p:anim>
                                        <p:anim calcmode="lin" valueType="num" p14:bounceEnd="50000">
                                          <p:cBhvr additive="base">
                                            <p:cTn id="40" dur="2000" fill="hold"/>
                                            <p:tgtEl>
                                              <p:spTgt spid="16"/>
                                            </p:tgtEl>
                                            <p:attrNameLst>
                                              <p:attrName>ppt_y</p:attrName>
                                            </p:attrNameLst>
                                          </p:cBhvr>
                                          <p:tavLst>
                                            <p:tav tm="0">
                                              <p:val>
                                                <p:strVal val="1+#ppt_h/2"/>
                                              </p:val>
                                            </p:tav>
                                            <p:tav tm="100000">
                                              <p:val>
                                                <p:strVal val="#ppt_y"/>
                                              </p:val>
                                            </p:tav>
                                          </p:tavLst>
                                        </p:anim>
                                      </p:childTnLst>
                                    </p:cTn>
                                  </p:par>
                                  <p:par>
                                    <p:cTn id="41" presetID="2" presetClass="entr" presetSubtype="12" accel="48000" fill="hold" grpId="0" nodeType="withEffect" p14:presetBounceEnd="50000">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14:bounceEnd="50000">
                                          <p:cBhvr additive="base">
                                            <p:cTn id="43" dur="20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44" dur="2000" fill="hold"/>
                                            <p:tgtEl>
                                              <p:spTgt spid="17"/>
                                            </p:tgtEl>
                                            <p:attrNameLst>
                                              <p:attrName>ppt_y</p:attrName>
                                            </p:attrNameLst>
                                          </p:cBhvr>
                                          <p:tavLst>
                                            <p:tav tm="0">
                                              <p:val>
                                                <p:strVal val="1+#ppt_h/2"/>
                                              </p:val>
                                            </p:tav>
                                            <p:tav tm="100000">
                                              <p:val>
                                                <p:strVal val="#ppt_y"/>
                                              </p:val>
                                            </p:tav>
                                          </p:tavLst>
                                        </p:anim>
                                      </p:childTnLst>
                                    </p:cTn>
                                  </p:par>
                                  <p:par>
                                    <p:cTn id="45" presetID="2" presetClass="entr" presetSubtype="12" accel="48000" fill="hold" grpId="0" nodeType="withEffect" p14:presetBounceEnd="50000">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14:bounceEnd="50000">
                                          <p:cBhvr additive="base">
                                            <p:cTn id="47" dur="2000" fill="hold"/>
                                            <p:tgtEl>
                                              <p:spTgt spid="18"/>
                                            </p:tgtEl>
                                            <p:attrNameLst>
                                              <p:attrName>ppt_x</p:attrName>
                                            </p:attrNameLst>
                                          </p:cBhvr>
                                          <p:tavLst>
                                            <p:tav tm="0">
                                              <p:val>
                                                <p:strVal val="0-#ppt_w/2"/>
                                              </p:val>
                                            </p:tav>
                                            <p:tav tm="100000">
                                              <p:val>
                                                <p:strVal val="#ppt_x"/>
                                              </p:val>
                                            </p:tav>
                                          </p:tavLst>
                                        </p:anim>
                                        <p:anim calcmode="lin" valueType="num" p14:bounceEnd="50000">
                                          <p:cBhvr additive="base">
                                            <p:cTn id="48" dur="2000" fill="hold"/>
                                            <p:tgtEl>
                                              <p:spTgt spid="18"/>
                                            </p:tgtEl>
                                            <p:attrNameLst>
                                              <p:attrName>ppt_y</p:attrName>
                                            </p:attrNameLst>
                                          </p:cBhvr>
                                          <p:tavLst>
                                            <p:tav tm="0">
                                              <p:val>
                                                <p:strVal val="1+#ppt_h/2"/>
                                              </p:val>
                                            </p:tav>
                                            <p:tav tm="100000">
                                              <p:val>
                                                <p:strVal val="#ppt_y"/>
                                              </p:val>
                                            </p:tav>
                                          </p:tavLst>
                                        </p:anim>
                                      </p:childTnLst>
                                    </p:cTn>
                                  </p:par>
                                  <p:par>
                                    <p:cTn id="49" presetID="2" presetClass="entr" presetSubtype="12" accel="48000" fill="hold" grpId="0" nodeType="withEffect" p14:presetBounceEnd="50000">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14:bounceEnd="50000">
                                          <p:cBhvr additive="base">
                                            <p:cTn id="51" dur="20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52" dur="2000" fill="hold"/>
                                            <p:tgtEl>
                                              <p:spTgt spid="19"/>
                                            </p:tgtEl>
                                            <p:attrNameLst>
                                              <p:attrName>ppt_y</p:attrName>
                                            </p:attrNameLst>
                                          </p:cBhvr>
                                          <p:tavLst>
                                            <p:tav tm="0">
                                              <p:val>
                                                <p:strVal val="1+#ppt_h/2"/>
                                              </p:val>
                                            </p:tav>
                                            <p:tav tm="100000">
                                              <p:val>
                                                <p:strVal val="#ppt_y"/>
                                              </p:val>
                                            </p:tav>
                                          </p:tavLst>
                                        </p:anim>
                                      </p:childTnLst>
                                    </p:cTn>
                                  </p:par>
                                  <p:par>
                                    <p:cTn id="53" presetID="2" presetClass="entr" presetSubtype="12" accel="48000" fill="hold" grpId="0" nodeType="withEffect" p14:presetBounceEnd="50000">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14:bounceEnd="50000">
                                          <p:cBhvr additive="base">
                                            <p:cTn id="55" dur="2000" fill="hold"/>
                                            <p:tgtEl>
                                              <p:spTgt spid="20"/>
                                            </p:tgtEl>
                                            <p:attrNameLst>
                                              <p:attrName>ppt_x</p:attrName>
                                            </p:attrNameLst>
                                          </p:cBhvr>
                                          <p:tavLst>
                                            <p:tav tm="0">
                                              <p:val>
                                                <p:strVal val="0-#ppt_w/2"/>
                                              </p:val>
                                            </p:tav>
                                            <p:tav tm="100000">
                                              <p:val>
                                                <p:strVal val="#ppt_x"/>
                                              </p:val>
                                            </p:tav>
                                          </p:tavLst>
                                        </p:anim>
                                        <p:anim calcmode="lin" valueType="num" p14:bounceEnd="50000">
                                          <p:cBhvr additive="base">
                                            <p:cTn id="56" dur="2000" fill="hold"/>
                                            <p:tgtEl>
                                              <p:spTgt spid="20"/>
                                            </p:tgtEl>
                                            <p:attrNameLst>
                                              <p:attrName>ppt_y</p:attrName>
                                            </p:attrNameLst>
                                          </p:cBhvr>
                                          <p:tavLst>
                                            <p:tav tm="0">
                                              <p:val>
                                                <p:strVal val="1+#ppt_h/2"/>
                                              </p:val>
                                            </p:tav>
                                            <p:tav tm="100000">
                                              <p:val>
                                                <p:strVal val="#ppt_y"/>
                                              </p:val>
                                            </p:tav>
                                          </p:tavLst>
                                        </p:anim>
                                      </p:childTnLst>
                                    </p:cTn>
                                  </p:par>
                                  <p:par>
                                    <p:cTn id="57" presetID="2" presetClass="entr" presetSubtype="12" accel="48000" fill="hold" grpId="0" nodeType="withEffect" p14:presetBounceEnd="50000">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14:bounceEnd="50000">
                                          <p:cBhvr additive="base">
                                            <p:cTn id="59" dur="2000" fill="hold"/>
                                            <p:tgtEl>
                                              <p:spTgt spid="21"/>
                                            </p:tgtEl>
                                            <p:attrNameLst>
                                              <p:attrName>ppt_x</p:attrName>
                                            </p:attrNameLst>
                                          </p:cBhvr>
                                          <p:tavLst>
                                            <p:tav tm="0">
                                              <p:val>
                                                <p:strVal val="0-#ppt_w/2"/>
                                              </p:val>
                                            </p:tav>
                                            <p:tav tm="100000">
                                              <p:val>
                                                <p:strVal val="#ppt_x"/>
                                              </p:val>
                                            </p:tav>
                                          </p:tavLst>
                                        </p:anim>
                                        <p:anim calcmode="lin" valueType="num" p14:bounceEnd="50000">
                                          <p:cBhvr additive="base">
                                            <p:cTn id="60" dur="2000" fill="hold"/>
                                            <p:tgtEl>
                                              <p:spTgt spid="21"/>
                                            </p:tgtEl>
                                            <p:attrNameLst>
                                              <p:attrName>ppt_y</p:attrName>
                                            </p:attrNameLst>
                                          </p:cBhvr>
                                          <p:tavLst>
                                            <p:tav tm="0">
                                              <p:val>
                                                <p:strVal val="1+#ppt_h/2"/>
                                              </p:val>
                                            </p:tav>
                                            <p:tav tm="100000">
                                              <p:val>
                                                <p:strVal val="#ppt_y"/>
                                              </p:val>
                                            </p:tav>
                                          </p:tavLst>
                                        </p:anim>
                                      </p:childTnLst>
                                    </p:cTn>
                                  </p:par>
                                  <p:par>
                                    <p:cTn id="61" presetID="2" presetClass="entr" presetSubtype="12" accel="48000" fill="hold" grpId="0" nodeType="withEffect" p14:presetBounceEnd="50000">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14:bounceEnd="50000">
                                          <p:cBhvr additive="base">
                                            <p:cTn id="63" dur="2000" fill="hold"/>
                                            <p:tgtEl>
                                              <p:spTgt spid="22"/>
                                            </p:tgtEl>
                                            <p:attrNameLst>
                                              <p:attrName>ppt_x</p:attrName>
                                            </p:attrNameLst>
                                          </p:cBhvr>
                                          <p:tavLst>
                                            <p:tav tm="0">
                                              <p:val>
                                                <p:strVal val="0-#ppt_w/2"/>
                                              </p:val>
                                            </p:tav>
                                            <p:tav tm="100000">
                                              <p:val>
                                                <p:strVal val="#ppt_x"/>
                                              </p:val>
                                            </p:tav>
                                          </p:tavLst>
                                        </p:anim>
                                        <p:anim calcmode="lin" valueType="num" p14:bounceEnd="50000">
                                          <p:cBhvr additive="base">
                                            <p:cTn id="64" dur="20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12" accel="48000" fill="hold" grpId="0" nodeType="withEffect" p14:presetBounceEnd="50000">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14:bounceEnd="50000">
                                          <p:cBhvr additive="base">
                                            <p:cTn id="67" dur="2000" fill="hold"/>
                                            <p:tgtEl>
                                              <p:spTgt spid="24"/>
                                            </p:tgtEl>
                                            <p:attrNameLst>
                                              <p:attrName>ppt_x</p:attrName>
                                            </p:attrNameLst>
                                          </p:cBhvr>
                                          <p:tavLst>
                                            <p:tav tm="0">
                                              <p:val>
                                                <p:strVal val="0-#ppt_w/2"/>
                                              </p:val>
                                            </p:tav>
                                            <p:tav tm="100000">
                                              <p:val>
                                                <p:strVal val="#ppt_x"/>
                                              </p:val>
                                            </p:tav>
                                          </p:tavLst>
                                        </p:anim>
                                        <p:anim calcmode="lin" valueType="num" p14:bounceEnd="50000">
                                          <p:cBhvr additive="base">
                                            <p:cTn id="68" dur="2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p:bldP spid="8"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p:bldP spid="20" grpId="0"/>
          <p:bldP spid="21" grpId="0"/>
          <p:bldP spid="22" grpId="0"/>
          <p:bldP spid="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accel="48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0" fill="hold"/>
                                            <p:tgtEl>
                                              <p:spTgt spid="5"/>
                                            </p:tgtEl>
                                            <p:attrNameLst>
                                              <p:attrName>ppt_x</p:attrName>
                                            </p:attrNameLst>
                                          </p:cBhvr>
                                          <p:tavLst>
                                            <p:tav tm="0">
                                              <p:val>
                                                <p:strVal val="0-#ppt_w/2"/>
                                              </p:val>
                                            </p:tav>
                                            <p:tav tm="100000">
                                              <p:val>
                                                <p:strVal val="#ppt_x"/>
                                              </p:val>
                                            </p:tav>
                                          </p:tavLst>
                                        </p:anim>
                                        <p:anim calcmode="lin" valueType="num">
                                          <p:cBhvr additive="base">
                                            <p:cTn id="8" dur="2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12" accel="48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2000" fill="hold"/>
                                            <p:tgtEl>
                                              <p:spTgt spid="6"/>
                                            </p:tgtEl>
                                            <p:attrNameLst>
                                              <p:attrName>ppt_x</p:attrName>
                                            </p:attrNameLst>
                                          </p:cBhvr>
                                          <p:tavLst>
                                            <p:tav tm="0">
                                              <p:val>
                                                <p:strVal val="0-#ppt_w/2"/>
                                              </p:val>
                                            </p:tav>
                                            <p:tav tm="100000">
                                              <p:val>
                                                <p:strVal val="#ppt_x"/>
                                              </p:val>
                                            </p:tav>
                                          </p:tavLst>
                                        </p:anim>
                                        <p:anim calcmode="lin" valueType="num">
                                          <p:cBhvr additive="base">
                                            <p:cTn id="12" dur="20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2" accel="48000" fill="hold" grpId="0" nodeType="withEffect" nodePh="1">
                                      <p:stCondLst>
                                        <p:cond delay="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2000" fill="hold"/>
                                            <p:tgtEl>
                                              <p:spTgt spid="7"/>
                                            </p:tgtEl>
                                            <p:attrNameLst>
                                              <p:attrName>ppt_x</p:attrName>
                                            </p:attrNameLst>
                                          </p:cBhvr>
                                          <p:tavLst>
                                            <p:tav tm="0">
                                              <p:val>
                                                <p:strVal val="0-#ppt_w/2"/>
                                              </p:val>
                                            </p:tav>
                                            <p:tav tm="100000">
                                              <p:val>
                                                <p:strVal val="#ppt_x"/>
                                              </p:val>
                                            </p:tav>
                                          </p:tavLst>
                                        </p:anim>
                                        <p:anim calcmode="lin" valueType="num">
                                          <p:cBhvr additive="base">
                                            <p:cTn id="16" dur="2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12" accel="4800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2000" fill="hold"/>
                                            <p:tgtEl>
                                              <p:spTgt spid="8"/>
                                            </p:tgtEl>
                                            <p:attrNameLst>
                                              <p:attrName>ppt_x</p:attrName>
                                            </p:attrNameLst>
                                          </p:cBhvr>
                                          <p:tavLst>
                                            <p:tav tm="0">
                                              <p:val>
                                                <p:strVal val="0-#ppt_w/2"/>
                                              </p:val>
                                            </p:tav>
                                            <p:tav tm="100000">
                                              <p:val>
                                                <p:strVal val="#ppt_x"/>
                                              </p:val>
                                            </p:tav>
                                          </p:tavLst>
                                        </p:anim>
                                        <p:anim calcmode="lin" valueType="num">
                                          <p:cBhvr additive="base">
                                            <p:cTn id="20" dur="2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12" accel="4800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2000" fill="hold"/>
                                            <p:tgtEl>
                                              <p:spTgt spid="12"/>
                                            </p:tgtEl>
                                            <p:attrNameLst>
                                              <p:attrName>ppt_x</p:attrName>
                                            </p:attrNameLst>
                                          </p:cBhvr>
                                          <p:tavLst>
                                            <p:tav tm="0">
                                              <p:val>
                                                <p:strVal val="0-#ppt_w/2"/>
                                              </p:val>
                                            </p:tav>
                                            <p:tav tm="100000">
                                              <p:val>
                                                <p:strVal val="#ppt_x"/>
                                              </p:val>
                                            </p:tav>
                                          </p:tavLst>
                                        </p:anim>
                                        <p:anim calcmode="lin" valueType="num">
                                          <p:cBhvr additive="base">
                                            <p:cTn id="24" dur="2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12" accel="4800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2000" fill="hold"/>
                                            <p:tgtEl>
                                              <p:spTgt spid="13"/>
                                            </p:tgtEl>
                                            <p:attrNameLst>
                                              <p:attrName>ppt_x</p:attrName>
                                            </p:attrNameLst>
                                          </p:cBhvr>
                                          <p:tavLst>
                                            <p:tav tm="0">
                                              <p:val>
                                                <p:strVal val="0-#ppt_w/2"/>
                                              </p:val>
                                            </p:tav>
                                            <p:tav tm="100000">
                                              <p:val>
                                                <p:strVal val="#ppt_x"/>
                                              </p:val>
                                            </p:tav>
                                          </p:tavLst>
                                        </p:anim>
                                        <p:anim calcmode="lin" valueType="num">
                                          <p:cBhvr additive="base">
                                            <p:cTn id="28" dur="2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12" accel="4800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2000" fill="hold"/>
                                            <p:tgtEl>
                                              <p:spTgt spid="14"/>
                                            </p:tgtEl>
                                            <p:attrNameLst>
                                              <p:attrName>ppt_x</p:attrName>
                                            </p:attrNameLst>
                                          </p:cBhvr>
                                          <p:tavLst>
                                            <p:tav tm="0">
                                              <p:val>
                                                <p:strVal val="0-#ppt_w/2"/>
                                              </p:val>
                                            </p:tav>
                                            <p:tav tm="100000">
                                              <p:val>
                                                <p:strVal val="#ppt_x"/>
                                              </p:val>
                                            </p:tav>
                                          </p:tavLst>
                                        </p:anim>
                                        <p:anim calcmode="lin" valueType="num">
                                          <p:cBhvr additive="base">
                                            <p:cTn id="32" dur="200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12" accel="4800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2000" fill="hold"/>
                                            <p:tgtEl>
                                              <p:spTgt spid="15"/>
                                            </p:tgtEl>
                                            <p:attrNameLst>
                                              <p:attrName>ppt_x</p:attrName>
                                            </p:attrNameLst>
                                          </p:cBhvr>
                                          <p:tavLst>
                                            <p:tav tm="0">
                                              <p:val>
                                                <p:strVal val="0-#ppt_w/2"/>
                                              </p:val>
                                            </p:tav>
                                            <p:tav tm="100000">
                                              <p:val>
                                                <p:strVal val="#ppt_x"/>
                                              </p:val>
                                            </p:tav>
                                          </p:tavLst>
                                        </p:anim>
                                        <p:anim calcmode="lin" valueType="num">
                                          <p:cBhvr additive="base">
                                            <p:cTn id="36" dur="2000" fill="hold"/>
                                            <p:tgtEl>
                                              <p:spTgt spid="15"/>
                                            </p:tgtEl>
                                            <p:attrNameLst>
                                              <p:attrName>ppt_y</p:attrName>
                                            </p:attrNameLst>
                                          </p:cBhvr>
                                          <p:tavLst>
                                            <p:tav tm="0">
                                              <p:val>
                                                <p:strVal val="1+#ppt_h/2"/>
                                              </p:val>
                                            </p:tav>
                                            <p:tav tm="100000">
                                              <p:val>
                                                <p:strVal val="#ppt_y"/>
                                              </p:val>
                                            </p:tav>
                                          </p:tavLst>
                                        </p:anim>
                                      </p:childTnLst>
                                    </p:cTn>
                                  </p:par>
                                  <p:par>
                                    <p:cTn id="37" presetID="2" presetClass="entr" presetSubtype="12" accel="4800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2000" fill="hold"/>
                                            <p:tgtEl>
                                              <p:spTgt spid="16"/>
                                            </p:tgtEl>
                                            <p:attrNameLst>
                                              <p:attrName>ppt_x</p:attrName>
                                            </p:attrNameLst>
                                          </p:cBhvr>
                                          <p:tavLst>
                                            <p:tav tm="0">
                                              <p:val>
                                                <p:strVal val="0-#ppt_w/2"/>
                                              </p:val>
                                            </p:tav>
                                            <p:tav tm="100000">
                                              <p:val>
                                                <p:strVal val="#ppt_x"/>
                                              </p:val>
                                            </p:tav>
                                          </p:tavLst>
                                        </p:anim>
                                        <p:anim calcmode="lin" valueType="num">
                                          <p:cBhvr additive="base">
                                            <p:cTn id="40" dur="2000" fill="hold"/>
                                            <p:tgtEl>
                                              <p:spTgt spid="16"/>
                                            </p:tgtEl>
                                            <p:attrNameLst>
                                              <p:attrName>ppt_y</p:attrName>
                                            </p:attrNameLst>
                                          </p:cBhvr>
                                          <p:tavLst>
                                            <p:tav tm="0">
                                              <p:val>
                                                <p:strVal val="1+#ppt_h/2"/>
                                              </p:val>
                                            </p:tav>
                                            <p:tav tm="100000">
                                              <p:val>
                                                <p:strVal val="#ppt_y"/>
                                              </p:val>
                                            </p:tav>
                                          </p:tavLst>
                                        </p:anim>
                                      </p:childTnLst>
                                    </p:cTn>
                                  </p:par>
                                  <p:par>
                                    <p:cTn id="41" presetID="2" presetClass="entr" presetSubtype="12" accel="4800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2000" fill="hold"/>
                                            <p:tgtEl>
                                              <p:spTgt spid="17"/>
                                            </p:tgtEl>
                                            <p:attrNameLst>
                                              <p:attrName>ppt_x</p:attrName>
                                            </p:attrNameLst>
                                          </p:cBhvr>
                                          <p:tavLst>
                                            <p:tav tm="0">
                                              <p:val>
                                                <p:strVal val="0-#ppt_w/2"/>
                                              </p:val>
                                            </p:tav>
                                            <p:tav tm="100000">
                                              <p:val>
                                                <p:strVal val="#ppt_x"/>
                                              </p:val>
                                            </p:tav>
                                          </p:tavLst>
                                        </p:anim>
                                        <p:anim calcmode="lin" valueType="num">
                                          <p:cBhvr additive="base">
                                            <p:cTn id="44" dur="2000" fill="hold"/>
                                            <p:tgtEl>
                                              <p:spTgt spid="17"/>
                                            </p:tgtEl>
                                            <p:attrNameLst>
                                              <p:attrName>ppt_y</p:attrName>
                                            </p:attrNameLst>
                                          </p:cBhvr>
                                          <p:tavLst>
                                            <p:tav tm="0">
                                              <p:val>
                                                <p:strVal val="1+#ppt_h/2"/>
                                              </p:val>
                                            </p:tav>
                                            <p:tav tm="100000">
                                              <p:val>
                                                <p:strVal val="#ppt_y"/>
                                              </p:val>
                                            </p:tav>
                                          </p:tavLst>
                                        </p:anim>
                                      </p:childTnLst>
                                    </p:cTn>
                                  </p:par>
                                  <p:par>
                                    <p:cTn id="45" presetID="2" presetClass="entr" presetSubtype="12" accel="4800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2000" fill="hold"/>
                                            <p:tgtEl>
                                              <p:spTgt spid="18"/>
                                            </p:tgtEl>
                                            <p:attrNameLst>
                                              <p:attrName>ppt_x</p:attrName>
                                            </p:attrNameLst>
                                          </p:cBhvr>
                                          <p:tavLst>
                                            <p:tav tm="0">
                                              <p:val>
                                                <p:strVal val="0-#ppt_w/2"/>
                                              </p:val>
                                            </p:tav>
                                            <p:tav tm="100000">
                                              <p:val>
                                                <p:strVal val="#ppt_x"/>
                                              </p:val>
                                            </p:tav>
                                          </p:tavLst>
                                        </p:anim>
                                        <p:anim calcmode="lin" valueType="num">
                                          <p:cBhvr additive="base">
                                            <p:cTn id="48" dur="2000" fill="hold"/>
                                            <p:tgtEl>
                                              <p:spTgt spid="18"/>
                                            </p:tgtEl>
                                            <p:attrNameLst>
                                              <p:attrName>ppt_y</p:attrName>
                                            </p:attrNameLst>
                                          </p:cBhvr>
                                          <p:tavLst>
                                            <p:tav tm="0">
                                              <p:val>
                                                <p:strVal val="1+#ppt_h/2"/>
                                              </p:val>
                                            </p:tav>
                                            <p:tav tm="100000">
                                              <p:val>
                                                <p:strVal val="#ppt_y"/>
                                              </p:val>
                                            </p:tav>
                                          </p:tavLst>
                                        </p:anim>
                                      </p:childTnLst>
                                    </p:cTn>
                                  </p:par>
                                  <p:par>
                                    <p:cTn id="49" presetID="2" presetClass="entr" presetSubtype="12" accel="4800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2000" fill="hold"/>
                                            <p:tgtEl>
                                              <p:spTgt spid="19"/>
                                            </p:tgtEl>
                                            <p:attrNameLst>
                                              <p:attrName>ppt_x</p:attrName>
                                            </p:attrNameLst>
                                          </p:cBhvr>
                                          <p:tavLst>
                                            <p:tav tm="0">
                                              <p:val>
                                                <p:strVal val="0-#ppt_w/2"/>
                                              </p:val>
                                            </p:tav>
                                            <p:tav tm="100000">
                                              <p:val>
                                                <p:strVal val="#ppt_x"/>
                                              </p:val>
                                            </p:tav>
                                          </p:tavLst>
                                        </p:anim>
                                        <p:anim calcmode="lin" valueType="num">
                                          <p:cBhvr additive="base">
                                            <p:cTn id="52" dur="2000" fill="hold"/>
                                            <p:tgtEl>
                                              <p:spTgt spid="19"/>
                                            </p:tgtEl>
                                            <p:attrNameLst>
                                              <p:attrName>ppt_y</p:attrName>
                                            </p:attrNameLst>
                                          </p:cBhvr>
                                          <p:tavLst>
                                            <p:tav tm="0">
                                              <p:val>
                                                <p:strVal val="1+#ppt_h/2"/>
                                              </p:val>
                                            </p:tav>
                                            <p:tav tm="100000">
                                              <p:val>
                                                <p:strVal val="#ppt_y"/>
                                              </p:val>
                                            </p:tav>
                                          </p:tavLst>
                                        </p:anim>
                                      </p:childTnLst>
                                    </p:cTn>
                                  </p:par>
                                  <p:par>
                                    <p:cTn id="53" presetID="2" presetClass="entr" presetSubtype="12" accel="48000"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2000" fill="hold"/>
                                            <p:tgtEl>
                                              <p:spTgt spid="20"/>
                                            </p:tgtEl>
                                            <p:attrNameLst>
                                              <p:attrName>ppt_x</p:attrName>
                                            </p:attrNameLst>
                                          </p:cBhvr>
                                          <p:tavLst>
                                            <p:tav tm="0">
                                              <p:val>
                                                <p:strVal val="0-#ppt_w/2"/>
                                              </p:val>
                                            </p:tav>
                                            <p:tav tm="100000">
                                              <p:val>
                                                <p:strVal val="#ppt_x"/>
                                              </p:val>
                                            </p:tav>
                                          </p:tavLst>
                                        </p:anim>
                                        <p:anim calcmode="lin" valueType="num">
                                          <p:cBhvr additive="base">
                                            <p:cTn id="56" dur="2000" fill="hold"/>
                                            <p:tgtEl>
                                              <p:spTgt spid="20"/>
                                            </p:tgtEl>
                                            <p:attrNameLst>
                                              <p:attrName>ppt_y</p:attrName>
                                            </p:attrNameLst>
                                          </p:cBhvr>
                                          <p:tavLst>
                                            <p:tav tm="0">
                                              <p:val>
                                                <p:strVal val="1+#ppt_h/2"/>
                                              </p:val>
                                            </p:tav>
                                            <p:tav tm="100000">
                                              <p:val>
                                                <p:strVal val="#ppt_y"/>
                                              </p:val>
                                            </p:tav>
                                          </p:tavLst>
                                        </p:anim>
                                      </p:childTnLst>
                                    </p:cTn>
                                  </p:par>
                                  <p:par>
                                    <p:cTn id="57" presetID="2" presetClass="entr" presetSubtype="12" accel="4800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2000" fill="hold"/>
                                            <p:tgtEl>
                                              <p:spTgt spid="21"/>
                                            </p:tgtEl>
                                            <p:attrNameLst>
                                              <p:attrName>ppt_x</p:attrName>
                                            </p:attrNameLst>
                                          </p:cBhvr>
                                          <p:tavLst>
                                            <p:tav tm="0">
                                              <p:val>
                                                <p:strVal val="0-#ppt_w/2"/>
                                              </p:val>
                                            </p:tav>
                                            <p:tav tm="100000">
                                              <p:val>
                                                <p:strVal val="#ppt_x"/>
                                              </p:val>
                                            </p:tav>
                                          </p:tavLst>
                                        </p:anim>
                                        <p:anim calcmode="lin" valueType="num">
                                          <p:cBhvr additive="base">
                                            <p:cTn id="60" dur="2000" fill="hold"/>
                                            <p:tgtEl>
                                              <p:spTgt spid="21"/>
                                            </p:tgtEl>
                                            <p:attrNameLst>
                                              <p:attrName>ppt_y</p:attrName>
                                            </p:attrNameLst>
                                          </p:cBhvr>
                                          <p:tavLst>
                                            <p:tav tm="0">
                                              <p:val>
                                                <p:strVal val="1+#ppt_h/2"/>
                                              </p:val>
                                            </p:tav>
                                            <p:tav tm="100000">
                                              <p:val>
                                                <p:strVal val="#ppt_y"/>
                                              </p:val>
                                            </p:tav>
                                          </p:tavLst>
                                        </p:anim>
                                      </p:childTnLst>
                                    </p:cTn>
                                  </p:par>
                                  <p:par>
                                    <p:cTn id="61" presetID="2" presetClass="entr" presetSubtype="12" accel="4800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2000" fill="hold"/>
                                            <p:tgtEl>
                                              <p:spTgt spid="22"/>
                                            </p:tgtEl>
                                            <p:attrNameLst>
                                              <p:attrName>ppt_x</p:attrName>
                                            </p:attrNameLst>
                                          </p:cBhvr>
                                          <p:tavLst>
                                            <p:tav tm="0">
                                              <p:val>
                                                <p:strVal val="0-#ppt_w/2"/>
                                              </p:val>
                                            </p:tav>
                                            <p:tav tm="100000">
                                              <p:val>
                                                <p:strVal val="#ppt_x"/>
                                              </p:val>
                                            </p:tav>
                                          </p:tavLst>
                                        </p:anim>
                                        <p:anim calcmode="lin" valueType="num">
                                          <p:cBhvr additive="base">
                                            <p:cTn id="64" dur="20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12" accel="48000" fill="hold" grpId="0" nodeType="withEffect">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cBhvr additive="base">
                                            <p:cTn id="67" dur="2000" fill="hold"/>
                                            <p:tgtEl>
                                              <p:spTgt spid="24"/>
                                            </p:tgtEl>
                                            <p:attrNameLst>
                                              <p:attrName>ppt_x</p:attrName>
                                            </p:attrNameLst>
                                          </p:cBhvr>
                                          <p:tavLst>
                                            <p:tav tm="0">
                                              <p:val>
                                                <p:strVal val="0-#ppt_w/2"/>
                                              </p:val>
                                            </p:tav>
                                            <p:tav tm="100000">
                                              <p:val>
                                                <p:strVal val="#ppt_x"/>
                                              </p:val>
                                            </p:tav>
                                          </p:tavLst>
                                        </p:anim>
                                        <p:anim calcmode="lin" valueType="num">
                                          <p:cBhvr additive="base">
                                            <p:cTn id="68" dur="2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p:bldP spid="8"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p:bldP spid="20" grpId="0"/>
          <p:bldP spid="21" grpId="0"/>
          <p:bldP spid="22" grpId="0"/>
          <p:bldP spid="2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 name="矩形 15"/>
          <p:cNvSpPr/>
          <p:nvPr/>
        </p:nvSpPr>
        <p:spPr>
          <a:xfrm>
            <a:off x="1376363" y="1463675"/>
            <a:ext cx="2954338" cy="4773613"/>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22" name="矩形 121"/>
          <p:cNvSpPr/>
          <p:nvPr/>
        </p:nvSpPr>
        <p:spPr>
          <a:xfrm>
            <a:off x="7891780" y="1489710"/>
            <a:ext cx="2954338" cy="4773613"/>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21" name="矩形 120"/>
          <p:cNvSpPr/>
          <p:nvPr/>
        </p:nvSpPr>
        <p:spPr>
          <a:xfrm>
            <a:off x="4331018" y="1147763"/>
            <a:ext cx="3362325" cy="5430838"/>
          </a:xfrm>
          <a:prstGeom prst="rect">
            <a:avLst/>
          </a:prstGeom>
          <a:solidFill>
            <a:schemeClr val="bg1"/>
          </a:solidFill>
          <a:ln>
            <a:noFill/>
          </a:ln>
          <a:effectLst>
            <a:outerShdw blurRad="381000" dist="1397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7177" name="Rectangle 9"/>
          <p:cNvSpPr>
            <a:spLocks noChangeArrowheads="1"/>
          </p:cNvSpPr>
          <p:nvPr/>
        </p:nvSpPr>
        <p:spPr bwMode="auto">
          <a:xfrm>
            <a:off x="1669415" y="1463675"/>
            <a:ext cx="2369185" cy="4799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1"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比特币的挖矿设备从最初的CPU，转向GPU，再到现在的ASIC芯片挖矿，设备趋向于专业化，挖矿门槛越来越高。这样不利于比特币系统的安全稳定，只有当算力足够分散的时候，发动51%以上算力的攻击才很困难。为了做到杜绝ASIC芯片，以太坊在莱特币的基础上改进了挖矿算法，使得求解从纯粹的算力竞争上转向内存竞争。</a:t>
            </a:r>
            <a:endParaRPr kumimoji="1"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178" name="Rectangle 10"/>
          <p:cNvSpPr>
            <a:spLocks noChangeArrowheads="1"/>
          </p:cNvSpPr>
          <p:nvPr/>
        </p:nvSpPr>
        <p:spPr bwMode="auto">
          <a:xfrm>
            <a:off x="5235416" y="1503998"/>
            <a:ext cx="155321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Cache的形成</a:t>
            </a:r>
            <a:endParaRPr kumimoji="1"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19" name="矩形 18"/>
          <p:cNvSpPr/>
          <p:nvPr/>
        </p:nvSpPr>
        <p:spPr>
          <a:xfrm>
            <a:off x="557213" y="536575"/>
            <a:ext cx="2276475"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Cache </a:t>
            </a:r>
            <a:r>
              <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与 </a:t>
            </a:r>
            <a:r>
              <a:rPr kumimoji="0" lang="en-US" altLang="zh-CN"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DAG</a:t>
            </a:r>
            <a:endParaRPr kumimoji="0" lang="en-US" altLang="zh-CN"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169" name="矩形 7168"/>
          <p:cNvSpPr/>
          <p:nvPr/>
        </p:nvSpPr>
        <p:spPr>
          <a:xfrm>
            <a:off x="4331018" y="1135063"/>
            <a:ext cx="3362325" cy="904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6" name="文本框 5"/>
          <p:cNvSpPr txBox="1"/>
          <p:nvPr/>
        </p:nvSpPr>
        <p:spPr>
          <a:xfrm>
            <a:off x="4742815" y="1872615"/>
            <a:ext cx="2540000" cy="4246245"/>
          </a:xfrm>
          <a:prstGeom prst="rect">
            <a:avLst/>
          </a:prstGeom>
          <a:noFill/>
        </p:spPr>
        <p:txBody>
          <a:bodyPr wrap="square" rtlCol="0">
            <a:spAutoFit/>
          </a:bodyPr>
          <a:p>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与莱特币类似，也是从一个种子节点开始依次取哈希来填充数组。</a:t>
            </a:r>
            <a:endParaRPr kumimoji="1" lang="zh-CN" altLang="en-US" sz="1800" b="1" noProof="0" dirty="0">
              <a:ln>
                <a:noFill/>
              </a:ln>
              <a:solidFill>
                <a:srgbClr val="0F6FC6"/>
              </a:solidFill>
              <a:effectLst/>
              <a:uLnTx/>
              <a:uFillTx/>
              <a:latin typeface="微软雅黑" panose="020B0503020204020204" charset="-122"/>
              <a:ea typeface="微软雅黑" panose="020B0503020204020204" charset="-122"/>
            </a:endParaRPr>
          </a:p>
          <a:p>
            <a:endParaRPr kumimoji="1" lang="zh-CN" altLang="en-US" sz="1800" b="1" noProof="0" dirty="0">
              <a:ln>
                <a:noFill/>
              </a:ln>
              <a:solidFill>
                <a:srgbClr val="0F6FC6"/>
              </a:solidFill>
              <a:effectLst/>
              <a:uLnTx/>
              <a:uFillTx/>
              <a:latin typeface="微软雅黑" panose="020B0503020204020204" charset="-122"/>
              <a:ea typeface="微软雅黑" panose="020B0503020204020204" charset="-122"/>
            </a:endParaRPr>
          </a:p>
          <a:p>
            <a:r>
              <a:rPr kumimoji="1" lang="en-US" altLang="zh-CN" sz="1800" b="1" noProof="0" dirty="0">
                <a:ln>
                  <a:noFill/>
                </a:ln>
                <a:solidFill>
                  <a:srgbClr val="0F6FC6"/>
                </a:solidFill>
                <a:effectLst/>
                <a:uLnTx/>
                <a:uFillTx/>
                <a:latin typeface="微软雅黑" panose="020B0503020204020204" charset="-122"/>
                <a:ea typeface="微软雅黑" panose="020B0503020204020204" charset="-122"/>
                <a:sym typeface="+mn-ea"/>
              </a:rPr>
              <a:t>         DAG</a:t>
            </a:r>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sym typeface="+mn-ea"/>
              </a:rPr>
              <a:t>的形成</a:t>
            </a:r>
            <a:endParaRPr kumimoji="1" lang="zh-CN" altLang="en-US" sz="1800" b="1" noProof="0" dirty="0">
              <a:ln>
                <a:noFill/>
              </a:ln>
              <a:solidFill>
                <a:srgbClr val="0F6FC6"/>
              </a:solidFill>
              <a:effectLst/>
              <a:uLnTx/>
              <a:uFillTx/>
              <a:latin typeface="微软雅黑" panose="020B0503020204020204" charset="-122"/>
              <a:ea typeface="微软雅黑" panose="020B0503020204020204" charset="-122"/>
            </a:endParaRPr>
          </a:p>
          <a:p>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对于DAG，他首先从cache里随机读一个数，然后进行哈希计算，得到下一个要读取的数的位置。然后用cache中这个位置的数和当前的哈希值再计算出一个哈希。反复迭代256次，将最终得到的数填充到DAG的第一个位置。</a:t>
            </a:r>
            <a:endParaRPr kumimoji="1" lang="zh-CN" altLang="en-US" sz="1800" b="1" noProof="0" dirty="0">
              <a:ln>
                <a:noFill/>
              </a:ln>
              <a:solidFill>
                <a:srgbClr val="0F6FC6"/>
              </a:solidFill>
              <a:effectLst/>
              <a:uLnTx/>
              <a:uFillTx/>
              <a:latin typeface="微软雅黑" panose="020B0503020204020204" charset="-122"/>
              <a:ea typeface="微软雅黑" panose="020B0503020204020204" charset="-122"/>
            </a:endParaRPr>
          </a:p>
        </p:txBody>
      </p:sp>
      <p:sp>
        <p:nvSpPr>
          <p:cNvPr id="11" name="文本框 10"/>
          <p:cNvSpPr txBox="1"/>
          <p:nvPr/>
        </p:nvSpPr>
        <p:spPr>
          <a:xfrm>
            <a:off x="7967980" y="1721485"/>
            <a:ext cx="2802255" cy="1198880"/>
          </a:xfrm>
          <a:prstGeom prst="rect">
            <a:avLst/>
          </a:prstGeom>
          <a:noFill/>
        </p:spPr>
        <p:txBody>
          <a:bodyPr wrap="square" rtlCol="0">
            <a:spAutoFit/>
          </a:bodyPr>
          <a:p>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对于矿工来说，他需要</a:t>
            </a:r>
            <a:r>
              <a:rPr kumimoji="1" lang="en-US" altLang="zh-CN" sz="1800" b="1" noProof="0" dirty="0">
                <a:ln>
                  <a:noFill/>
                </a:ln>
                <a:solidFill>
                  <a:srgbClr val="0F6FC6"/>
                </a:solidFill>
                <a:effectLst/>
                <a:uLnTx/>
                <a:uFillTx/>
                <a:latin typeface="微软雅黑" panose="020B0503020204020204" charset="-122"/>
                <a:ea typeface="微软雅黑" panose="020B0503020204020204" charset="-122"/>
              </a:rPr>
              <a:t>DAG</a:t>
            </a:r>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和</a:t>
            </a:r>
            <a:r>
              <a:rPr kumimoji="1" lang="en-US" altLang="zh-CN" sz="1800" b="1" noProof="0" dirty="0">
                <a:ln>
                  <a:noFill/>
                </a:ln>
                <a:solidFill>
                  <a:srgbClr val="0F6FC6"/>
                </a:solidFill>
                <a:effectLst/>
                <a:uLnTx/>
                <a:uFillTx/>
                <a:latin typeface="微软雅黑" panose="020B0503020204020204" charset="-122"/>
                <a:ea typeface="微软雅黑" panose="020B0503020204020204" charset="-122"/>
              </a:rPr>
              <a:t>nonce</a:t>
            </a:r>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来迭代</a:t>
            </a:r>
            <a:r>
              <a:rPr kumimoji="1" lang="en-US" altLang="zh-CN" sz="1800" b="1" noProof="0" dirty="0">
                <a:ln>
                  <a:noFill/>
                </a:ln>
                <a:solidFill>
                  <a:srgbClr val="0F6FC6"/>
                </a:solidFill>
                <a:effectLst/>
                <a:uLnTx/>
                <a:uFillTx/>
                <a:latin typeface="微软雅黑" panose="020B0503020204020204" charset="-122"/>
                <a:ea typeface="微软雅黑" panose="020B0503020204020204" charset="-122"/>
              </a:rPr>
              <a:t>64</a:t>
            </a:r>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次，以测试</a:t>
            </a:r>
            <a:r>
              <a:rPr kumimoji="1" lang="en-US" altLang="zh-CN" sz="1800" b="1" noProof="0" dirty="0">
                <a:ln>
                  <a:noFill/>
                </a:ln>
                <a:solidFill>
                  <a:srgbClr val="0F6FC6"/>
                </a:solidFill>
                <a:effectLst/>
                <a:uLnTx/>
                <a:uFillTx/>
                <a:latin typeface="微软雅黑" panose="020B0503020204020204" charset="-122"/>
                <a:ea typeface="微软雅黑" panose="020B0503020204020204" charset="-122"/>
              </a:rPr>
              <a:t>nonce</a:t>
            </a:r>
            <a:r>
              <a:rPr kumimoji="1" lang="zh-CN" altLang="en-US" sz="1800" b="1" noProof="0" dirty="0">
                <a:ln>
                  <a:noFill/>
                </a:ln>
                <a:solidFill>
                  <a:srgbClr val="0F6FC6"/>
                </a:solidFill>
                <a:effectLst/>
                <a:uLnTx/>
                <a:uFillTx/>
                <a:latin typeface="微软雅黑" panose="020B0503020204020204" charset="-122"/>
                <a:ea typeface="微软雅黑" panose="020B0503020204020204" charset="-122"/>
              </a:rPr>
              <a:t>值是否低于目标阈值。</a:t>
            </a:r>
            <a:endParaRPr kumimoji="1" lang="zh-CN" altLang="en-US" sz="1800" b="1" noProof="0" dirty="0">
              <a:ln>
                <a:noFill/>
              </a:ln>
              <a:solidFill>
                <a:srgbClr val="0F6FC6"/>
              </a:solidFill>
              <a:effectLst/>
              <a:uLnTx/>
              <a:uFillTx/>
              <a:latin typeface="微软雅黑" panose="020B0503020204020204" charset="-122"/>
              <a:ea typeface="微软雅黑" panose="020B0503020204020204" charset="-122"/>
            </a:endParaRPr>
          </a:p>
        </p:txBody>
      </p:sp>
      <p:sp>
        <p:nvSpPr>
          <p:cNvPr id="12" name="文本框 11"/>
          <p:cNvSpPr txBox="1"/>
          <p:nvPr/>
        </p:nvSpPr>
        <p:spPr>
          <a:xfrm>
            <a:off x="7967980" y="3396615"/>
            <a:ext cx="2802255" cy="1198880"/>
          </a:xfrm>
          <a:prstGeom prst="rect">
            <a:avLst/>
          </a:prstGeom>
          <a:noFill/>
        </p:spPr>
        <p:txBody>
          <a:bodyPr wrap="square" rtlCol="0">
            <a:spAutoFit/>
          </a:bodyPr>
          <a:p>
            <a:r>
              <a:rPr kumimoji="1" sz="1800" b="1" noProof="0" dirty="0">
                <a:ln>
                  <a:noFill/>
                </a:ln>
                <a:solidFill>
                  <a:srgbClr val="0F6FC6"/>
                </a:solidFill>
                <a:effectLst/>
                <a:uLnTx/>
                <a:uFillTx/>
                <a:latin typeface="微软雅黑" panose="020B0503020204020204" charset="-122"/>
                <a:ea typeface="微软雅黑" panose="020B0503020204020204" charset="-122"/>
              </a:rPr>
              <a:t>对于轻节点，他需要这个区块的nonce以及cache数组</a:t>
            </a:r>
            <a:r>
              <a:rPr kumimoji="1" lang="zh-CN" sz="1800" b="1" noProof="0" dirty="0">
                <a:ln>
                  <a:noFill/>
                </a:ln>
                <a:solidFill>
                  <a:srgbClr val="0F6FC6"/>
                </a:solidFill>
                <a:effectLst/>
                <a:uLnTx/>
                <a:uFillTx/>
                <a:latin typeface="微软雅黑" panose="020B0503020204020204" charset="-122"/>
                <a:ea typeface="微软雅黑" panose="020B0503020204020204" charset="-122"/>
                <a:sym typeface="+mn-ea"/>
              </a:rPr>
              <a:t>以</a:t>
            </a:r>
            <a:r>
              <a:rPr kumimoji="1" sz="1800" b="1" noProof="0" dirty="0">
                <a:ln>
                  <a:noFill/>
                </a:ln>
                <a:solidFill>
                  <a:srgbClr val="0F6FC6"/>
                </a:solidFill>
                <a:effectLst/>
                <a:uLnTx/>
                <a:uFillTx/>
                <a:latin typeface="微软雅黑" panose="020B0503020204020204" charset="-122"/>
                <a:ea typeface="微软雅黑" panose="020B0503020204020204" charset="-122"/>
                <a:sym typeface="+mn-ea"/>
              </a:rPr>
              <a:t>验证一个区块是否符合要求</a:t>
            </a:r>
            <a:r>
              <a:rPr kumimoji="1" lang="zh-CN" sz="1800" b="1" noProof="0" dirty="0">
                <a:ln>
                  <a:noFill/>
                </a:ln>
                <a:solidFill>
                  <a:srgbClr val="0F6FC6"/>
                </a:solidFill>
                <a:effectLst/>
                <a:uLnTx/>
                <a:uFillTx/>
                <a:latin typeface="微软雅黑" panose="020B0503020204020204" charset="-122"/>
                <a:ea typeface="微软雅黑" panose="020B0503020204020204" charset="-122"/>
                <a:sym typeface="+mn-ea"/>
              </a:rPr>
              <a:t>。</a:t>
            </a:r>
            <a:endParaRPr kumimoji="1" lang="zh-CN" sz="1800" b="1" noProof="0" dirty="0">
              <a:ln>
                <a:noFill/>
              </a:ln>
              <a:solidFill>
                <a:srgbClr val="0F6FC6"/>
              </a:solidFill>
              <a:effectLst/>
              <a:uLnTx/>
              <a:uFillTx/>
              <a:latin typeface="微软雅黑" panose="020B0503020204020204" charset="-122"/>
              <a:ea typeface="微软雅黑" panose="020B0503020204020204" charset="-122"/>
              <a:sym typeface="+mn-ea"/>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矩形 18"/>
          <p:cNvSpPr/>
          <p:nvPr/>
        </p:nvSpPr>
        <p:spPr>
          <a:xfrm>
            <a:off x="557213" y="536575"/>
            <a:ext cx="1402080" cy="460375"/>
          </a:xfrm>
          <a:prstGeom prst="rect">
            <a:avLst/>
          </a:prstGeom>
        </p:spPr>
        <p:txBody>
          <a:bodyPr wrap="non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智能合约</a:t>
            </a:r>
            <a:endPar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pic>
        <p:nvPicPr>
          <p:cNvPr id="2" name="图片 1" descr="16"/>
          <p:cNvPicPr>
            <a:picLocks noChangeAspect="1"/>
          </p:cNvPicPr>
          <p:nvPr/>
        </p:nvPicPr>
        <p:blipFill>
          <a:blip r:embed="rId1"/>
          <a:stretch>
            <a:fillRect/>
          </a:stretch>
        </p:blipFill>
        <p:spPr>
          <a:xfrm>
            <a:off x="1049020" y="1231900"/>
            <a:ext cx="5328285" cy="3615055"/>
          </a:xfrm>
          <a:prstGeom prst="rect">
            <a:avLst/>
          </a:prstGeom>
        </p:spPr>
      </p:pic>
      <p:sp>
        <p:nvSpPr>
          <p:cNvPr id="3" name="文本框 2"/>
          <p:cNvSpPr txBox="1"/>
          <p:nvPr/>
        </p:nvSpPr>
        <p:spPr>
          <a:xfrm>
            <a:off x="7033260" y="1297940"/>
            <a:ext cx="3703955" cy="4092575"/>
          </a:xfrm>
          <a:prstGeom prst="rect">
            <a:avLst/>
          </a:prstGeom>
          <a:noFill/>
        </p:spPr>
        <p:txBody>
          <a:bodyPr wrap="square" rtlCol="0">
            <a:spAutoFit/>
          </a:bodyPr>
          <a:p>
            <a:r>
              <a:rPr lang="en-US" altLang="zh-CN" sz="2000" spc="300" dirty="0">
                <a:solidFill>
                  <a:srgbClr val="445469"/>
                </a:solidFill>
                <a:latin typeface="微软雅黑" panose="020B0503020204020204" charset="-122"/>
                <a:ea typeface="微软雅黑" panose="020B0503020204020204" charset="-122"/>
              </a:rPr>
              <a:t>     </a:t>
            </a:r>
            <a:r>
              <a:rPr lang="zh-CN" altLang="en-US" sz="2000" spc="300" dirty="0">
                <a:solidFill>
                  <a:srgbClr val="445469"/>
                </a:solidFill>
                <a:latin typeface="微软雅黑" panose="020B0503020204020204" charset="-122"/>
                <a:ea typeface="微软雅黑" panose="020B0503020204020204" charset="-122"/>
              </a:rPr>
              <a:t>关于智能合约，其智能可以理解为是一段自动执行的代码，无需外界干预，自动自治进行，运行在以太坊虚拟机中；合约可以看作一个管家，一个“自治代理”，它拥有自己的账户，交易发生时自动执行一段代码。</a:t>
            </a:r>
            <a:endParaRPr lang="zh-CN" altLang="en-US" sz="2000" spc="300" dirty="0">
              <a:solidFill>
                <a:srgbClr val="445469"/>
              </a:solidFill>
              <a:latin typeface="微软雅黑" panose="020B0503020204020204" charset="-122"/>
              <a:ea typeface="微软雅黑" panose="020B0503020204020204" charset="-122"/>
            </a:endParaRPr>
          </a:p>
          <a:p>
            <a:endParaRPr lang="zh-CN" altLang="en-US" sz="2000" spc="300" dirty="0">
              <a:solidFill>
                <a:srgbClr val="445469"/>
              </a:solidFill>
              <a:latin typeface="微软雅黑" panose="020B0503020204020204" charset="-122"/>
              <a:ea typeface="微软雅黑" panose="020B0503020204020204" charset="-122"/>
            </a:endParaRPr>
          </a:p>
          <a:p>
            <a:r>
              <a:rPr lang="zh-CN" altLang="en-US" sz="2000" spc="300" dirty="0">
                <a:solidFill>
                  <a:srgbClr val="445469"/>
                </a:solidFill>
                <a:latin typeface="微软雅黑" panose="020B0503020204020204" charset="-122"/>
                <a:ea typeface="微软雅黑" panose="020B0503020204020204" charset="-122"/>
              </a:rPr>
              <a:t>     借用V神的话就是“他们收到交易信息后就相当于被捅了一下，然后自动执行一段代码”。</a:t>
            </a:r>
            <a:endParaRPr lang="zh-CN" altLang="en-US" sz="2000" spc="300" dirty="0">
              <a:solidFill>
                <a:srgbClr val="445469"/>
              </a:solidFill>
              <a:latin typeface="微软雅黑" panose="020B0503020204020204" charset="-122"/>
              <a:ea typeface="微软雅黑" panose="020B0503020204020204" charset="-122"/>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a:xfrm>
            <a:off x="-29029" y="270954"/>
            <a:ext cx="12308025" cy="3465429"/>
          </a:xfrm>
        </p:spPr>
        <p:txBody>
          <a:bodyPr/>
          <a:lstStyle/>
          <a:p>
            <a:endParaRPr lang="zh-CN" altLang="en-US"/>
          </a:p>
        </p:txBody>
      </p:sp>
      <p:sp>
        <p:nvSpPr>
          <p:cNvPr id="18" name="文本占位符 17"/>
          <p:cNvSpPr>
            <a:spLocks noGrp="1"/>
          </p:cNvSpPr>
          <p:nvPr>
            <p:ph type="body" sz="quarter" idx="11"/>
          </p:nvPr>
        </p:nvSpPr>
        <p:spPr>
          <a:xfrm>
            <a:off x="-37615" y="0"/>
            <a:ext cx="12316699" cy="3175805"/>
          </a:xfrm>
        </p:spPr>
        <p:txBody>
          <a:bodyPr/>
          <a:lstStyle/>
          <a:p>
            <a:endParaRPr lang="zh-CN" altLang="en-US" dirty="0"/>
          </a:p>
        </p:txBody>
      </p:sp>
      <p:pic>
        <p:nvPicPr>
          <p:cNvPr id="5" name="图片占位符 4"/>
          <p:cNvPicPr>
            <a:picLocks noGrp="1" noChangeAspect="1"/>
          </p:cNvPicPr>
          <p:nvPr>
            <p:ph type="pic" sz="quarter" idx="10"/>
          </p:nvPr>
        </p:nvPicPr>
        <p:blipFill rotWithShape="1">
          <a:blip r:embed="rId1" cstate="print">
            <a:extLst>
              <a:ext uri="{28A0092B-C50C-407E-A947-70E740481C1C}">
                <a14:useLocalDpi xmlns:a14="http://schemas.microsoft.com/office/drawing/2010/main" val="0"/>
              </a:ext>
            </a:extLst>
          </a:blip>
          <a:srcRect l="-156" t="41021" r="156" b="15867"/>
          <a:stretch>
            <a:fillRect/>
          </a:stretch>
        </p:blipFill>
        <p:spPr>
          <a:xfrm>
            <a:off x="-52128" y="0"/>
            <a:ext cx="12316700" cy="3003949"/>
          </a:xfrm>
        </p:spPr>
      </p:pic>
      <p:sp>
        <p:nvSpPr>
          <p:cNvPr id="6" name="矩形 5"/>
          <p:cNvSpPr/>
          <p:nvPr/>
        </p:nvSpPr>
        <p:spPr>
          <a:xfrm>
            <a:off x="780298" y="4050951"/>
            <a:ext cx="7679511" cy="1106805"/>
          </a:xfrm>
          <a:prstGeom prst="rect">
            <a:avLst/>
          </a:prstGeom>
        </p:spPr>
        <p:txBody>
          <a:bodyPr wrap="square">
            <a:spAutoFit/>
          </a:bodyPr>
          <a:lstStyle/>
          <a:p>
            <a:r>
              <a:rPr lang="zh-CN" altLang="en-US" sz="6600" b="1" spc="600" dirty="0">
                <a:gradFill>
                  <a:gsLst>
                    <a:gs pos="34000">
                      <a:schemeClr val="accent1">
                        <a:lumMod val="75000"/>
                      </a:schemeClr>
                    </a:gs>
                    <a:gs pos="64000">
                      <a:srgbClr val="0070C0"/>
                    </a:gs>
                  </a:gsLst>
                  <a:lin ang="13200000" scaled="0"/>
                </a:gradFill>
              </a:rPr>
              <a:t>区块链技术的应用</a:t>
            </a:r>
            <a:endParaRPr lang="zh-CN" altLang="en-US" sz="6600" b="1" spc="600" dirty="0">
              <a:gradFill>
                <a:gsLst>
                  <a:gs pos="34000">
                    <a:schemeClr val="accent1">
                      <a:lumMod val="75000"/>
                    </a:schemeClr>
                  </a:gs>
                  <a:gs pos="64000">
                    <a:srgbClr val="0070C0"/>
                  </a:gs>
                </a:gsLst>
                <a:lin ang="13200000" scaled="0"/>
              </a:gradFill>
            </a:endParaRPr>
          </a:p>
        </p:txBody>
      </p:sp>
      <p:grpSp>
        <p:nvGrpSpPr>
          <p:cNvPr id="43" name="组合 42"/>
          <p:cNvGrpSpPr/>
          <p:nvPr/>
        </p:nvGrpSpPr>
        <p:grpSpPr>
          <a:xfrm>
            <a:off x="931237" y="3003949"/>
            <a:ext cx="2468467" cy="657225"/>
            <a:chOff x="8825957" y="5418873"/>
            <a:chExt cx="2694531" cy="724752"/>
          </a:xfrm>
          <a:noFill/>
        </p:grpSpPr>
        <p:sp>
          <p:nvSpPr>
            <p:cNvPr id="44" name="文本框 16"/>
            <p:cNvSpPr txBox="1"/>
            <p:nvPr/>
          </p:nvSpPr>
          <p:spPr>
            <a:xfrm>
              <a:off x="8825957" y="5711404"/>
              <a:ext cx="2694531" cy="432221"/>
            </a:xfrm>
            <a:prstGeom prst="rect">
              <a:avLst/>
            </a:prstGeom>
            <a:grp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16600" b="1" dirty="0">
                  <a:solidFill>
                    <a:schemeClr val="bg1">
                      <a:alpha val="36000"/>
                    </a:schemeClr>
                  </a:solidFill>
                </a:rPr>
                <a:t>PROPOSAL</a:t>
              </a:r>
              <a:endParaRPr lang="en-US" altLang="zh-CN" sz="28700" b="1" dirty="0">
                <a:solidFill>
                  <a:schemeClr val="bg1">
                    <a:alpha val="36000"/>
                  </a:schemeClr>
                </a:solidFill>
              </a:endParaRPr>
            </a:p>
          </p:txBody>
        </p:sp>
        <p:sp>
          <p:nvSpPr>
            <p:cNvPr id="45" name="矩形 44"/>
            <p:cNvSpPr/>
            <p:nvPr/>
          </p:nvSpPr>
          <p:spPr>
            <a:xfrm>
              <a:off x="8825957" y="5418873"/>
              <a:ext cx="1612664" cy="238775"/>
            </a:xfrm>
            <a:prstGeom prst="rect">
              <a:avLst/>
            </a:prstGeom>
            <a:grp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9600" b="1" dirty="0">
                  <a:solidFill>
                    <a:schemeClr val="bg1">
                      <a:alpha val="36000"/>
                    </a:schemeClr>
                  </a:solidFill>
                </a:rPr>
                <a:t>BUSINESS</a:t>
              </a:r>
              <a:endParaRPr lang="en-US" altLang="zh-CN" sz="16600" b="1" noProof="0" dirty="0">
                <a:solidFill>
                  <a:schemeClr val="bg1">
                    <a:alpha val="36000"/>
                  </a:schemeClr>
                </a:solidFill>
              </a:endParaRPr>
            </a:p>
          </p:txBody>
        </p:sp>
      </p:grpSp>
      <p:sp>
        <p:nvSpPr>
          <p:cNvPr id="8" name="矩形 7"/>
          <p:cNvSpPr/>
          <p:nvPr/>
        </p:nvSpPr>
        <p:spPr>
          <a:xfrm>
            <a:off x="931427" y="5256638"/>
            <a:ext cx="7428699" cy="368300"/>
          </a:xfrm>
          <a:prstGeom prst="rect">
            <a:avLst/>
          </a:prstGeom>
        </p:spPr>
        <p:txBody>
          <a:bodyPr wrap="square">
            <a:spAutoFit/>
          </a:bodyPr>
          <a:lstStyle/>
          <a:p>
            <a:r>
              <a:rPr lang="zh-CN" altLang="en-US" spc="600" dirty="0" smtClean="0">
                <a:solidFill>
                  <a:schemeClr val="bg1">
                    <a:lumMod val="75000"/>
                  </a:schemeClr>
                </a:solidFill>
              </a:rPr>
              <a:t>BLOCK CHAIN.</a:t>
            </a:r>
            <a:endParaRPr lang="zh-CN" altLang="en-US" spc="600" dirty="0">
              <a:solidFill>
                <a:schemeClr val="bg1">
                  <a:lumMod val="7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54000" fill="hold" nodeType="clickEffect" p14:presetBounceEnd="63000">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14:bounceEnd="63000">
                                          <p:cBhvr additive="base">
                                            <p:cTn id="7" dur="2000" fill="hold"/>
                                            <p:tgtEl>
                                              <p:spTgt spid="43"/>
                                            </p:tgtEl>
                                            <p:attrNameLst>
                                              <p:attrName>ppt_x</p:attrName>
                                            </p:attrNameLst>
                                          </p:cBhvr>
                                          <p:tavLst>
                                            <p:tav tm="0">
                                              <p:val>
                                                <p:strVal val="0-#ppt_w/2"/>
                                              </p:val>
                                            </p:tav>
                                            <p:tav tm="100000">
                                              <p:val>
                                                <p:strVal val="#ppt_x"/>
                                              </p:val>
                                            </p:tav>
                                          </p:tavLst>
                                        </p:anim>
                                        <p:anim calcmode="lin" valueType="num" p14:bounceEnd="63000">
                                          <p:cBhvr additive="base">
                                            <p:cTn id="8" dur="20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12" accel="54000" fill="hold" grpId="0" nodeType="withEffect" nodePh="1" p14:presetBounceEnd="63000">
                                      <p:stCondLst>
                                        <p:cond delay="0"/>
                                      </p:stCondLst>
                                      <p:endCondLst>
                                        <p:cond evt="begin" delay="0">
                                          <p:tn val="9"/>
                                        </p:cond>
                                      </p:endCondLst>
                                      <p:childTnLst>
                                        <p:set>
                                          <p:cBhvr>
                                            <p:cTn id="10" dur="1" fill="hold">
                                              <p:stCondLst>
                                                <p:cond delay="0"/>
                                              </p:stCondLst>
                                            </p:cTn>
                                            <p:tgtEl>
                                              <p:spTgt spid="21">
                                                <p:bg/>
                                              </p:spTgt>
                                            </p:tgtEl>
                                            <p:attrNameLst>
                                              <p:attrName>style.visibility</p:attrName>
                                            </p:attrNameLst>
                                          </p:cBhvr>
                                          <p:to>
                                            <p:strVal val="visible"/>
                                          </p:to>
                                        </p:set>
                                        <p:anim calcmode="lin" valueType="num" p14:bounceEnd="63000">
                                          <p:cBhvr additive="base">
                                            <p:cTn id="11" dur="2000" fill="hold"/>
                                            <p:tgtEl>
                                              <p:spTgt spid="21">
                                                <p:bg/>
                                              </p:spTgt>
                                            </p:tgtEl>
                                            <p:attrNameLst>
                                              <p:attrName>ppt_x</p:attrName>
                                            </p:attrNameLst>
                                          </p:cBhvr>
                                          <p:tavLst>
                                            <p:tav tm="0">
                                              <p:val>
                                                <p:strVal val="0-#ppt_w/2"/>
                                              </p:val>
                                            </p:tav>
                                            <p:tav tm="100000">
                                              <p:val>
                                                <p:strVal val="#ppt_x"/>
                                              </p:val>
                                            </p:tav>
                                          </p:tavLst>
                                        </p:anim>
                                        <p:anim calcmode="lin" valueType="num" p14:bounceEnd="63000">
                                          <p:cBhvr additive="base">
                                            <p:cTn id="12" dur="2000" fill="hold"/>
                                            <p:tgtEl>
                                              <p:spTgt spid="21">
                                                <p:bg/>
                                              </p:spTgt>
                                            </p:tgtEl>
                                            <p:attrNameLst>
                                              <p:attrName>ppt_y</p:attrName>
                                            </p:attrNameLst>
                                          </p:cBhvr>
                                          <p:tavLst>
                                            <p:tav tm="0">
                                              <p:val>
                                                <p:strVal val="1+#ppt_h/2"/>
                                              </p:val>
                                            </p:tav>
                                            <p:tav tm="100000">
                                              <p:val>
                                                <p:strVal val="#ppt_y"/>
                                              </p:val>
                                            </p:tav>
                                          </p:tavLst>
                                        </p:anim>
                                      </p:childTnLst>
                                    </p:cTn>
                                  </p:par>
                                  <p:par>
                                    <p:cTn id="13" presetID="2" presetClass="entr" presetSubtype="12" accel="54000" fill="hold" grpId="0" nodeType="withEffect" nodePh="1" p14:presetBounceEnd="63000">
                                      <p:stCondLst>
                                        <p:cond delay="0"/>
                                      </p:stCondLst>
                                      <p:endCondLst>
                                        <p:cond evt="begin" delay="0">
                                          <p:tn val="13"/>
                                        </p:cond>
                                      </p:endCondLst>
                                      <p:childTnLst>
                                        <p:set>
                                          <p:cBhvr>
                                            <p:cTn id="14" dur="1" fill="hold">
                                              <p:stCondLst>
                                                <p:cond delay="0"/>
                                              </p:stCondLst>
                                            </p:cTn>
                                            <p:tgtEl>
                                              <p:spTgt spid="21">
                                                <p:txEl>
                                                  <p:pRg st="0" end="0"/>
                                                </p:txEl>
                                              </p:spTgt>
                                            </p:tgtEl>
                                            <p:attrNameLst>
                                              <p:attrName>style.visibility</p:attrName>
                                            </p:attrNameLst>
                                          </p:cBhvr>
                                          <p:to>
                                            <p:strVal val="visible"/>
                                          </p:to>
                                        </p:set>
                                        <p:anim calcmode="lin" valueType="num" p14:bounceEnd="63000">
                                          <p:cBhvr additive="base">
                                            <p:cTn id="15" dur="2000" fill="hold"/>
                                            <p:tgtEl>
                                              <p:spTgt spid="21">
                                                <p:txEl>
                                                  <p:pRg st="0" end="0"/>
                                                </p:txEl>
                                              </p:spTgt>
                                            </p:tgtEl>
                                            <p:attrNameLst>
                                              <p:attrName>ppt_x</p:attrName>
                                            </p:attrNameLst>
                                          </p:cBhvr>
                                          <p:tavLst>
                                            <p:tav tm="0">
                                              <p:val>
                                                <p:strVal val="0-#ppt_w/2"/>
                                              </p:val>
                                            </p:tav>
                                            <p:tav tm="100000">
                                              <p:val>
                                                <p:strVal val="#ppt_x"/>
                                              </p:val>
                                            </p:tav>
                                          </p:tavLst>
                                        </p:anim>
                                        <p:anim calcmode="lin" valueType="num" p14:bounceEnd="63000">
                                          <p:cBhvr additive="base">
                                            <p:cTn id="16" dur="2000" fill="hold"/>
                                            <p:tgtEl>
                                              <p:spTgt spid="21">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12" accel="54000" fill="hold" grpId="0" nodeType="withEffect" nodePh="1" p14:presetBounceEnd="63000">
                                      <p:stCondLst>
                                        <p:cond delay="0"/>
                                      </p:stCondLst>
                                      <p:endCondLst>
                                        <p:cond evt="begin" delay="0">
                                          <p:tn val="17"/>
                                        </p:cond>
                                      </p:endCondLst>
                                      <p:childTnLst>
                                        <p:set>
                                          <p:cBhvr>
                                            <p:cTn id="18" dur="1" fill="hold">
                                              <p:stCondLst>
                                                <p:cond delay="0"/>
                                              </p:stCondLst>
                                            </p:cTn>
                                            <p:tgtEl>
                                              <p:spTgt spid="18">
                                                <p:bg/>
                                              </p:spTgt>
                                            </p:tgtEl>
                                            <p:attrNameLst>
                                              <p:attrName>style.visibility</p:attrName>
                                            </p:attrNameLst>
                                          </p:cBhvr>
                                          <p:to>
                                            <p:strVal val="visible"/>
                                          </p:to>
                                        </p:set>
                                        <p:anim calcmode="lin" valueType="num" p14:bounceEnd="63000">
                                          <p:cBhvr additive="base">
                                            <p:cTn id="19" dur="2000" fill="hold"/>
                                            <p:tgtEl>
                                              <p:spTgt spid="18">
                                                <p:bg/>
                                              </p:spTgt>
                                            </p:tgtEl>
                                            <p:attrNameLst>
                                              <p:attrName>ppt_x</p:attrName>
                                            </p:attrNameLst>
                                          </p:cBhvr>
                                          <p:tavLst>
                                            <p:tav tm="0">
                                              <p:val>
                                                <p:strVal val="0-#ppt_w/2"/>
                                              </p:val>
                                            </p:tav>
                                            <p:tav tm="100000">
                                              <p:val>
                                                <p:strVal val="#ppt_x"/>
                                              </p:val>
                                            </p:tav>
                                          </p:tavLst>
                                        </p:anim>
                                        <p:anim calcmode="lin" valueType="num" p14:bounceEnd="63000">
                                          <p:cBhvr additive="base">
                                            <p:cTn id="20" dur="2000" fill="hold"/>
                                            <p:tgtEl>
                                              <p:spTgt spid="18">
                                                <p:bg/>
                                              </p:spTgt>
                                            </p:tgtEl>
                                            <p:attrNameLst>
                                              <p:attrName>ppt_y</p:attrName>
                                            </p:attrNameLst>
                                          </p:cBhvr>
                                          <p:tavLst>
                                            <p:tav tm="0">
                                              <p:val>
                                                <p:strVal val="1+#ppt_h/2"/>
                                              </p:val>
                                            </p:tav>
                                            <p:tav tm="100000">
                                              <p:val>
                                                <p:strVal val="#ppt_y"/>
                                              </p:val>
                                            </p:tav>
                                          </p:tavLst>
                                        </p:anim>
                                      </p:childTnLst>
                                    </p:cTn>
                                  </p:par>
                                  <p:par>
                                    <p:cTn id="21" presetID="2" presetClass="entr" presetSubtype="12" accel="54000" fill="hold" grpId="0" nodeType="withEffect" nodePh="1" p14:presetBounceEnd="63000">
                                      <p:stCondLst>
                                        <p:cond delay="0"/>
                                      </p:stCondLst>
                                      <p:endCondLst>
                                        <p:cond evt="begin" delay="0">
                                          <p:tn val="21"/>
                                        </p:cond>
                                      </p:end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14:bounceEnd="63000">
                                          <p:cBhvr additive="base">
                                            <p:cTn id="23" dur="2000" fill="hold"/>
                                            <p:tgtEl>
                                              <p:spTgt spid="18">
                                                <p:txEl>
                                                  <p:pRg st="0" end="0"/>
                                                </p:txEl>
                                              </p:spTgt>
                                            </p:tgtEl>
                                            <p:attrNameLst>
                                              <p:attrName>ppt_x</p:attrName>
                                            </p:attrNameLst>
                                          </p:cBhvr>
                                          <p:tavLst>
                                            <p:tav tm="0">
                                              <p:val>
                                                <p:strVal val="0-#ppt_w/2"/>
                                              </p:val>
                                            </p:tav>
                                            <p:tav tm="100000">
                                              <p:val>
                                                <p:strVal val="#ppt_x"/>
                                              </p:val>
                                            </p:tav>
                                          </p:tavLst>
                                        </p:anim>
                                        <p:anim calcmode="lin" valueType="num" p14:bounceEnd="63000">
                                          <p:cBhvr additive="base">
                                            <p:cTn id="24" dur="2000" fill="hold"/>
                                            <p:tgtEl>
                                              <p:spTgt spid="18">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12" accel="54000" fill="hold" nodeType="withEffect" p14:presetBounceEnd="63000">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14:bounceEnd="63000">
                                          <p:cBhvr additive="base">
                                            <p:cTn id="27" dur="2000" fill="hold"/>
                                            <p:tgtEl>
                                              <p:spTgt spid="5"/>
                                            </p:tgtEl>
                                            <p:attrNameLst>
                                              <p:attrName>ppt_x</p:attrName>
                                            </p:attrNameLst>
                                          </p:cBhvr>
                                          <p:tavLst>
                                            <p:tav tm="0">
                                              <p:val>
                                                <p:strVal val="0-#ppt_w/2"/>
                                              </p:val>
                                            </p:tav>
                                            <p:tav tm="100000">
                                              <p:val>
                                                <p:strVal val="#ppt_x"/>
                                              </p:val>
                                            </p:tav>
                                          </p:tavLst>
                                        </p:anim>
                                        <p:anim calcmode="lin" valueType="num" p14:bounceEnd="63000">
                                          <p:cBhvr additive="base">
                                            <p:cTn id="28" dur="20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12" accel="54000" fill="hold" grpId="0" nodeType="withEffect" p14:presetBounceEnd="63000">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14:bounceEnd="63000">
                                          <p:cBhvr additive="base">
                                            <p:cTn id="31" dur="2000" fill="hold"/>
                                            <p:tgtEl>
                                              <p:spTgt spid="6"/>
                                            </p:tgtEl>
                                            <p:attrNameLst>
                                              <p:attrName>ppt_x</p:attrName>
                                            </p:attrNameLst>
                                          </p:cBhvr>
                                          <p:tavLst>
                                            <p:tav tm="0">
                                              <p:val>
                                                <p:strVal val="0-#ppt_w/2"/>
                                              </p:val>
                                            </p:tav>
                                            <p:tav tm="100000">
                                              <p:val>
                                                <p:strVal val="#ppt_x"/>
                                              </p:val>
                                            </p:tav>
                                          </p:tavLst>
                                        </p:anim>
                                        <p:anim calcmode="lin" valueType="num" p14:bounceEnd="63000">
                                          <p:cBhvr additive="base">
                                            <p:cTn id="32" dur="20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12" accel="54000" fill="hold" grpId="0" nodeType="withEffect" p14:presetBounceEnd="63000">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14:bounceEnd="63000">
                                          <p:cBhvr additive="base">
                                            <p:cTn id="35" dur="2000" fill="hold"/>
                                            <p:tgtEl>
                                              <p:spTgt spid="8"/>
                                            </p:tgtEl>
                                            <p:attrNameLst>
                                              <p:attrName>ppt_x</p:attrName>
                                            </p:attrNameLst>
                                          </p:cBhvr>
                                          <p:tavLst>
                                            <p:tav tm="0">
                                              <p:val>
                                                <p:strVal val="0-#ppt_w/2"/>
                                              </p:val>
                                            </p:tav>
                                            <p:tav tm="100000">
                                              <p:val>
                                                <p:strVal val="#ppt_x"/>
                                              </p:val>
                                            </p:tav>
                                          </p:tavLst>
                                        </p:anim>
                                        <p:anim calcmode="lin" valueType="num" p14:bounceEnd="63000">
                                          <p:cBhvr additive="base">
                                            <p:cTn id="36"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build="p"/>
          <p:bldP spid="18" grpId="0" animBg="1" build="p"/>
          <p:bldP spid="6"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5400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2000" fill="hold"/>
                                            <p:tgtEl>
                                              <p:spTgt spid="43"/>
                                            </p:tgtEl>
                                            <p:attrNameLst>
                                              <p:attrName>ppt_x</p:attrName>
                                            </p:attrNameLst>
                                          </p:cBhvr>
                                          <p:tavLst>
                                            <p:tav tm="0">
                                              <p:val>
                                                <p:strVal val="0-#ppt_w/2"/>
                                              </p:val>
                                            </p:tav>
                                            <p:tav tm="100000">
                                              <p:val>
                                                <p:strVal val="#ppt_x"/>
                                              </p:val>
                                            </p:tav>
                                          </p:tavLst>
                                        </p:anim>
                                        <p:anim calcmode="lin" valueType="num">
                                          <p:cBhvr additive="base">
                                            <p:cTn id="8" dur="20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12" accel="54000" fill="hold" grpId="0" nodeType="withEffect" nodePh="1">
                                      <p:stCondLst>
                                        <p:cond delay="0"/>
                                      </p:stCondLst>
                                      <p:endCondLst>
                                        <p:cond evt="begin" delay="0">
                                          <p:tn val="9"/>
                                        </p:cond>
                                      </p:endCondLst>
                                      <p:childTnLst>
                                        <p:set>
                                          <p:cBhvr>
                                            <p:cTn id="10" dur="1" fill="hold">
                                              <p:stCondLst>
                                                <p:cond delay="0"/>
                                              </p:stCondLst>
                                            </p:cTn>
                                            <p:tgtEl>
                                              <p:spTgt spid="21">
                                                <p:bg/>
                                              </p:spTgt>
                                            </p:tgtEl>
                                            <p:attrNameLst>
                                              <p:attrName>style.visibility</p:attrName>
                                            </p:attrNameLst>
                                          </p:cBhvr>
                                          <p:to>
                                            <p:strVal val="visible"/>
                                          </p:to>
                                        </p:set>
                                        <p:anim calcmode="lin" valueType="num">
                                          <p:cBhvr additive="base">
                                            <p:cTn id="11" dur="2000" fill="hold"/>
                                            <p:tgtEl>
                                              <p:spTgt spid="21">
                                                <p:bg/>
                                              </p:spTgt>
                                            </p:tgtEl>
                                            <p:attrNameLst>
                                              <p:attrName>ppt_x</p:attrName>
                                            </p:attrNameLst>
                                          </p:cBhvr>
                                          <p:tavLst>
                                            <p:tav tm="0">
                                              <p:val>
                                                <p:strVal val="0-#ppt_w/2"/>
                                              </p:val>
                                            </p:tav>
                                            <p:tav tm="100000">
                                              <p:val>
                                                <p:strVal val="#ppt_x"/>
                                              </p:val>
                                            </p:tav>
                                          </p:tavLst>
                                        </p:anim>
                                        <p:anim calcmode="lin" valueType="num">
                                          <p:cBhvr additive="base">
                                            <p:cTn id="12" dur="2000" fill="hold"/>
                                            <p:tgtEl>
                                              <p:spTgt spid="21">
                                                <p:bg/>
                                              </p:spTgt>
                                            </p:tgtEl>
                                            <p:attrNameLst>
                                              <p:attrName>ppt_y</p:attrName>
                                            </p:attrNameLst>
                                          </p:cBhvr>
                                          <p:tavLst>
                                            <p:tav tm="0">
                                              <p:val>
                                                <p:strVal val="1+#ppt_h/2"/>
                                              </p:val>
                                            </p:tav>
                                            <p:tav tm="100000">
                                              <p:val>
                                                <p:strVal val="#ppt_y"/>
                                              </p:val>
                                            </p:tav>
                                          </p:tavLst>
                                        </p:anim>
                                      </p:childTnLst>
                                    </p:cTn>
                                  </p:par>
                                  <p:par>
                                    <p:cTn id="13" presetID="2" presetClass="entr" presetSubtype="12" accel="54000" fill="hold" grpId="0" nodeType="withEffect" nodePh="1">
                                      <p:stCondLst>
                                        <p:cond delay="0"/>
                                      </p:stCondLst>
                                      <p:endCondLst>
                                        <p:cond evt="begin" delay="0">
                                          <p:tn val="13"/>
                                        </p:cond>
                                      </p:endCondLst>
                                      <p:childTnLst>
                                        <p:set>
                                          <p:cBhvr>
                                            <p:cTn id="14" dur="1" fill="hold">
                                              <p:stCondLst>
                                                <p:cond delay="0"/>
                                              </p:stCondLst>
                                            </p:cTn>
                                            <p:tgtEl>
                                              <p:spTgt spid="21">
                                                <p:txEl>
                                                  <p:pRg st="0" end="0"/>
                                                </p:txEl>
                                              </p:spTgt>
                                            </p:tgtEl>
                                            <p:attrNameLst>
                                              <p:attrName>style.visibility</p:attrName>
                                            </p:attrNameLst>
                                          </p:cBhvr>
                                          <p:to>
                                            <p:strVal val="visible"/>
                                          </p:to>
                                        </p:set>
                                        <p:anim calcmode="lin" valueType="num">
                                          <p:cBhvr additive="base">
                                            <p:cTn id="15" dur="20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16" dur="2000" fill="hold"/>
                                            <p:tgtEl>
                                              <p:spTgt spid="21">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12" accel="54000" fill="hold" grpId="0" nodeType="withEffect" nodePh="1">
                                      <p:stCondLst>
                                        <p:cond delay="0"/>
                                      </p:stCondLst>
                                      <p:endCondLst>
                                        <p:cond evt="begin" delay="0">
                                          <p:tn val="17"/>
                                        </p:cond>
                                      </p:endCondLst>
                                      <p:childTnLst>
                                        <p:set>
                                          <p:cBhvr>
                                            <p:cTn id="18" dur="1" fill="hold">
                                              <p:stCondLst>
                                                <p:cond delay="0"/>
                                              </p:stCondLst>
                                            </p:cTn>
                                            <p:tgtEl>
                                              <p:spTgt spid="18">
                                                <p:bg/>
                                              </p:spTgt>
                                            </p:tgtEl>
                                            <p:attrNameLst>
                                              <p:attrName>style.visibility</p:attrName>
                                            </p:attrNameLst>
                                          </p:cBhvr>
                                          <p:to>
                                            <p:strVal val="visible"/>
                                          </p:to>
                                        </p:set>
                                        <p:anim calcmode="lin" valueType="num">
                                          <p:cBhvr additive="base">
                                            <p:cTn id="19" dur="2000" fill="hold"/>
                                            <p:tgtEl>
                                              <p:spTgt spid="18">
                                                <p:bg/>
                                              </p:spTgt>
                                            </p:tgtEl>
                                            <p:attrNameLst>
                                              <p:attrName>ppt_x</p:attrName>
                                            </p:attrNameLst>
                                          </p:cBhvr>
                                          <p:tavLst>
                                            <p:tav tm="0">
                                              <p:val>
                                                <p:strVal val="0-#ppt_w/2"/>
                                              </p:val>
                                            </p:tav>
                                            <p:tav tm="100000">
                                              <p:val>
                                                <p:strVal val="#ppt_x"/>
                                              </p:val>
                                            </p:tav>
                                          </p:tavLst>
                                        </p:anim>
                                        <p:anim calcmode="lin" valueType="num">
                                          <p:cBhvr additive="base">
                                            <p:cTn id="20" dur="2000" fill="hold"/>
                                            <p:tgtEl>
                                              <p:spTgt spid="18">
                                                <p:bg/>
                                              </p:spTgt>
                                            </p:tgtEl>
                                            <p:attrNameLst>
                                              <p:attrName>ppt_y</p:attrName>
                                            </p:attrNameLst>
                                          </p:cBhvr>
                                          <p:tavLst>
                                            <p:tav tm="0">
                                              <p:val>
                                                <p:strVal val="1+#ppt_h/2"/>
                                              </p:val>
                                            </p:tav>
                                            <p:tav tm="100000">
                                              <p:val>
                                                <p:strVal val="#ppt_y"/>
                                              </p:val>
                                            </p:tav>
                                          </p:tavLst>
                                        </p:anim>
                                      </p:childTnLst>
                                    </p:cTn>
                                  </p:par>
                                  <p:par>
                                    <p:cTn id="21" presetID="2" presetClass="entr" presetSubtype="12" accel="54000" fill="hold" grpId="0" nodeType="withEffect" nodePh="1">
                                      <p:stCondLst>
                                        <p:cond delay="0"/>
                                      </p:stCondLst>
                                      <p:endCondLst>
                                        <p:cond evt="begin" delay="0">
                                          <p:tn val="21"/>
                                        </p:cond>
                                      </p:end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20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4" dur="2000" fill="hold"/>
                                            <p:tgtEl>
                                              <p:spTgt spid="18">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12" accel="5400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2000" fill="hold"/>
                                            <p:tgtEl>
                                              <p:spTgt spid="5"/>
                                            </p:tgtEl>
                                            <p:attrNameLst>
                                              <p:attrName>ppt_x</p:attrName>
                                            </p:attrNameLst>
                                          </p:cBhvr>
                                          <p:tavLst>
                                            <p:tav tm="0">
                                              <p:val>
                                                <p:strVal val="0-#ppt_w/2"/>
                                              </p:val>
                                            </p:tav>
                                            <p:tav tm="100000">
                                              <p:val>
                                                <p:strVal val="#ppt_x"/>
                                              </p:val>
                                            </p:tav>
                                          </p:tavLst>
                                        </p:anim>
                                        <p:anim calcmode="lin" valueType="num">
                                          <p:cBhvr additive="base">
                                            <p:cTn id="28" dur="20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12" accel="5400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2000" fill="hold"/>
                                            <p:tgtEl>
                                              <p:spTgt spid="6"/>
                                            </p:tgtEl>
                                            <p:attrNameLst>
                                              <p:attrName>ppt_x</p:attrName>
                                            </p:attrNameLst>
                                          </p:cBhvr>
                                          <p:tavLst>
                                            <p:tav tm="0">
                                              <p:val>
                                                <p:strVal val="0-#ppt_w/2"/>
                                              </p:val>
                                            </p:tav>
                                            <p:tav tm="100000">
                                              <p:val>
                                                <p:strVal val="#ppt_x"/>
                                              </p:val>
                                            </p:tav>
                                          </p:tavLst>
                                        </p:anim>
                                        <p:anim calcmode="lin" valueType="num">
                                          <p:cBhvr additive="base">
                                            <p:cTn id="32" dur="20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12" accel="5400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2000" fill="hold"/>
                                            <p:tgtEl>
                                              <p:spTgt spid="8"/>
                                            </p:tgtEl>
                                            <p:attrNameLst>
                                              <p:attrName>ppt_x</p:attrName>
                                            </p:attrNameLst>
                                          </p:cBhvr>
                                          <p:tavLst>
                                            <p:tav tm="0">
                                              <p:val>
                                                <p:strVal val="0-#ppt_w/2"/>
                                              </p:val>
                                            </p:tav>
                                            <p:tav tm="100000">
                                              <p:val>
                                                <p:strVal val="#ppt_x"/>
                                              </p:val>
                                            </p:tav>
                                          </p:tavLst>
                                        </p:anim>
                                        <p:anim calcmode="lin" valueType="num">
                                          <p:cBhvr additive="base">
                                            <p:cTn id="36"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build="p"/>
          <p:bldP spid="18" grpId="0" animBg="1" build="p"/>
          <p:bldP spid="6" grpId="0"/>
          <p:bldP spid="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2"/>
          <p:cNvSpPr>
            <a:spLocks noChangeArrowheads="1"/>
          </p:cNvSpPr>
          <p:nvPr/>
        </p:nvSpPr>
        <p:spPr bwMode="auto">
          <a:xfrm>
            <a:off x="0" y="327023"/>
            <a:ext cx="485774" cy="485775"/>
          </a:xfrm>
          <a:prstGeom prst="rect">
            <a:avLst/>
          </a:prstGeom>
          <a:solidFill>
            <a:srgbClr val="1360A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a:solidFill>
                <a:srgbClr val="FFFFFF"/>
              </a:solidFill>
              <a:latin typeface="+mn-lt"/>
              <a:ea typeface="+mn-ea"/>
              <a:cs typeface="+mn-ea"/>
              <a:sym typeface="+mn-lt"/>
            </a:endParaRPr>
          </a:p>
        </p:txBody>
      </p:sp>
      <p:sp>
        <p:nvSpPr>
          <p:cNvPr id="6" name="矩形 3"/>
          <p:cNvSpPr>
            <a:spLocks noChangeArrowheads="1"/>
          </p:cNvSpPr>
          <p:nvPr/>
        </p:nvSpPr>
        <p:spPr bwMode="auto">
          <a:xfrm>
            <a:off x="539749" y="327023"/>
            <a:ext cx="107951" cy="48577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dirty="0">
              <a:solidFill>
                <a:srgbClr val="FFFFFF"/>
              </a:solidFill>
              <a:latin typeface="+mn-lt"/>
              <a:ea typeface="+mn-ea"/>
              <a:cs typeface="+mn-ea"/>
              <a:sym typeface="+mn-lt"/>
            </a:endParaRPr>
          </a:p>
        </p:txBody>
      </p:sp>
      <p:sp>
        <p:nvSpPr>
          <p:cNvPr id="10" name="矩形 3"/>
          <p:cNvSpPr>
            <a:spLocks noChangeArrowheads="1"/>
          </p:cNvSpPr>
          <p:nvPr/>
        </p:nvSpPr>
        <p:spPr bwMode="auto">
          <a:xfrm>
            <a:off x="692149" y="327023"/>
            <a:ext cx="107951" cy="48577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dirty="0">
              <a:solidFill>
                <a:srgbClr val="FFFFFF"/>
              </a:solidFill>
              <a:latin typeface="+mn-lt"/>
              <a:ea typeface="+mn-ea"/>
              <a:cs typeface="+mn-ea"/>
              <a:sym typeface="+mn-lt"/>
            </a:endParaRPr>
          </a:p>
        </p:txBody>
      </p:sp>
      <p:sp>
        <p:nvSpPr>
          <p:cNvPr id="11" name="文本框 20"/>
          <p:cNvSpPr txBox="1">
            <a:spLocks noChangeArrowheads="1"/>
          </p:cNvSpPr>
          <p:nvPr/>
        </p:nvSpPr>
        <p:spPr bwMode="auto">
          <a:xfrm>
            <a:off x="988060" y="277495"/>
            <a:ext cx="350329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3200" b="1" dirty="0">
                <a:solidFill>
                  <a:srgbClr val="1360AF"/>
                </a:solidFill>
                <a:latin typeface="+mn-lt"/>
                <a:ea typeface="+mn-ea"/>
                <a:cs typeface="+mn-ea"/>
                <a:sym typeface="+mn-lt"/>
              </a:rPr>
              <a:t>走向应用的五条路</a:t>
            </a:r>
            <a:endParaRPr lang="zh-CN" altLang="en-US" sz="3200" b="1" dirty="0">
              <a:solidFill>
                <a:srgbClr val="1360AF"/>
              </a:solidFill>
              <a:latin typeface="+mn-lt"/>
              <a:ea typeface="+mn-ea"/>
              <a:cs typeface="+mn-ea"/>
              <a:sym typeface="+mn-lt"/>
            </a:endParaRPr>
          </a:p>
        </p:txBody>
      </p:sp>
      <p:grpSp>
        <p:nvGrpSpPr>
          <p:cNvPr id="7" name="Group 2"/>
          <p:cNvGrpSpPr/>
          <p:nvPr/>
        </p:nvGrpSpPr>
        <p:grpSpPr>
          <a:xfrm>
            <a:off x="4435453" y="1858264"/>
            <a:ext cx="3402363" cy="3321353"/>
            <a:chOff x="2971800" y="1123056"/>
            <a:chExt cx="3200400" cy="3124199"/>
          </a:xfrm>
          <a:solidFill>
            <a:srgbClr val="1360AF"/>
          </a:solidFill>
        </p:grpSpPr>
        <p:sp>
          <p:nvSpPr>
            <p:cNvPr id="22" name="Freeform 5"/>
            <p:cNvSpPr/>
            <p:nvPr/>
          </p:nvSpPr>
          <p:spPr bwMode="auto">
            <a:xfrm>
              <a:off x="3028818" y="1123056"/>
              <a:ext cx="2487827" cy="2473554"/>
            </a:xfrm>
            <a:custGeom>
              <a:avLst/>
              <a:gdLst>
                <a:gd name="T0" fmla="*/ 2100 w 2100"/>
                <a:gd name="T1" fmla="*/ 630 h 2147"/>
                <a:gd name="T2" fmla="*/ 634 w 2100"/>
                <a:gd name="T3" fmla="*/ 510 h 2147"/>
                <a:gd name="T4" fmla="*/ 1574 w 2100"/>
                <a:gd name="T5" fmla="*/ 1621 h 2147"/>
                <a:gd name="T6" fmla="*/ 991 w 2100"/>
                <a:gd name="T7" fmla="*/ 1572 h 2147"/>
                <a:gd name="T8" fmla="*/ 2100 w 2100"/>
                <a:gd name="T9" fmla="*/ 630 h 2147"/>
              </a:gdLst>
              <a:ahLst/>
              <a:cxnLst>
                <a:cxn ang="0">
                  <a:pos x="T0" y="T1"/>
                </a:cxn>
                <a:cxn ang="0">
                  <a:pos x="T2" y="T3"/>
                </a:cxn>
                <a:cxn ang="0">
                  <a:pos x="T4" y="T5"/>
                </a:cxn>
                <a:cxn ang="0">
                  <a:pos x="T6" y="T7"/>
                </a:cxn>
                <a:cxn ang="0">
                  <a:pos x="T8" y="T9"/>
                </a:cxn>
              </a:cxnLst>
              <a:rect l="0" t="0" r="r" b="b"/>
              <a:pathLst>
                <a:path w="2100" h="2147">
                  <a:moveTo>
                    <a:pt x="2100" y="630"/>
                  </a:moveTo>
                  <a:cubicBezTo>
                    <a:pt x="1728" y="193"/>
                    <a:pt x="1072" y="139"/>
                    <a:pt x="634" y="510"/>
                  </a:cubicBezTo>
                  <a:cubicBezTo>
                    <a:pt x="0" y="1047"/>
                    <a:pt x="953" y="2147"/>
                    <a:pt x="1574" y="1621"/>
                  </a:cubicBezTo>
                  <a:cubicBezTo>
                    <a:pt x="1400" y="1768"/>
                    <a:pt x="1139" y="1747"/>
                    <a:pt x="991" y="1572"/>
                  </a:cubicBezTo>
                  <a:cubicBezTo>
                    <a:pt x="466" y="952"/>
                    <a:pt x="1563" y="0"/>
                    <a:pt x="2100" y="630"/>
                  </a:cubicBez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sz="2000" b="1">
                <a:solidFill>
                  <a:schemeClr val="tx1"/>
                </a:solidFill>
                <a:cs typeface="+mn-ea"/>
                <a:sym typeface="+mn-lt"/>
              </a:endParaRPr>
            </a:p>
          </p:txBody>
        </p:sp>
        <p:sp>
          <p:nvSpPr>
            <p:cNvPr id="23" name="Freeform 6"/>
            <p:cNvSpPr/>
            <p:nvPr/>
          </p:nvSpPr>
          <p:spPr bwMode="auto">
            <a:xfrm>
              <a:off x="3634920" y="1180212"/>
              <a:ext cx="2537280" cy="2416398"/>
            </a:xfrm>
            <a:custGeom>
              <a:avLst/>
              <a:gdLst>
                <a:gd name="T0" fmla="*/ 1521 w 2142"/>
                <a:gd name="T1" fmla="*/ 2097 h 2097"/>
                <a:gd name="T2" fmla="*/ 1637 w 2142"/>
                <a:gd name="T3" fmla="*/ 634 h 2097"/>
                <a:gd name="T4" fmla="*/ 526 w 2142"/>
                <a:gd name="T5" fmla="*/ 1574 h 2097"/>
                <a:gd name="T6" fmla="*/ 575 w 2142"/>
                <a:gd name="T7" fmla="*/ 991 h 2097"/>
                <a:gd name="T8" fmla="*/ 1521 w 2142"/>
                <a:gd name="T9" fmla="*/ 2097 h 2097"/>
              </a:gdLst>
              <a:ahLst/>
              <a:cxnLst>
                <a:cxn ang="0">
                  <a:pos x="T0" y="T1"/>
                </a:cxn>
                <a:cxn ang="0">
                  <a:pos x="T2" y="T3"/>
                </a:cxn>
                <a:cxn ang="0">
                  <a:pos x="T4" y="T5"/>
                </a:cxn>
                <a:cxn ang="0">
                  <a:pos x="T6" y="T7"/>
                </a:cxn>
                <a:cxn ang="0">
                  <a:pos x="T8" y="T9"/>
                </a:cxn>
              </a:cxnLst>
              <a:rect l="0" t="0" r="r" b="b"/>
              <a:pathLst>
                <a:path w="2142" h="2097">
                  <a:moveTo>
                    <a:pt x="1521" y="2097"/>
                  </a:moveTo>
                  <a:cubicBezTo>
                    <a:pt x="1954" y="1724"/>
                    <a:pt x="2007" y="1071"/>
                    <a:pt x="1637" y="634"/>
                  </a:cubicBezTo>
                  <a:cubicBezTo>
                    <a:pt x="1100" y="0"/>
                    <a:pt x="0" y="953"/>
                    <a:pt x="526" y="1574"/>
                  </a:cubicBezTo>
                  <a:cubicBezTo>
                    <a:pt x="379" y="1400"/>
                    <a:pt x="400" y="1139"/>
                    <a:pt x="575" y="991"/>
                  </a:cubicBezTo>
                  <a:cubicBezTo>
                    <a:pt x="1194" y="467"/>
                    <a:pt x="2142" y="1558"/>
                    <a:pt x="1521" y="2097"/>
                  </a:cubicBez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sz="2000" b="1">
                <a:solidFill>
                  <a:schemeClr val="tx1"/>
                </a:solidFill>
                <a:cs typeface="+mn-ea"/>
                <a:sym typeface="+mn-lt"/>
              </a:endParaRPr>
            </a:p>
          </p:txBody>
        </p:sp>
        <p:sp>
          <p:nvSpPr>
            <p:cNvPr id="24" name="Freeform 7"/>
            <p:cNvSpPr/>
            <p:nvPr/>
          </p:nvSpPr>
          <p:spPr bwMode="auto">
            <a:xfrm>
              <a:off x="2971800" y="1792659"/>
              <a:ext cx="2544844" cy="2420925"/>
            </a:xfrm>
            <a:custGeom>
              <a:avLst/>
              <a:gdLst>
                <a:gd name="T0" fmla="*/ 633 w 2148"/>
                <a:gd name="T1" fmla="*/ 0 h 2101"/>
                <a:gd name="T2" fmla="*/ 512 w 2148"/>
                <a:gd name="T3" fmla="*/ 1467 h 2101"/>
                <a:gd name="T4" fmla="*/ 1623 w 2148"/>
                <a:gd name="T5" fmla="*/ 527 h 2101"/>
                <a:gd name="T6" fmla="*/ 1574 w 2148"/>
                <a:gd name="T7" fmla="*/ 1110 h 2101"/>
                <a:gd name="T8" fmla="*/ 633 w 2148"/>
                <a:gd name="T9" fmla="*/ 0 h 2101"/>
              </a:gdLst>
              <a:ahLst/>
              <a:cxnLst>
                <a:cxn ang="0">
                  <a:pos x="T0" y="T1"/>
                </a:cxn>
                <a:cxn ang="0">
                  <a:pos x="T2" y="T3"/>
                </a:cxn>
                <a:cxn ang="0">
                  <a:pos x="T4" y="T5"/>
                </a:cxn>
                <a:cxn ang="0">
                  <a:pos x="T6" y="T7"/>
                </a:cxn>
                <a:cxn ang="0">
                  <a:pos x="T8" y="T9"/>
                </a:cxn>
              </a:cxnLst>
              <a:rect l="0" t="0" r="r" b="b"/>
              <a:pathLst>
                <a:path w="2148" h="2101">
                  <a:moveTo>
                    <a:pt x="633" y="0"/>
                  </a:moveTo>
                  <a:cubicBezTo>
                    <a:pt x="195" y="371"/>
                    <a:pt x="140" y="1028"/>
                    <a:pt x="512" y="1467"/>
                  </a:cubicBezTo>
                  <a:cubicBezTo>
                    <a:pt x="1048" y="2101"/>
                    <a:pt x="2148" y="1148"/>
                    <a:pt x="1623" y="527"/>
                  </a:cubicBezTo>
                  <a:cubicBezTo>
                    <a:pt x="1770" y="701"/>
                    <a:pt x="1748" y="962"/>
                    <a:pt x="1574" y="1110"/>
                  </a:cubicBezTo>
                  <a:cubicBezTo>
                    <a:pt x="953" y="1636"/>
                    <a:pt x="0" y="536"/>
                    <a:pt x="633" y="0"/>
                  </a:cubicBez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sz="2000" b="1">
                <a:solidFill>
                  <a:schemeClr val="tx1"/>
                </a:solidFill>
                <a:cs typeface="+mn-ea"/>
                <a:sym typeface="+mn-lt"/>
              </a:endParaRPr>
            </a:p>
          </p:txBody>
        </p:sp>
        <p:sp>
          <p:nvSpPr>
            <p:cNvPr id="25" name="Freeform 8"/>
            <p:cNvSpPr/>
            <p:nvPr/>
          </p:nvSpPr>
          <p:spPr bwMode="auto">
            <a:xfrm>
              <a:off x="3627356" y="1778794"/>
              <a:ext cx="2484336" cy="2468461"/>
            </a:xfrm>
            <a:custGeom>
              <a:avLst/>
              <a:gdLst>
                <a:gd name="T0" fmla="*/ 0 w 2097"/>
                <a:gd name="T1" fmla="*/ 1520 h 2142"/>
                <a:gd name="T2" fmla="*/ 1463 w 2097"/>
                <a:gd name="T3" fmla="*/ 1636 h 2142"/>
                <a:gd name="T4" fmla="*/ 523 w 2097"/>
                <a:gd name="T5" fmla="*/ 525 h 2142"/>
                <a:gd name="T6" fmla="*/ 1106 w 2097"/>
                <a:gd name="T7" fmla="*/ 574 h 2142"/>
                <a:gd name="T8" fmla="*/ 0 w 2097"/>
                <a:gd name="T9" fmla="*/ 1520 h 2142"/>
              </a:gdLst>
              <a:ahLst/>
              <a:cxnLst>
                <a:cxn ang="0">
                  <a:pos x="T0" y="T1"/>
                </a:cxn>
                <a:cxn ang="0">
                  <a:pos x="T2" y="T3"/>
                </a:cxn>
                <a:cxn ang="0">
                  <a:pos x="T4" y="T5"/>
                </a:cxn>
                <a:cxn ang="0">
                  <a:pos x="T6" y="T7"/>
                </a:cxn>
                <a:cxn ang="0">
                  <a:pos x="T8" y="T9"/>
                </a:cxn>
              </a:cxnLst>
              <a:rect l="0" t="0" r="r" b="b"/>
              <a:pathLst>
                <a:path w="2097" h="2142">
                  <a:moveTo>
                    <a:pt x="0" y="1520"/>
                  </a:moveTo>
                  <a:cubicBezTo>
                    <a:pt x="373" y="1954"/>
                    <a:pt x="1026" y="2006"/>
                    <a:pt x="1463" y="1636"/>
                  </a:cubicBezTo>
                  <a:cubicBezTo>
                    <a:pt x="2097" y="1100"/>
                    <a:pt x="1144" y="0"/>
                    <a:pt x="523" y="525"/>
                  </a:cubicBezTo>
                  <a:cubicBezTo>
                    <a:pt x="697" y="378"/>
                    <a:pt x="958" y="400"/>
                    <a:pt x="1106" y="574"/>
                  </a:cubicBezTo>
                  <a:cubicBezTo>
                    <a:pt x="1630" y="1193"/>
                    <a:pt x="539" y="2142"/>
                    <a:pt x="0" y="1520"/>
                  </a:cubicBez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sz="2000" b="1">
                <a:solidFill>
                  <a:schemeClr val="tx1"/>
                </a:solidFill>
                <a:cs typeface="+mn-ea"/>
                <a:sym typeface="+mn-lt"/>
              </a:endParaRPr>
            </a:p>
          </p:txBody>
        </p:sp>
      </p:grpSp>
      <p:sp>
        <p:nvSpPr>
          <p:cNvPr id="8" name="Oval 75"/>
          <p:cNvSpPr>
            <a:spLocks noChangeArrowheads="1"/>
          </p:cNvSpPr>
          <p:nvPr/>
        </p:nvSpPr>
        <p:spPr bwMode="auto">
          <a:xfrm>
            <a:off x="7507604" y="2496685"/>
            <a:ext cx="658396" cy="563570"/>
          </a:xfrm>
          <a:prstGeom prst="ellipse">
            <a:avLst/>
          </a:prstGeom>
          <a:noFill/>
          <a:ln w="9525">
            <a:solidFill>
              <a:srgbClr val="1360AF"/>
            </a:solidFill>
            <a:round/>
          </a:ln>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2000" b="1">
                <a:solidFill>
                  <a:srgbClr val="1360AF"/>
                </a:solidFill>
                <a:latin typeface="+mn-lt"/>
                <a:ea typeface="+mn-ea"/>
                <a:cs typeface="+mn-ea"/>
                <a:sym typeface="+mn-lt"/>
              </a:rPr>
              <a:t>03</a:t>
            </a:r>
            <a:endParaRPr lang="en-US" altLang="zh-CN" sz="2000" b="1">
              <a:solidFill>
                <a:srgbClr val="1360AF"/>
              </a:solidFill>
              <a:latin typeface="+mn-lt"/>
              <a:ea typeface="+mn-ea"/>
              <a:cs typeface="+mn-ea"/>
              <a:sym typeface="+mn-lt"/>
            </a:endParaRPr>
          </a:p>
        </p:txBody>
      </p:sp>
      <p:sp>
        <p:nvSpPr>
          <p:cNvPr id="9" name="Oval 76"/>
          <p:cNvSpPr>
            <a:spLocks noChangeArrowheads="1"/>
          </p:cNvSpPr>
          <p:nvPr/>
        </p:nvSpPr>
        <p:spPr bwMode="auto">
          <a:xfrm>
            <a:off x="7107566" y="4487410"/>
            <a:ext cx="660911" cy="562630"/>
          </a:xfrm>
          <a:prstGeom prst="ellipse">
            <a:avLst/>
          </a:prstGeom>
          <a:noFill/>
          <a:ln w="9525">
            <a:solidFill>
              <a:srgbClr val="1360AF"/>
            </a:solidFill>
            <a:round/>
          </a:ln>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2000" b="1">
                <a:solidFill>
                  <a:srgbClr val="1360AF"/>
                </a:solidFill>
                <a:latin typeface="+mn-lt"/>
                <a:ea typeface="+mn-ea"/>
                <a:cs typeface="+mn-ea"/>
                <a:sym typeface="+mn-lt"/>
              </a:rPr>
              <a:t>04</a:t>
            </a:r>
            <a:endParaRPr lang="en-US" altLang="zh-CN" sz="2000" b="1">
              <a:solidFill>
                <a:srgbClr val="1360AF"/>
              </a:solidFill>
              <a:latin typeface="+mn-lt"/>
              <a:ea typeface="+mn-ea"/>
              <a:cs typeface="+mn-ea"/>
              <a:sym typeface="+mn-lt"/>
            </a:endParaRPr>
          </a:p>
        </p:txBody>
      </p:sp>
      <p:sp>
        <p:nvSpPr>
          <p:cNvPr id="12" name="Oval 79"/>
          <p:cNvSpPr>
            <a:spLocks noChangeArrowheads="1"/>
          </p:cNvSpPr>
          <p:nvPr/>
        </p:nvSpPr>
        <p:spPr bwMode="auto">
          <a:xfrm>
            <a:off x="5765644" y="1506144"/>
            <a:ext cx="660911" cy="562630"/>
          </a:xfrm>
          <a:prstGeom prst="ellipse">
            <a:avLst/>
          </a:prstGeom>
          <a:noFill/>
          <a:ln w="9525">
            <a:solidFill>
              <a:srgbClr val="1360AF"/>
            </a:solidFill>
            <a:round/>
          </a:ln>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2000" b="1">
                <a:solidFill>
                  <a:srgbClr val="1360AF"/>
                </a:solidFill>
                <a:latin typeface="+mn-lt"/>
                <a:ea typeface="+mn-ea"/>
                <a:cs typeface="+mn-ea"/>
                <a:sym typeface="+mn-lt"/>
              </a:rPr>
              <a:t>01</a:t>
            </a:r>
            <a:endParaRPr lang="en-US" altLang="zh-CN" sz="2000" b="1">
              <a:solidFill>
                <a:srgbClr val="1360AF"/>
              </a:solidFill>
              <a:latin typeface="+mn-lt"/>
              <a:ea typeface="+mn-ea"/>
              <a:cs typeface="+mn-ea"/>
              <a:sym typeface="+mn-lt"/>
            </a:endParaRPr>
          </a:p>
        </p:txBody>
      </p:sp>
      <p:sp>
        <p:nvSpPr>
          <p:cNvPr id="13" name="Oval 81"/>
          <p:cNvSpPr>
            <a:spLocks noChangeArrowheads="1"/>
          </p:cNvSpPr>
          <p:nvPr/>
        </p:nvSpPr>
        <p:spPr bwMode="auto">
          <a:xfrm>
            <a:off x="4094947" y="2616759"/>
            <a:ext cx="658396" cy="563570"/>
          </a:xfrm>
          <a:prstGeom prst="ellipse">
            <a:avLst/>
          </a:prstGeom>
          <a:noFill/>
          <a:ln w="9525">
            <a:solidFill>
              <a:srgbClr val="1360AF"/>
            </a:solidFill>
            <a:round/>
          </a:ln>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2000" b="1">
                <a:solidFill>
                  <a:srgbClr val="1360AF"/>
                </a:solidFill>
                <a:latin typeface="+mn-lt"/>
                <a:ea typeface="+mn-ea"/>
                <a:cs typeface="+mn-ea"/>
                <a:sym typeface="+mn-lt"/>
              </a:rPr>
              <a:t>02</a:t>
            </a:r>
            <a:endParaRPr lang="en-US" altLang="zh-CN" sz="2000" b="1">
              <a:solidFill>
                <a:srgbClr val="1360AF"/>
              </a:solidFill>
              <a:latin typeface="+mn-lt"/>
              <a:ea typeface="+mn-ea"/>
              <a:cs typeface="+mn-ea"/>
              <a:sym typeface="+mn-lt"/>
            </a:endParaRPr>
          </a:p>
        </p:txBody>
      </p:sp>
      <p:sp>
        <p:nvSpPr>
          <p:cNvPr id="2" name="矩形 1"/>
          <p:cNvSpPr/>
          <p:nvPr/>
        </p:nvSpPr>
        <p:spPr>
          <a:xfrm>
            <a:off x="8233187" y="2845485"/>
            <a:ext cx="2697396" cy="953135"/>
          </a:xfrm>
          <a:prstGeom prst="rect">
            <a:avLst/>
          </a:prstGeom>
        </p:spPr>
        <p:txBody>
          <a:bodyPr wrap="square">
            <a:spAutoFit/>
          </a:bodyPr>
          <a:lstStyle/>
          <a:p>
            <a:r>
              <a:rPr lang="zh-CN" altLang="en-US" sz="1400" dirty="0">
                <a:solidFill>
                  <a:srgbClr val="1360AF"/>
                </a:solidFill>
                <a:cs typeface="+mn-ea"/>
                <a:sym typeface="+mn-lt"/>
              </a:rPr>
              <a:t>开发专用于某个行业的区块链，充分考虑该行业的特点提供相关的功能，比如保险、供应链金融、游戏、政务等。</a:t>
            </a:r>
            <a:endParaRPr lang="zh-CN" altLang="en-US" sz="1400" dirty="0">
              <a:solidFill>
                <a:srgbClr val="1360AF"/>
              </a:solidFill>
              <a:cs typeface="+mn-ea"/>
              <a:sym typeface="+mn-lt"/>
            </a:endParaRPr>
          </a:p>
        </p:txBody>
      </p:sp>
      <p:sp>
        <p:nvSpPr>
          <p:cNvPr id="3" name="文本框 2"/>
          <p:cNvSpPr txBox="1"/>
          <p:nvPr/>
        </p:nvSpPr>
        <p:spPr>
          <a:xfrm>
            <a:off x="8233187" y="2448609"/>
            <a:ext cx="2016615" cy="368300"/>
          </a:xfrm>
          <a:prstGeom prst="rect">
            <a:avLst/>
          </a:prstGeom>
          <a:noFill/>
        </p:spPr>
        <p:txBody>
          <a:bodyPr wrap="square" rtlCol="0">
            <a:spAutoFit/>
          </a:bodyPr>
          <a:lstStyle/>
          <a:p>
            <a:r>
              <a:rPr lang="zh-CN" altLang="en-US" b="1" dirty="0">
                <a:solidFill>
                  <a:srgbClr val="1360AF"/>
                </a:solidFill>
                <a:cs typeface="+mn-ea"/>
                <a:sym typeface="+mn-lt"/>
              </a:rPr>
              <a:t>行业类基础公链</a:t>
            </a:r>
            <a:endParaRPr lang="zh-CN" altLang="en-US" b="1" dirty="0">
              <a:solidFill>
                <a:srgbClr val="1360AF"/>
              </a:solidFill>
              <a:cs typeface="+mn-ea"/>
              <a:sym typeface="+mn-lt"/>
            </a:endParaRPr>
          </a:p>
        </p:txBody>
      </p:sp>
      <p:sp>
        <p:nvSpPr>
          <p:cNvPr id="26" name="矩形 25"/>
          <p:cNvSpPr/>
          <p:nvPr/>
        </p:nvSpPr>
        <p:spPr>
          <a:xfrm>
            <a:off x="7970297" y="4936488"/>
            <a:ext cx="2697396" cy="1383665"/>
          </a:xfrm>
          <a:prstGeom prst="rect">
            <a:avLst/>
          </a:prstGeom>
        </p:spPr>
        <p:txBody>
          <a:bodyPr wrap="square">
            <a:spAutoFit/>
          </a:bodyPr>
          <a:lstStyle/>
          <a:p>
            <a:r>
              <a:rPr lang="zh-CN" altLang="en-US" sz="1400" dirty="0">
                <a:solidFill>
                  <a:srgbClr val="1360AF"/>
                </a:solidFill>
                <a:cs typeface="+mn-ea"/>
                <a:sym typeface="+mn-lt"/>
              </a:rPr>
              <a:t>联盟链需要经过许可才能加入。联盟链有其特定的用途，较为适合大型公司在自己的内部部署使用，或部署后在自己的产业链生态中邀请合作伙伴接入，也可以由产业联盟共同部署。</a:t>
            </a:r>
            <a:endParaRPr lang="zh-CN" altLang="en-US" sz="1400" dirty="0">
              <a:solidFill>
                <a:srgbClr val="1360AF"/>
              </a:solidFill>
              <a:cs typeface="+mn-ea"/>
              <a:sym typeface="+mn-lt"/>
            </a:endParaRPr>
          </a:p>
        </p:txBody>
      </p:sp>
      <p:sp>
        <p:nvSpPr>
          <p:cNvPr id="27" name="文本框 26"/>
          <p:cNvSpPr txBox="1"/>
          <p:nvPr/>
        </p:nvSpPr>
        <p:spPr>
          <a:xfrm>
            <a:off x="7970297" y="4539612"/>
            <a:ext cx="2016615" cy="368300"/>
          </a:xfrm>
          <a:prstGeom prst="rect">
            <a:avLst/>
          </a:prstGeom>
          <a:noFill/>
        </p:spPr>
        <p:txBody>
          <a:bodyPr wrap="square" rtlCol="0">
            <a:spAutoFit/>
          </a:bodyPr>
          <a:lstStyle/>
          <a:p>
            <a:r>
              <a:rPr lang="zh-CN" altLang="en-US" b="1" dirty="0">
                <a:solidFill>
                  <a:srgbClr val="1360AF"/>
                </a:solidFill>
                <a:cs typeface="+mn-ea"/>
                <a:sym typeface="+mn-lt"/>
              </a:rPr>
              <a:t>联盟链开源软件</a:t>
            </a:r>
            <a:endParaRPr lang="zh-CN" altLang="en-US" b="1" dirty="0">
              <a:solidFill>
                <a:srgbClr val="1360AF"/>
              </a:solidFill>
              <a:cs typeface="+mn-ea"/>
              <a:sym typeface="+mn-lt"/>
            </a:endParaRPr>
          </a:p>
        </p:txBody>
      </p:sp>
      <p:sp>
        <p:nvSpPr>
          <p:cNvPr id="28" name="矩形 27"/>
          <p:cNvSpPr/>
          <p:nvPr/>
        </p:nvSpPr>
        <p:spPr>
          <a:xfrm>
            <a:off x="1384018" y="3112355"/>
            <a:ext cx="2697396" cy="953135"/>
          </a:xfrm>
          <a:prstGeom prst="rect">
            <a:avLst/>
          </a:prstGeom>
        </p:spPr>
        <p:txBody>
          <a:bodyPr wrap="square">
            <a:spAutoFit/>
          </a:bodyPr>
          <a:lstStyle/>
          <a:p>
            <a:r>
              <a:rPr lang="zh-CN" altLang="en-US" sz="1400" dirty="0">
                <a:solidFill>
                  <a:srgbClr val="1360AF"/>
                </a:solidFill>
                <a:cs typeface="+mn-ea"/>
                <a:sym typeface="+mn-lt"/>
              </a:rPr>
              <a:t>开发专用于某类功能的区块链，代表IOTA（专用于物联网等），Steem和Steemit（专用于数字内容）。</a:t>
            </a:r>
            <a:endParaRPr lang="zh-CN" altLang="en-US" sz="1400" dirty="0">
              <a:solidFill>
                <a:srgbClr val="1360AF"/>
              </a:solidFill>
              <a:cs typeface="+mn-ea"/>
              <a:sym typeface="+mn-lt"/>
            </a:endParaRPr>
          </a:p>
        </p:txBody>
      </p:sp>
      <p:sp>
        <p:nvSpPr>
          <p:cNvPr id="29" name="文本框 28"/>
          <p:cNvSpPr txBox="1"/>
          <p:nvPr/>
        </p:nvSpPr>
        <p:spPr>
          <a:xfrm>
            <a:off x="1384018" y="2715479"/>
            <a:ext cx="2016615" cy="368300"/>
          </a:xfrm>
          <a:prstGeom prst="rect">
            <a:avLst/>
          </a:prstGeom>
          <a:noFill/>
        </p:spPr>
        <p:txBody>
          <a:bodyPr wrap="square" rtlCol="0">
            <a:spAutoFit/>
          </a:bodyPr>
          <a:lstStyle/>
          <a:p>
            <a:r>
              <a:rPr lang="zh-CN" altLang="en-US" b="1" dirty="0">
                <a:solidFill>
                  <a:srgbClr val="1360AF"/>
                </a:solidFill>
                <a:cs typeface="+mn-ea"/>
                <a:sym typeface="+mn-lt"/>
              </a:rPr>
              <a:t>功能类基础公链</a:t>
            </a:r>
            <a:endParaRPr lang="zh-CN" altLang="en-US" b="1" dirty="0">
              <a:solidFill>
                <a:srgbClr val="1360AF"/>
              </a:solidFill>
              <a:cs typeface="+mn-ea"/>
              <a:sym typeface="+mn-lt"/>
            </a:endParaRPr>
          </a:p>
        </p:txBody>
      </p:sp>
      <p:sp>
        <p:nvSpPr>
          <p:cNvPr id="30" name="矩形 29"/>
          <p:cNvSpPr/>
          <p:nvPr/>
        </p:nvSpPr>
        <p:spPr>
          <a:xfrm>
            <a:off x="6363393" y="1048395"/>
            <a:ext cx="2697396" cy="737235"/>
          </a:xfrm>
          <a:prstGeom prst="rect">
            <a:avLst/>
          </a:prstGeom>
        </p:spPr>
        <p:txBody>
          <a:bodyPr wrap="square">
            <a:spAutoFit/>
          </a:bodyPr>
          <a:lstStyle/>
          <a:p>
            <a:r>
              <a:rPr lang="zh-CN" altLang="en-US" sz="1400" dirty="0">
                <a:solidFill>
                  <a:srgbClr val="1360AF"/>
                </a:solidFill>
                <a:cs typeface="+mn-ea"/>
                <a:sym typeface="+mn-lt"/>
              </a:rPr>
              <a:t>开发一条通用类的基础公链。代表EOS（一个更快，更好，更适合应用开发的以太坊）</a:t>
            </a:r>
            <a:endParaRPr lang="zh-CN" altLang="en-US" sz="1400" dirty="0">
              <a:solidFill>
                <a:srgbClr val="1360AF"/>
              </a:solidFill>
              <a:cs typeface="+mn-ea"/>
              <a:sym typeface="+mn-lt"/>
            </a:endParaRPr>
          </a:p>
        </p:txBody>
      </p:sp>
      <p:sp>
        <p:nvSpPr>
          <p:cNvPr id="31" name="文本框 30"/>
          <p:cNvSpPr txBox="1"/>
          <p:nvPr/>
        </p:nvSpPr>
        <p:spPr>
          <a:xfrm>
            <a:off x="6363393" y="651519"/>
            <a:ext cx="2016615" cy="368300"/>
          </a:xfrm>
          <a:prstGeom prst="rect">
            <a:avLst/>
          </a:prstGeom>
          <a:noFill/>
        </p:spPr>
        <p:txBody>
          <a:bodyPr wrap="square" rtlCol="0">
            <a:spAutoFit/>
          </a:bodyPr>
          <a:lstStyle/>
          <a:p>
            <a:r>
              <a:rPr lang="zh-CN" altLang="en-US" b="1" dirty="0">
                <a:solidFill>
                  <a:srgbClr val="1360AF"/>
                </a:solidFill>
                <a:cs typeface="+mn-ea"/>
                <a:sym typeface="+mn-lt"/>
              </a:rPr>
              <a:t>通用类基础公链</a:t>
            </a:r>
            <a:endParaRPr lang="zh-CN" altLang="en-US" b="1" dirty="0">
              <a:solidFill>
                <a:srgbClr val="1360AF"/>
              </a:solidFill>
              <a:cs typeface="+mn-ea"/>
              <a:sym typeface="+mn-lt"/>
            </a:endParaRPr>
          </a:p>
        </p:txBody>
      </p:sp>
      <p:sp>
        <p:nvSpPr>
          <p:cNvPr id="4" name="Oval 76"/>
          <p:cNvSpPr>
            <a:spLocks noChangeArrowheads="1"/>
          </p:cNvSpPr>
          <p:nvPr/>
        </p:nvSpPr>
        <p:spPr bwMode="auto">
          <a:xfrm>
            <a:off x="4559992" y="4487410"/>
            <a:ext cx="616370" cy="563844"/>
          </a:xfrm>
          <a:prstGeom prst="ellipse">
            <a:avLst/>
          </a:prstGeom>
          <a:noFill/>
          <a:ln w="9525">
            <a:solidFill>
              <a:srgbClr val="1360AF"/>
            </a:solidFill>
            <a:round/>
          </a:ln>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2000" b="1">
                <a:solidFill>
                  <a:srgbClr val="1360AF"/>
                </a:solidFill>
                <a:latin typeface="+mn-lt"/>
                <a:ea typeface="+mn-ea"/>
                <a:cs typeface="+mn-ea"/>
                <a:sym typeface="+mn-lt"/>
              </a:rPr>
              <a:t>05</a:t>
            </a:r>
            <a:endParaRPr lang="en-US" altLang="zh-CN" sz="2000" b="1">
              <a:solidFill>
                <a:srgbClr val="1360AF"/>
              </a:solidFill>
              <a:latin typeface="+mn-lt"/>
              <a:ea typeface="+mn-ea"/>
              <a:cs typeface="+mn-ea"/>
              <a:sym typeface="+mn-lt"/>
            </a:endParaRPr>
          </a:p>
        </p:txBody>
      </p:sp>
      <p:sp>
        <p:nvSpPr>
          <p:cNvPr id="14" name="文本框 13"/>
          <p:cNvSpPr txBox="1"/>
          <p:nvPr/>
        </p:nvSpPr>
        <p:spPr>
          <a:xfrm>
            <a:off x="2478817" y="4907912"/>
            <a:ext cx="2016615" cy="368300"/>
          </a:xfrm>
          <a:prstGeom prst="rect">
            <a:avLst/>
          </a:prstGeom>
          <a:noFill/>
        </p:spPr>
        <p:txBody>
          <a:bodyPr wrap="square" rtlCol="0">
            <a:spAutoFit/>
          </a:bodyPr>
          <a:p>
            <a:r>
              <a:rPr lang="zh-CN" altLang="en-US" b="1" dirty="0">
                <a:solidFill>
                  <a:srgbClr val="1360AF"/>
                </a:solidFill>
                <a:cs typeface="+mn-ea"/>
                <a:sym typeface="+mn-lt"/>
              </a:rPr>
              <a:t>基础服务</a:t>
            </a:r>
            <a:endParaRPr lang="zh-CN" altLang="en-US" b="1" dirty="0">
              <a:solidFill>
                <a:srgbClr val="1360AF"/>
              </a:solidFill>
              <a:cs typeface="+mn-ea"/>
              <a:sym typeface="+mn-lt"/>
            </a:endParaRPr>
          </a:p>
        </p:txBody>
      </p:sp>
      <p:sp>
        <p:nvSpPr>
          <p:cNvPr id="15" name="矩形 14"/>
          <p:cNvSpPr/>
          <p:nvPr/>
        </p:nvSpPr>
        <p:spPr>
          <a:xfrm>
            <a:off x="2478817" y="5353048"/>
            <a:ext cx="2697396" cy="953135"/>
          </a:xfrm>
          <a:prstGeom prst="rect">
            <a:avLst/>
          </a:prstGeom>
        </p:spPr>
        <p:txBody>
          <a:bodyPr wrap="square">
            <a:spAutoFit/>
          </a:bodyPr>
          <a:p>
            <a:r>
              <a:rPr lang="zh-CN" altLang="en-US" sz="1400" dirty="0">
                <a:solidFill>
                  <a:srgbClr val="1360AF"/>
                </a:solidFill>
                <a:cs typeface="+mn-ea"/>
                <a:sym typeface="+mn-lt"/>
              </a:rPr>
              <a:t>可以预见的是区块链世界中必然有着很多链，甚至是非常多的链的共存。链与链之间的功能或资产的连接就变得非常重要。</a:t>
            </a:r>
            <a:endParaRPr lang="zh-CN" altLang="en-US" sz="1400" dirty="0">
              <a:solidFill>
                <a:srgbClr val="1360AF"/>
              </a:solidFill>
              <a:cs typeface="+mn-ea"/>
              <a:sym typeface="+mn-lt"/>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 name="矩形 89"/>
          <p:cNvSpPr/>
          <p:nvPr/>
        </p:nvSpPr>
        <p:spPr>
          <a:xfrm>
            <a:off x="8340725" y="1381125"/>
            <a:ext cx="3184525" cy="48561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0" name="平行四边形 19"/>
          <p:cNvSpPr/>
          <p:nvPr/>
        </p:nvSpPr>
        <p:spPr>
          <a:xfrm>
            <a:off x="8924925" y="2217738"/>
            <a:ext cx="2016125" cy="628650"/>
          </a:xfrm>
          <a:prstGeom prst="parallelogram">
            <a:avLst>
              <a:gd name="adj" fmla="val 95297"/>
            </a:avLst>
          </a:prstGeom>
          <a:solidFill>
            <a:schemeClr val="accent3">
              <a:lumMod val="7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02" name="平行四边形 101"/>
          <p:cNvSpPr/>
          <p:nvPr/>
        </p:nvSpPr>
        <p:spPr>
          <a:xfrm>
            <a:off x="8924925" y="2670175"/>
            <a:ext cx="2016125" cy="628650"/>
          </a:xfrm>
          <a:prstGeom prst="parallelogram">
            <a:avLst>
              <a:gd name="adj" fmla="val 95297"/>
            </a:avLst>
          </a:prstGeom>
          <a:solidFill>
            <a:schemeClr val="accent3">
              <a:lumMod val="7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3" name="矩形 12"/>
          <p:cNvSpPr/>
          <p:nvPr/>
        </p:nvSpPr>
        <p:spPr>
          <a:xfrm>
            <a:off x="658813" y="1381125"/>
            <a:ext cx="7681913" cy="4856163"/>
          </a:xfrm>
          <a:prstGeom prst="rect">
            <a:avLst/>
          </a:pr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64" name="矩形 63"/>
          <p:cNvSpPr/>
          <p:nvPr/>
        </p:nvSpPr>
        <p:spPr>
          <a:xfrm>
            <a:off x="557213" y="536575"/>
            <a:ext cx="336169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通用基础公链代表</a:t>
            </a:r>
            <a:r>
              <a:rPr kumimoji="0" lang="en-US" altLang="zh-CN"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-EOS</a:t>
            </a:r>
            <a:endParaRPr kumimoji="0" lang="en-US" altLang="zh-CN"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0" name="矩形 69"/>
          <p:cNvSpPr/>
          <p:nvPr/>
        </p:nvSpPr>
        <p:spPr>
          <a:xfrm>
            <a:off x="5813425" y="3937000"/>
            <a:ext cx="1955800" cy="36830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800" b="1" i="0" u="none" strike="noStrike" kern="1200" cap="none" spc="0" normalizeH="0" baseline="0" noProof="0">
                <a:ln>
                  <a:noFill/>
                </a:ln>
                <a:solidFill>
                  <a:srgbClr val="0F6FC6"/>
                </a:solidFill>
                <a:effectLst/>
                <a:uLnTx/>
                <a:uFillTx/>
                <a:latin typeface="微软雅黑" panose="020B0503020204020204" charset="-122"/>
                <a:ea typeface="微软雅黑" panose="020B0503020204020204" charset="-122"/>
                <a:cs typeface="+mn-cs"/>
              </a:rPr>
              <a:t>EOS主网</a:t>
            </a:r>
            <a:endParaRPr kumimoji="0" lang="zh-CN" altLang="en-US" sz="1800" b="1" i="0" u="none" strike="noStrike" kern="1200" cap="none" spc="0" normalizeH="0" baseline="0" noProof="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1" name="矩形 70"/>
          <p:cNvSpPr/>
          <p:nvPr/>
        </p:nvSpPr>
        <p:spPr>
          <a:xfrm>
            <a:off x="5957570" y="4711700"/>
            <a:ext cx="1677670" cy="984885"/>
          </a:xfrm>
          <a:prstGeom prst="rect">
            <a:avLst/>
          </a:prstGeom>
        </p:spPr>
        <p:txBody>
          <a:bodyPr wrap="square" tIns="0" bIns="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rPr>
              <a:t>通过竞选，一批区块生产者被选出来，它们启动EOS主网。</a:t>
            </a:r>
            <a:endParaRPr kumimoji="0"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endParaRPr>
          </a:p>
        </p:txBody>
      </p:sp>
      <p:sp>
        <p:nvSpPr>
          <p:cNvPr id="74" name="矩形 73"/>
          <p:cNvSpPr/>
          <p:nvPr/>
        </p:nvSpPr>
        <p:spPr>
          <a:xfrm>
            <a:off x="3421063" y="3937000"/>
            <a:ext cx="1955800" cy="36830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EOS币</a:t>
            </a:r>
            <a:endParaRPr kumimoji="0"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5" name="矩形 74"/>
          <p:cNvSpPr/>
          <p:nvPr/>
        </p:nvSpPr>
        <p:spPr>
          <a:xfrm>
            <a:off x="3421063" y="4711700"/>
            <a:ext cx="1955800" cy="245745"/>
          </a:xfrm>
          <a:prstGeom prst="rect">
            <a:avLst/>
          </a:prstGeom>
        </p:spPr>
        <p:txBody>
          <a:bodyPr wrap="square" tIns="0" bIns="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sz="1600" b="0" i="0" u="none" strike="noStrike" kern="1200" cap="none" spc="0" normalizeH="0" baseline="0" noProof="0">
                <a:ln>
                  <a:noFill/>
                </a:ln>
                <a:solidFill>
                  <a:prstClr val="black">
                    <a:lumMod val="50000"/>
                    <a:lumOff val="50000"/>
                  </a:prstClr>
                </a:solidFill>
                <a:effectLst/>
                <a:uLnTx/>
                <a:uFillTx/>
                <a:latin typeface="Arial" panose="020B0604020202020204"/>
                <a:ea typeface="微软雅黑 Light" panose="020B0502040204020203" charset="-122"/>
                <a:cs typeface="+mn-cs"/>
                <a:sym typeface="Symbol" panose="05050102010706020507" pitchFamily="18" charset="2"/>
              </a:rPr>
              <a:t>EOS</a:t>
            </a:r>
            <a:r>
              <a:rPr kumimoji="0" lang="zh-CN" altLang="en-US" sz="1600" b="0" i="0" u="none" strike="noStrike" kern="1200" cap="none" spc="0" normalizeH="0" baseline="0" noProof="0">
                <a:ln>
                  <a:noFill/>
                </a:ln>
                <a:solidFill>
                  <a:prstClr val="black">
                    <a:lumMod val="50000"/>
                    <a:lumOff val="50000"/>
                  </a:prstClr>
                </a:solidFill>
                <a:effectLst/>
                <a:uLnTx/>
                <a:uFillTx/>
                <a:latin typeface="Arial" panose="020B0604020202020204"/>
                <a:ea typeface="微软雅黑 Light" panose="020B0502040204020203" charset="-122"/>
                <a:cs typeface="+mn-cs"/>
                <a:sym typeface="Symbol" panose="05050102010706020507" pitchFamily="18" charset="2"/>
              </a:rPr>
              <a:t>系统中的通证</a:t>
            </a:r>
            <a:endParaRPr kumimoji="0" lang="zh-CN" altLang="en-US" sz="1600" b="0" i="0" u="none" strike="noStrike" kern="1200" cap="none" spc="0" normalizeH="0" baseline="0" noProof="0">
              <a:ln>
                <a:noFill/>
              </a:ln>
              <a:solidFill>
                <a:prstClr val="black">
                  <a:lumMod val="50000"/>
                  <a:lumOff val="50000"/>
                </a:prstClr>
              </a:solidFill>
              <a:effectLst/>
              <a:uLnTx/>
              <a:uFillTx/>
              <a:latin typeface="Arial" panose="020B0604020202020204"/>
              <a:ea typeface="微软雅黑 Light" panose="020B0502040204020203" charset="-122"/>
              <a:cs typeface="+mn-cs"/>
              <a:sym typeface="Symbol" panose="05050102010706020507" pitchFamily="18" charset="2"/>
            </a:endParaRPr>
          </a:p>
        </p:txBody>
      </p:sp>
      <p:sp>
        <p:nvSpPr>
          <p:cNvPr id="78" name="矩形 77"/>
          <p:cNvSpPr/>
          <p:nvPr/>
        </p:nvSpPr>
        <p:spPr>
          <a:xfrm>
            <a:off x="1147763" y="3937000"/>
            <a:ext cx="1693863" cy="36830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EOSIO</a:t>
            </a:r>
            <a:r>
              <a:rPr kumimoji="0"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软件</a:t>
            </a:r>
            <a:endParaRPr kumimoji="0" lang="zh-CN" altLang="en-US" sz="18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sp>
        <p:nvSpPr>
          <p:cNvPr id="79" name="矩形 78"/>
          <p:cNvSpPr/>
          <p:nvPr/>
        </p:nvSpPr>
        <p:spPr>
          <a:xfrm>
            <a:off x="1147763" y="4711700"/>
            <a:ext cx="1693863" cy="984885"/>
          </a:xfrm>
          <a:prstGeom prst="rect">
            <a:avLst/>
          </a:prstGeom>
        </p:spPr>
        <p:txBody>
          <a:bodyPr wrap="square" tIns="0" bIns="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rPr>
              <a:t>一</a:t>
            </a:r>
            <a:r>
              <a:rPr kumimoji="0" lang="zh-CN"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rPr>
              <a:t>个供</a:t>
            </a:r>
            <a:r>
              <a:rPr kumimoji="0"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rPr>
              <a:t>社区开发 的开源软件，任何人都可以参与开发、提交代码</a:t>
            </a:r>
            <a:endParaRPr kumimoji="0" sz="1600" b="0" i="0" u="none" strike="noStrike" kern="1200" cap="none" spc="0" normalizeH="0" noProof="0" dirty="0">
              <a:ln>
                <a:noFill/>
              </a:ln>
              <a:solidFill>
                <a:prstClr val="black">
                  <a:lumMod val="50000"/>
                  <a:lumOff val="50000"/>
                </a:prstClr>
              </a:solidFill>
              <a:effectLst/>
              <a:uLnTx/>
              <a:uFillTx/>
              <a:latin typeface="Arial" panose="020B0604020202020204"/>
              <a:ea typeface="微软雅黑 Light" panose="020B0502040204020203" charset="-122"/>
              <a:cs typeface="+mn-cs"/>
            </a:endParaRPr>
          </a:p>
        </p:txBody>
      </p:sp>
      <p:sp>
        <p:nvSpPr>
          <p:cNvPr id="10" name="矩形 9"/>
          <p:cNvSpPr/>
          <p:nvPr/>
        </p:nvSpPr>
        <p:spPr>
          <a:xfrm>
            <a:off x="9678670" y="3937000"/>
            <a:ext cx="638810" cy="36830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EOS</a:t>
            </a:r>
            <a:endParaRPr kumimoji="0" lang="en-US" altLang="zh-CN"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矩形 10"/>
          <p:cNvSpPr/>
          <p:nvPr/>
        </p:nvSpPr>
        <p:spPr>
          <a:xfrm>
            <a:off x="8330248" y="4691063"/>
            <a:ext cx="3205480" cy="52197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一款企业操作系统（区块链软件系统）</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其目的是将一切去中心化</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7" name="矩形 86"/>
          <p:cNvSpPr/>
          <p:nvPr/>
        </p:nvSpPr>
        <p:spPr>
          <a:xfrm>
            <a:off x="9207500" y="2779713"/>
            <a:ext cx="1450975" cy="306705"/>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房地产</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8" name="矩形 87"/>
          <p:cNvSpPr/>
          <p:nvPr/>
        </p:nvSpPr>
        <p:spPr>
          <a:xfrm>
            <a:off x="9548813" y="2324100"/>
            <a:ext cx="768350" cy="306705"/>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以太坊</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cxnSp>
        <p:nvCxnSpPr>
          <p:cNvPr id="17" name="直接连接符 16"/>
          <p:cNvCxnSpPr/>
          <p:nvPr/>
        </p:nvCxnSpPr>
        <p:spPr>
          <a:xfrm>
            <a:off x="1177925" y="4441825"/>
            <a:ext cx="1676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3556000" y="4441825"/>
            <a:ext cx="1676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5957888" y="4441825"/>
            <a:ext cx="1676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9094788" y="4441825"/>
            <a:ext cx="16764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4418" name="组合 23"/>
          <p:cNvGrpSpPr/>
          <p:nvPr/>
        </p:nvGrpSpPr>
        <p:grpSpPr>
          <a:xfrm>
            <a:off x="9728200" y="3178175"/>
            <a:ext cx="409575" cy="533400"/>
            <a:chOff x="9710420" y="3178542"/>
            <a:chExt cx="409774" cy="532398"/>
          </a:xfrm>
        </p:grpSpPr>
        <p:cxnSp>
          <p:nvCxnSpPr>
            <p:cNvPr id="22" name="直接箭头连接符 21"/>
            <p:cNvCxnSpPr/>
            <p:nvPr/>
          </p:nvCxnSpPr>
          <p:spPr>
            <a:xfrm>
              <a:off x="9710420" y="3178542"/>
              <a:ext cx="0" cy="532398"/>
            </a:xfrm>
            <a:prstGeom prst="straightConnector1">
              <a:avLst/>
            </a:prstGeom>
            <a:ln>
              <a:solidFill>
                <a:schemeClr val="bg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0120194" y="3178542"/>
              <a:ext cx="0" cy="532398"/>
            </a:xfrm>
            <a:prstGeom prst="straightConnector1">
              <a:avLst/>
            </a:prstGeom>
            <a:ln>
              <a:solidFill>
                <a:schemeClr val="bg1"/>
              </a:solidFill>
              <a:tailEnd type="arrow" w="sm" len="sm"/>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683750" y="3314700"/>
            <a:ext cx="498475" cy="275590"/>
          </a:xfrm>
          <a:prstGeom prst="rect">
            <a:avLst/>
          </a:prstGeom>
          <a:noFill/>
        </p:spPr>
        <p:txBody>
          <a:bodyPr wrap="square" rtlCol="0">
            <a:spAutoFit/>
          </a:bodyPr>
          <a:lstStyle/>
          <a:p>
            <a:pPr marR="0" algn="ctr" defTabSz="914400" fontAlgn="auto">
              <a:spcBef>
                <a:spcPts val="0"/>
              </a:spcBef>
              <a:spcAft>
                <a:spcPts val="0"/>
              </a:spcAft>
              <a:buClrTx/>
              <a:buSzTx/>
              <a:buFontTx/>
              <a:defRPr/>
            </a:pPr>
            <a:r>
              <a:rPr kumimoji="0" lang="zh-CN" altLang="en-US" sz="1200" b="1" i="0" kern="1200" cap="none" spc="0" normalizeH="0" baseline="0" noProof="0" dirty="0">
                <a:solidFill>
                  <a:prstClr val="white"/>
                </a:solidFill>
                <a:latin typeface="微软雅黑" panose="020B0503020204020204" charset="-122"/>
                <a:ea typeface="微软雅黑" panose="020B0503020204020204" charset="-122"/>
                <a:cs typeface="+mn-cs"/>
              </a:rPr>
              <a:t>结合</a:t>
            </a:r>
            <a:endParaRPr kumimoji="0" lang="zh-CN" altLang="en-US" sz="1200" b="1" i="0" kern="1200" cap="none" spc="0" normalizeH="0" baseline="0" noProof="0" dirty="0">
              <a:solidFill>
                <a:prstClr val="white"/>
              </a:solidFill>
              <a:latin typeface="微软雅黑" panose="020B0503020204020204" charset="-122"/>
              <a:ea typeface="微软雅黑" panose="020B0503020204020204" charset="-122"/>
              <a:cs typeface="+mn-cs"/>
            </a:endParaRPr>
          </a:p>
        </p:txBody>
      </p:sp>
      <p:sp>
        <p:nvSpPr>
          <p:cNvPr id="6" name="矩形 5"/>
          <p:cNvSpPr/>
          <p:nvPr/>
        </p:nvSpPr>
        <p:spPr>
          <a:xfrm>
            <a:off x="3679826" y="2900998"/>
            <a:ext cx="2011680" cy="368300"/>
          </a:xfrm>
          <a:prstGeom prst="rect">
            <a:avLst/>
          </a:prstGeom>
        </p:spPr>
        <p:txBody>
          <a:bodyPr wrap="non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Arial" panose="020B0604020202020204"/>
                <a:ea typeface="微软雅黑 Light" panose="020B0502040204020203" charset="-122"/>
                <a:cs typeface="+mn-cs"/>
              </a:rPr>
              <a:t>包括以下三个部分</a:t>
            </a:r>
            <a:endParaRPr kumimoji="0" lang="zh-CN" altLang="en-US" sz="1800" b="0" i="0" u="none" strike="noStrike" kern="1200" cap="none" spc="0" normalizeH="0" baseline="0" noProof="0" dirty="0">
              <a:ln>
                <a:noFill/>
              </a:ln>
              <a:solidFill>
                <a:prstClr val="black"/>
              </a:solidFill>
              <a:effectLst/>
              <a:uLnTx/>
              <a:uFillTx/>
              <a:latin typeface="Arial" panose="020B0604020202020204"/>
              <a:ea typeface="微软雅黑 Light" panose="020B0502040204020203" charset="-122"/>
              <a:cs typeface="+mn-cs"/>
            </a:endParaRPr>
          </a:p>
        </p:txBody>
      </p:sp>
      <p:sp>
        <p:nvSpPr>
          <p:cNvPr id="3" name="Freeform 5"/>
          <p:cNvSpPr/>
          <p:nvPr/>
        </p:nvSpPr>
        <p:spPr bwMode="auto">
          <a:xfrm>
            <a:off x="3639503" y="2500948"/>
            <a:ext cx="293688" cy="292100"/>
          </a:xfrm>
          <a:custGeom>
            <a:avLst/>
            <a:gdLst>
              <a:gd name="T0" fmla="*/ 725 w 800"/>
              <a:gd name="T1" fmla="*/ 650 h 800"/>
              <a:gd name="T2" fmla="*/ 696 w 800"/>
              <a:gd name="T3" fmla="*/ 656 h 800"/>
              <a:gd name="T4" fmla="*/ 549 w 800"/>
              <a:gd name="T5" fmla="*/ 509 h 800"/>
              <a:gd name="T6" fmla="*/ 575 w 800"/>
              <a:gd name="T7" fmla="*/ 425 h 800"/>
              <a:gd name="T8" fmla="*/ 520 w 800"/>
              <a:gd name="T9" fmla="*/ 310 h 800"/>
              <a:gd name="T10" fmla="*/ 612 w 800"/>
              <a:gd name="T11" fmla="*/ 149 h 800"/>
              <a:gd name="T12" fmla="*/ 625 w 800"/>
              <a:gd name="T13" fmla="*/ 150 h 800"/>
              <a:gd name="T14" fmla="*/ 700 w 800"/>
              <a:gd name="T15" fmla="*/ 75 h 800"/>
              <a:gd name="T16" fmla="*/ 625 w 800"/>
              <a:gd name="T17" fmla="*/ 0 h 800"/>
              <a:gd name="T18" fmla="*/ 550 w 800"/>
              <a:gd name="T19" fmla="*/ 75 h 800"/>
              <a:gd name="T20" fmla="*/ 550 w 800"/>
              <a:gd name="T21" fmla="*/ 75 h 800"/>
              <a:gd name="T22" fmla="*/ 568 w 800"/>
              <a:gd name="T23" fmla="*/ 124 h 800"/>
              <a:gd name="T24" fmla="*/ 476 w 800"/>
              <a:gd name="T25" fmla="*/ 285 h 800"/>
              <a:gd name="T26" fmla="*/ 425 w 800"/>
              <a:gd name="T27" fmla="*/ 275 h 800"/>
              <a:gd name="T28" fmla="*/ 275 w 800"/>
              <a:gd name="T29" fmla="*/ 425 h 800"/>
              <a:gd name="T30" fmla="*/ 280 w 800"/>
              <a:gd name="T31" fmla="*/ 462 h 800"/>
              <a:gd name="T32" fmla="*/ 133 w 800"/>
              <a:gd name="T33" fmla="*/ 528 h 800"/>
              <a:gd name="T34" fmla="*/ 75 w 800"/>
              <a:gd name="T35" fmla="*/ 500 h 800"/>
              <a:gd name="T36" fmla="*/ 0 w 800"/>
              <a:gd name="T37" fmla="*/ 575 h 800"/>
              <a:gd name="T38" fmla="*/ 75 w 800"/>
              <a:gd name="T39" fmla="*/ 650 h 800"/>
              <a:gd name="T40" fmla="*/ 150 w 800"/>
              <a:gd name="T41" fmla="*/ 575 h 800"/>
              <a:gd name="T42" fmla="*/ 300 w 800"/>
              <a:gd name="T43" fmla="*/ 508 h 800"/>
              <a:gd name="T44" fmla="*/ 425 w 800"/>
              <a:gd name="T45" fmla="*/ 575 h 800"/>
              <a:gd name="T46" fmla="*/ 514 w 800"/>
              <a:gd name="T47" fmla="*/ 545 h 800"/>
              <a:gd name="T48" fmla="*/ 659 w 800"/>
              <a:gd name="T49" fmla="*/ 690 h 800"/>
              <a:gd name="T50" fmla="*/ 650 w 800"/>
              <a:gd name="T51" fmla="*/ 725 h 800"/>
              <a:gd name="T52" fmla="*/ 725 w 800"/>
              <a:gd name="T53" fmla="*/ 800 h 800"/>
              <a:gd name="T54" fmla="*/ 800 w 800"/>
              <a:gd name="T55" fmla="*/ 725 h 800"/>
              <a:gd name="T56" fmla="*/ 725 w 800"/>
              <a:gd name="T57" fmla="*/ 65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725" y="650"/>
                </a:moveTo>
                <a:cubicBezTo>
                  <a:pt x="715" y="650"/>
                  <a:pt x="705" y="652"/>
                  <a:pt x="696" y="656"/>
                </a:cubicBezTo>
                <a:cubicBezTo>
                  <a:pt x="549" y="509"/>
                  <a:pt x="549" y="509"/>
                  <a:pt x="549" y="509"/>
                </a:cubicBezTo>
                <a:cubicBezTo>
                  <a:pt x="565" y="485"/>
                  <a:pt x="575" y="456"/>
                  <a:pt x="575" y="425"/>
                </a:cubicBezTo>
                <a:cubicBezTo>
                  <a:pt x="575" y="378"/>
                  <a:pt x="553" y="337"/>
                  <a:pt x="520" y="310"/>
                </a:cubicBezTo>
                <a:cubicBezTo>
                  <a:pt x="612" y="149"/>
                  <a:pt x="612" y="149"/>
                  <a:pt x="612" y="149"/>
                </a:cubicBezTo>
                <a:cubicBezTo>
                  <a:pt x="616" y="149"/>
                  <a:pt x="620" y="150"/>
                  <a:pt x="625" y="150"/>
                </a:cubicBezTo>
                <a:cubicBezTo>
                  <a:pt x="666" y="150"/>
                  <a:pt x="700" y="116"/>
                  <a:pt x="700" y="75"/>
                </a:cubicBezTo>
                <a:cubicBezTo>
                  <a:pt x="700" y="34"/>
                  <a:pt x="666" y="0"/>
                  <a:pt x="625" y="0"/>
                </a:cubicBezTo>
                <a:cubicBezTo>
                  <a:pt x="584" y="0"/>
                  <a:pt x="550" y="34"/>
                  <a:pt x="550" y="75"/>
                </a:cubicBezTo>
                <a:cubicBezTo>
                  <a:pt x="550" y="75"/>
                  <a:pt x="550" y="75"/>
                  <a:pt x="550" y="75"/>
                </a:cubicBezTo>
                <a:cubicBezTo>
                  <a:pt x="550" y="94"/>
                  <a:pt x="557" y="111"/>
                  <a:pt x="568" y="124"/>
                </a:cubicBezTo>
                <a:cubicBezTo>
                  <a:pt x="476" y="285"/>
                  <a:pt x="476" y="285"/>
                  <a:pt x="476" y="285"/>
                </a:cubicBezTo>
                <a:cubicBezTo>
                  <a:pt x="460" y="278"/>
                  <a:pt x="443" y="275"/>
                  <a:pt x="425" y="275"/>
                </a:cubicBezTo>
                <a:cubicBezTo>
                  <a:pt x="342" y="275"/>
                  <a:pt x="275" y="342"/>
                  <a:pt x="275" y="425"/>
                </a:cubicBezTo>
                <a:cubicBezTo>
                  <a:pt x="275" y="438"/>
                  <a:pt x="277" y="450"/>
                  <a:pt x="280" y="462"/>
                </a:cubicBezTo>
                <a:cubicBezTo>
                  <a:pt x="133" y="528"/>
                  <a:pt x="133" y="528"/>
                  <a:pt x="133" y="528"/>
                </a:cubicBezTo>
                <a:cubicBezTo>
                  <a:pt x="119" y="510"/>
                  <a:pt x="98" y="500"/>
                  <a:pt x="75" y="500"/>
                </a:cubicBezTo>
                <a:cubicBezTo>
                  <a:pt x="34" y="500"/>
                  <a:pt x="0" y="534"/>
                  <a:pt x="0" y="575"/>
                </a:cubicBezTo>
                <a:cubicBezTo>
                  <a:pt x="0" y="616"/>
                  <a:pt x="34" y="650"/>
                  <a:pt x="75" y="650"/>
                </a:cubicBezTo>
                <a:cubicBezTo>
                  <a:pt x="116" y="650"/>
                  <a:pt x="150" y="617"/>
                  <a:pt x="150" y="575"/>
                </a:cubicBezTo>
                <a:cubicBezTo>
                  <a:pt x="300" y="508"/>
                  <a:pt x="300" y="508"/>
                  <a:pt x="300" y="508"/>
                </a:cubicBezTo>
                <a:cubicBezTo>
                  <a:pt x="328" y="550"/>
                  <a:pt x="375" y="575"/>
                  <a:pt x="425" y="575"/>
                </a:cubicBezTo>
                <a:cubicBezTo>
                  <a:pt x="458" y="575"/>
                  <a:pt x="489" y="564"/>
                  <a:pt x="514" y="545"/>
                </a:cubicBezTo>
                <a:cubicBezTo>
                  <a:pt x="659" y="690"/>
                  <a:pt x="659" y="690"/>
                  <a:pt x="659" y="690"/>
                </a:cubicBezTo>
                <a:cubicBezTo>
                  <a:pt x="653" y="701"/>
                  <a:pt x="650" y="713"/>
                  <a:pt x="650" y="725"/>
                </a:cubicBezTo>
                <a:cubicBezTo>
                  <a:pt x="650" y="766"/>
                  <a:pt x="684" y="800"/>
                  <a:pt x="725" y="800"/>
                </a:cubicBezTo>
                <a:cubicBezTo>
                  <a:pt x="766" y="800"/>
                  <a:pt x="800" y="766"/>
                  <a:pt x="800" y="725"/>
                </a:cubicBezTo>
                <a:cubicBezTo>
                  <a:pt x="800" y="684"/>
                  <a:pt x="766" y="650"/>
                  <a:pt x="725" y="650"/>
                </a:cubicBezTo>
                <a:close/>
              </a:path>
            </a:pathLst>
          </a:custGeom>
          <a:solidFill>
            <a:srgbClr val="002060"/>
          </a:solidFill>
          <a:ln>
            <a:solidFill>
              <a:schemeClr val="accent3"/>
            </a:solidFill>
          </a:ln>
          <a:effec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57" name="Freeform 5"/>
          <p:cNvSpPr/>
          <p:nvPr/>
        </p:nvSpPr>
        <p:spPr bwMode="auto">
          <a:xfrm flipH="1">
            <a:off x="5438140" y="2500948"/>
            <a:ext cx="293688" cy="292100"/>
          </a:xfrm>
          <a:custGeom>
            <a:avLst/>
            <a:gdLst>
              <a:gd name="T0" fmla="*/ 725 w 800"/>
              <a:gd name="T1" fmla="*/ 650 h 800"/>
              <a:gd name="T2" fmla="*/ 696 w 800"/>
              <a:gd name="T3" fmla="*/ 656 h 800"/>
              <a:gd name="T4" fmla="*/ 549 w 800"/>
              <a:gd name="T5" fmla="*/ 509 h 800"/>
              <a:gd name="T6" fmla="*/ 575 w 800"/>
              <a:gd name="T7" fmla="*/ 425 h 800"/>
              <a:gd name="T8" fmla="*/ 520 w 800"/>
              <a:gd name="T9" fmla="*/ 310 h 800"/>
              <a:gd name="T10" fmla="*/ 612 w 800"/>
              <a:gd name="T11" fmla="*/ 149 h 800"/>
              <a:gd name="T12" fmla="*/ 625 w 800"/>
              <a:gd name="T13" fmla="*/ 150 h 800"/>
              <a:gd name="T14" fmla="*/ 700 w 800"/>
              <a:gd name="T15" fmla="*/ 75 h 800"/>
              <a:gd name="T16" fmla="*/ 625 w 800"/>
              <a:gd name="T17" fmla="*/ 0 h 800"/>
              <a:gd name="T18" fmla="*/ 550 w 800"/>
              <a:gd name="T19" fmla="*/ 75 h 800"/>
              <a:gd name="T20" fmla="*/ 550 w 800"/>
              <a:gd name="T21" fmla="*/ 75 h 800"/>
              <a:gd name="T22" fmla="*/ 568 w 800"/>
              <a:gd name="T23" fmla="*/ 124 h 800"/>
              <a:gd name="T24" fmla="*/ 476 w 800"/>
              <a:gd name="T25" fmla="*/ 285 h 800"/>
              <a:gd name="T26" fmla="*/ 425 w 800"/>
              <a:gd name="T27" fmla="*/ 275 h 800"/>
              <a:gd name="T28" fmla="*/ 275 w 800"/>
              <a:gd name="T29" fmla="*/ 425 h 800"/>
              <a:gd name="T30" fmla="*/ 280 w 800"/>
              <a:gd name="T31" fmla="*/ 462 h 800"/>
              <a:gd name="T32" fmla="*/ 133 w 800"/>
              <a:gd name="T33" fmla="*/ 528 h 800"/>
              <a:gd name="T34" fmla="*/ 75 w 800"/>
              <a:gd name="T35" fmla="*/ 500 h 800"/>
              <a:gd name="T36" fmla="*/ 0 w 800"/>
              <a:gd name="T37" fmla="*/ 575 h 800"/>
              <a:gd name="T38" fmla="*/ 75 w 800"/>
              <a:gd name="T39" fmla="*/ 650 h 800"/>
              <a:gd name="T40" fmla="*/ 150 w 800"/>
              <a:gd name="T41" fmla="*/ 575 h 800"/>
              <a:gd name="T42" fmla="*/ 300 w 800"/>
              <a:gd name="T43" fmla="*/ 508 h 800"/>
              <a:gd name="T44" fmla="*/ 425 w 800"/>
              <a:gd name="T45" fmla="*/ 575 h 800"/>
              <a:gd name="T46" fmla="*/ 514 w 800"/>
              <a:gd name="T47" fmla="*/ 545 h 800"/>
              <a:gd name="T48" fmla="*/ 659 w 800"/>
              <a:gd name="T49" fmla="*/ 690 h 800"/>
              <a:gd name="T50" fmla="*/ 650 w 800"/>
              <a:gd name="T51" fmla="*/ 725 h 800"/>
              <a:gd name="T52" fmla="*/ 725 w 800"/>
              <a:gd name="T53" fmla="*/ 800 h 800"/>
              <a:gd name="T54" fmla="*/ 800 w 800"/>
              <a:gd name="T55" fmla="*/ 725 h 800"/>
              <a:gd name="T56" fmla="*/ 725 w 800"/>
              <a:gd name="T57" fmla="*/ 65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725" y="650"/>
                </a:moveTo>
                <a:cubicBezTo>
                  <a:pt x="715" y="650"/>
                  <a:pt x="705" y="652"/>
                  <a:pt x="696" y="656"/>
                </a:cubicBezTo>
                <a:cubicBezTo>
                  <a:pt x="549" y="509"/>
                  <a:pt x="549" y="509"/>
                  <a:pt x="549" y="509"/>
                </a:cubicBezTo>
                <a:cubicBezTo>
                  <a:pt x="565" y="485"/>
                  <a:pt x="575" y="456"/>
                  <a:pt x="575" y="425"/>
                </a:cubicBezTo>
                <a:cubicBezTo>
                  <a:pt x="575" y="378"/>
                  <a:pt x="553" y="337"/>
                  <a:pt x="520" y="310"/>
                </a:cubicBezTo>
                <a:cubicBezTo>
                  <a:pt x="612" y="149"/>
                  <a:pt x="612" y="149"/>
                  <a:pt x="612" y="149"/>
                </a:cubicBezTo>
                <a:cubicBezTo>
                  <a:pt x="616" y="149"/>
                  <a:pt x="620" y="150"/>
                  <a:pt x="625" y="150"/>
                </a:cubicBezTo>
                <a:cubicBezTo>
                  <a:pt x="666" y="150"/>
                  <a:pt x="700" y="116"/>
                  <a:pt x="700" y="75"/>
                </a:cubicBezTo>
                <a:cubicBezTo>
                  <a:pt x="700" y="34"/>
                  <a:pt x="666" y="0"/>
                  <a:pt x="625" y="0"/>
                </a:cubicBezTo>
                <a:cubicBezTo>
                  <a:pt x="584" y="0"/>
                  <a:pt x="550" y="34"/>
                  <a:pt x="550" y="75"/>
                </a:cubicBezTo>
                <a:cubicBezTo>
                  <a:pt x="550" y="75"/>
                  <a:pt x="550" y="75"/>
                  <a:pt x="550" y="75"/>
                </a:cubicBezTo>
                <a:cubicBezTo>
                  <a:pt x="550" y="94"/>
                  <a:pt x="557" y="111"/>
                  <a:pt x="568" y="124"/>
                </a:cubicBezTo>
                <a:cubicBezTo>
                  <a:pt x="476" y="285"/>
                  <a:pt x="476" y="285"/>
                  <a:pt x="476" y="285"/>
                </a:cubicBezTo>
                <a:cubicBezTo>
                  <a:pt x="460" y="278"/>
                  <a:pt x="443" y="275"/>
                  <a:pt x="425" y="275"/>
                </a:cubicBezTo>
                <a:cubicBezTo>
                  <a:pt x="342" y="275"/>
                  <a:pt x="275" y="342"/>
                  <a:pt x="275" y="425"/>
                </a:cubicBezTo>
                <a:cubicBezTo>
                  <a:pt x="275" y="438"/>
                  <a:pt x="277" y="450"/>
                  <a:pt x="280" y="462"/>
                </a:cubicBezTo>
                <a:cubicBezTo>
                  <a:pt x="133" y="528"/>
                  <a:pt x="133" y="528"/>
                  <a:pt x="133" y="528"/>
                </a:cubicBezTo>
                <a:cubicBezTo>
                  <a:pt x="119" y="510"/>
                  <a:pt x="98" y="500"/>
                  <a:pt x="75" y="500"/>
                </a:cubicBezTo>
                <a:cubicBezTo>
                  <a:pt x="34" y="500"/>
                  <a:pt x="0" y="534"/>
                  <a:pt x="0" y="575"/>
                </a:cubicBezTo>
                <a:cubicBezTo>
                  <a:pt x="0" y="616"/>
                  <a:pt x="34" y="650"/>
                  <a:pt x="75" y="650"/>
                </a:cubicBezTo>
                <a:cubicBezTo>
                  <a:pt x="116" y="650"/>
                  <a:pt x="150" y="617"/>
                  <a:pt x="150" y="575"/>
                </a:cubicBezTo>
                <a:cubicBezTo>
                  <a:pt x="300" y="508"/>
                  <a:pt x="300" y="508"/>
                  <a:pt x="300" y="508"/>
                </a:cubicBezTo>
                <a:cubicBezTo>
                  <a:pt x="328" y="550"/>
                  <a:pt x="375" y="575"/>
                  <a:pt x="425" y="575"/>
                </a:cubicBezTo>
                <a:cubicBezTo>
                  <a:pt x="458" y="575"/>
                  <a:pt x="489" y="564"/>
                  <a:pt x="514" y="545"/>
                </a:cubicBezTo>
                <a:cubicBezTo>
                  <a:pt x="659" y="690"/>
                  <a:pt x="659" y="690"/>
                  <a:pt x="659" y="690"/>
                </a:cubicBezTo>
                <a:cubicBezTo>
                  <a:pt x="653" y="701"/>
                  <a:pt x="650" y="713"/>
                  <a:pt x="650" y="725"/>
                </a:cubicBezTo>
                <a:cubicBezTo>
                  <a:pt x="650" y="766"/>
                  <a:pt x="684" y="800"/>
                  <a:pt x="725" y="800"/>
                </a:cubicBezTo>
                <a:cubicBezTo>
                  <a:pt x="766" y="800"/>
                  <a:pt x="800" y="766"/>
                  <a:pt x="800" y="725"/>
                </a:cubicBezTo>
                <a:cubicBezTo>
                  <a:pt x="800" y="684"/>
                  <a:pt x="766" y="650"/>
                  <a:pt x="725" y="650"/>
                </a:cubicBezTo>
                <a:close/>
              </a:path>
            </a:pathLst>
          </a:custGeom>
          <a:solidFill>
            <a:srgbClr val="002060"/>
          </a:solidFill>
          <a:ln>
            <a:solidFill>
              <a:schemeClr val="accent3"/>
            </a:solidFill>
          </a:ln>
          <a:effec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grpSp>
        <p:nvGrpSpPr>
          <p:cNvPr id="24582" name="组合 1018897"/>
          <p:cNvGrpSpPr/>
          <p:nvPr/>
        </p:nvGrpSpPr>
        <p:grpSpPr>
          <a:xfrm>
            <a:off x="1075690" y="3086735"/>
            <a:ext cx="7219950" cy="0"/>
            <a:chOff x="2532273" y="1310858"/>
            <a:chExt cx="7218584" cy="0"/>
          </a:xfrm>
        </p:grpSpPr>
        <p:cxnSp>
          <p:nvCxnSpPr>
            <p:cNvPr id="1018897" name="直接连接符 1018896"/>
            <p:cNvCxnSpPr/>
            <p:nvPr/>
          </p:nvCxnSpPr>
          <p:spPr>
            <a:xfrm>
              <a:off x="2532273" y="1310858"/>
              <a:ext cx="2481484" cy="0"/>
            </a:xfrm>
            <a:prstGeom prst="line">
              <a:avLst/>
            </a:prstGeom>
            <a:ln>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7269373" y="1310858"/>
              <a:ext cx="2481484" cy="0"/>
            </a:xfrm>
            <a:prstGeom prst="line">
              <a:avLst/>
            </a:prstGeom>
            <a:ln>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sp>
        <p:nvSpPr>
          <p:cNvPr id="5" name="矩形 4"/>
          <p:cNvSpPr/>
          <p:nvPr/>
        </p:nvSpPr>
        <p:spPr>
          <a:xfrm>
            <a:off x="4283076" y="2439035"/>
            <a:ext cx="789940" cy="460375"/>
          </a:xfrm>
          <a:prstGeom prst="rect">
            <a:avLst/>
          </a:prstGeom>
        </p:spPr>
        <p:txBody>
          <a:bodyPr wrap="non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EOS</a:t>
            </a:r>
            <a:endParaRPr kumimoji="0" lang="en-US" altLang="zh-CN" sz="24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4157345" y="353060"/>
            <a:ext cx="3172460" cy="615315"/>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en-US" altLang="zh-CN" spc="300" dirty="0">
                <a:solidFill>
                  <a:schemeClr val="accent1">
                    <a:lumMod val="75000"/>
                  </a:schemeClr>
                </a:solidFill>
              </a:rPr>
              <a:t>EOS &amp; </a:t>
            </a:r>
            <a:r>
              <a:rPr lang="zh-CN" altLang="en-US" spc="300" dirty="0">
                <a:solidFill>
                  <a:schemeClr val="accent1">
                    <a:lumMod val="75000"/>
                  </a:schemeClr>
                </a:solidFill>
              </a:rPr>
              <a:t>以太坊</a:t>
            </a:r>
            <a:r>
              <a:rPr lang="en-US" altLang="zh-CN" spc="300" dirty="0">
                <a:solidFill>
                  <a:schemeClr val="accent1">
                    <a:lumMod val="75000"/>
                  </a:schemeClr>
                </a:solidFill>
              </a:rPr>
              <a:t> </a:t>
            </a:r>
            <a:endParaRPr lang="en-US" altLang="zh-CN" spc="300" dirty="0">
              <a:solidFill>
                <a:schemeClr val="accent1">
                  <a:lumMod val="75000"/>
                </a:schemeClr>
              </a:solidFill>
            </a:endParaRPr>
          </a:p>
        </p:txBody>
      </p:sp>
      <p:sp>
        <p:nvSpPr>
          <p:cNvPr id="5" name="任意多边形 4"/>
          <p:cNvSpPr/>
          <p:nvPr/>
        </p:nvSpPr>
        <p:spPr>
          <a:xfrm>
            <a:off x="705896" y="4031730"/>
            <a:ext cx="1730610" cy="1538721"/>
          </a:xfrm>
          <a:custGeom>
            <a:avLst/>
            <a:gdLst>
              <a:gd name="connsiteX0" fmla="*/ 572756 w 1758462"/>
              <a:gd name="connsiteY0" fmla="*/ 1075174 h 1075174"/>
              <a:gd name="connsiteX1" fmla="*/ 0 w 1758462"/>
              <a:gd name="connsiteY1" fmla="*/ 1075174 h 1075174"/>
              <a:gd name="connsiteX2" fmla="*/ 844062 w 1758462"/>
              <a:gd name="connsiteY2" fmla="*/ 0 h 1075174"/>
              <a:gd name="connsiteX3" fmla="*/ 1758462 w 1758462"/>
              <a:gd name="connsiteY3" fmla="*/ 1075174 h 1075174"/>
              <a:gd name="connsiteX4" fmla="*/ 1185706 w 1758462"/>
              <a:gd name="connsiteY4" fmla="*/ 1075174 h 1075174"/>
              <a:gd name="connsiteX5" fmla="*/ 854110 w 1758462"/>
              <a:gd name="connsiteY5" fmla="*/ 733530 h 1075174"/>
              <a:gd name="connsiteX6" fmla="*/ 572756 w 1758462"/>
              <a:gd name="connsiteY6" fmla="*/ 1075174 h 1075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8462" h="1075174">
                <a:moveTo>
                  <a:pt x="572756" y="1075174"/>
                </a:moveTo>
                <a:lnTo>
                  <a:pt x="0" y="1075174"/>
                </a:lnTo>
                <a:lnTo>
                  <a:pt x="844062" y="0"/>
                </a:lnTo>
                <a:lnTo>
                  <a:pt x="1758462" y="1075174"/>
                </a:lnTo>
                <a:lnTo>
                  <a:pt x="1185706" y="1075174"/>
                </a:lnTo>
                <a:lnTo>
                  <a:pt x="854110" y="733530"/>
                </a:lnTo>
                <a:lnTo>
                  <a:pt x="572756" y="1075174"/>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6" name="任意多边形 5"/>
          <p:cNvSpPr/>
          <p:nvPr/>
        </p:nvSpPr>
        <p:spPr>
          <a:xfrm>
            <a:off x="1449233" y="3516428"/>
            <a:ext cx="2310174" cy="2054023"/>
          </a:xfrm>
          <a:custGeom>
            <a:avLst/>
            <a:gdLst>
              <a:gd name="connsiteX0" fmla="*/ 572756 w 1758462"/>
              <a:gd name="connsiteY0" fmla="*/ 1075174 h 1075174"/>
              <a:gd name="connsiteX1" fmla="*/ 0 w 1758462"/>
              <a:gd name="connsiteY1" fmla="*/ 1075174 h 1075174"/>
              <a:gd name="connsiteX2" fmla="*/ 844062 w 1758462"/>
              <a:gd name="connsiteY2" fmla="*/ 0 h 1075174"/>
              <a:gd name="connsiteX3" fmla="*/ 1758462 w 1758462"/>
              <a:gd name="connsiteY3" fmla="*/ 1075174 h 1075174"/>
              <a:gd name="connsiteX4" fmla="*/ 1185706 w 1758462"/>
              <a:gd name="connsiteY4" fmla="*/ 1075174 h 1075174"/>
              <a:gd name="connsiteX5" fmla="*/ 854110 w 1758462"/>
              <a:gd name="connsiteY5" fmla="*/ 733530 h 1075174"/>
              <a:gd name="connsiteX6" fmla="*/ 572756 w 1758462"/>
              <a:gd name="connsiteY6" fmla="*/ 1075174 h 1075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8462" h="1075174">
                <a:moveTo>
                  <a:pt x="572756" y="1075174"/>
                </a:moveTo>
                <a:lnTo>
                  <a:pt x="0" y="1075174"/>
                </a:lnTo>
                <a:lnTo>
                  <a:pt x="844062" y="0"/>
                </a:lnTo>
                <a:lnTo>
                  <a:pt x="1758462" y="1075174"/>
                </a:lnTo>
                <a:lnTo>
                  <a:pt x="1185706" y="1075174"/>
                </a:lnTo>
                <a:lnTo>
                  <a:pt x="854110" y="733530"/>
                </a:lnTo>
                <a:lnTo>
                  <a:pt x="572756" y="1075174"/>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7" name="任意多边形 6"/>
          <p:cNvSpPr/>
          <p:nvPr/>
        </p:nvSpPr>
        <p:spPr>
          <a:xfrm>
            <a:off x="2469293" y="2890247"/>
            <a:ext cx="3014443" cy="2680204"/>
          </a:xfrm>
          <a:custGeom>
            <a:avLst/>
            <a:gdLst>
              <a:gd name="connsiteX0" fmla="*/ 572756 w 1758462"/>
              <a:gd name="connsiteY0" fmla="*/ 1075174 h 1075174"/>
              <a:gd name="connsiteX1" fmla="*/ 0 w 1758462"/>
              <a:gd name="connsiteY1" fmla="*/ 1075174 h 1075174"/>
              <a:gd name="connsiteX2" fmla="*/ 844062 w 1758462"/>
              <a:gd name="connsiteY2" fmla="*/ 0 h 1075174"/>
              <a:gd name="connsiteX3" fmla="*/ 1758462 w 1758462"/>
              <a:gd name="connsiteY3" fmla="*/ 1075174 h 1075174"/>
              <a:gd name="connsiteX4" fmla="*/ 1185706 w 1758462"/>
              <a:gd name="connsiteY4" fmla="*/ 1075174 h 1075174"/>
              <a:gd name="connsiteX5" fmla="*/ 854110 w 1758462"/>
              <a:gd name="connsiteY5" fmla="*/ 733530 h 1075174"/>
              <a:gd name="connsiteX6" fmla="*/ 572756 w 1758462"/>
              <a:gd name="connsiteY6" fmla="*/ 1075174 h 1075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8462" h="1075174">
                <a:moveTo>
                  <a:pt x="572756" y="1075174"/>
                </a:moveTo>
                <a:lnTo>
                  <a:pt x="0" y="1075174"/>
                </a:lnTo>
                <a:lnTo>
                  <a:pt x="844062" y="0"/>
                </a:lnTo>
                <a:lnTo>
                  <a:pt x="1758462" y="1075174"/>
                </a:lnTo>
                <a:lnTo>
                  <a:pt x="1185706" y="1075174"/>
                </a:lnTo>
                <a:lnTo>
                  <a:pt x="854110" y="733530"/>
                </a:lnTo>
                <a:lnTo>
                  <a:pt x="572756" y="1075174"/>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8" name="任意多边形 7"/>
          <p:cNvSpPr/>
          <p:nvPr/>
        </p:nvSpPr>
        <p:spPr>
          <a:xfrm>
            <a:off x="3600450" y="2312469"/>
            <a:ext cx="3676650" cy="3287406"/>
          </a:xfrm>
          <a:custGeom>
            <a:avLst/>
            <a:gdLst>
              <a:gd name="connsiteX0" fmla="*/ 572756 w 1758462"/>
              <a:gd name="connsiteY0" fmla="*/ 1075174 h 1075174"/>
              <a:gd name="connsiteX1" fmla="*/ 0 w 1758462"/>
              <a:gd name="connsiteY1" fmla="*/ 1075174 h 1075174"/>
              <a:gd name="connsiteX2" fmla="*/ 844062 w 1758462"/>
              <a:gd name="connsiteY2" fmla="*/ 0 h 1075174"/>
              <a:gd name="connsiteX3" fmla="*/ 1758462 w 1758462"/>
              <a:gd name="connsiteY3" fmla="*/ 1075174 h 1075174"/>
              <a:gd name="connsiteX4" fmla="*/ 1185706 w 1758462"/>
              <a:gd name="connsiteY4" fmla="*/ 1075174 h 1075174"/>
              <a:gd name="connsiteX5" fmla="*/ 854110 w 1758462"/>
              <a:gd name="connsiteY5" fmla="*/ 733530 h 1075174"/>
              <a:gd name="connsiteX6" fmla="*/ 572756 w 1758462"/>
              <a:gd name="connsiteY6" fmla="*/ 1075174 h 1075174"/>
              <a:gd name="connsiteX0-1" fmla="*/ 572756 w 1758462"/>
              <a:gd name="connsiteY0-2" fmla="*/ 1075174 h 1075174"/>
              <a:gd name="connsiteX1-3" fmla="*/ 0 w 1758462"/>
              <a:gd name="connsiteY1-4" fmla="*/ 1075174 h 1075174"/>
              <a:gd name="connsiteX2-5" fmla="*/ 844062 w 1758462"/>
              <a:gd name="connsiteY2-6" fmla="*/ 0 h 1075174"/>
              <a:gd name="connsiteX3-7" fmla="*/ 1758462 w 1758462"/>
              <a:gd name="connsiteY3-8" fmla="*/ 1075174 h 1075174"/>
              <a:gd name="connsiteX4-9" fmla="*/ 1185706 w 1758462"/>
              <a:gd name="connsiteY4-10" fmla="*/ 1075174 h 1075174"/>
              <a:gd name="connsiteX5-11" fmla="*/ 890459 w 1758462"/>
              <a:gd name="connsiteY5-12" fmla="*/ 709297 h 1075174"/>
              <a:gd name="connsiteX6-13" fmla="*/ 572756 w 1758462"/>
              <a:gd name="connsiteY6-14" fmla="*/ 1075174 h 1075174"/>
              <a:gd name="connsiteX0-15" fmla="*/ 572756 w 1758462"/>
              <a:gd name="connsiteY0-16" fmla="*/ 1075174 h 1081232"/>
              <a:gd name="connsiteX1-17" fmla="*/ 0 w 1758462"/>
              <a:gd name="connsiteY1-18" fmla="*/ 1075174 h 1081232"/>
              <a:gd name="connsiteX2-19" fmla="*/ 844062 w 1758462"/>
              <a:gd name="connsiteY2-20" fmla="*/ 0 h 1081232"/>
              <a:gd name="connsiteX3-21" fmla="*/ 1758462 w 1758462"/>
              <a:gd name="connsiteY3-22" fmla="*/ 1075174 h 1081232"/>
              <a:gd name="connsiteX4-23" fmla="*/ 1203880 w 1758462"/>
              <a:gd name="connsiteY4-24" fmla="*/ 1081232 h 1081232"/>
              <a:gd name="connsiteX5-25" fmla="*/ 890459 w 1758462"/>
              <a:gd name="connsiteY5-26" fmla="*/ 709297 h 1081232"/>
              <a:gd name="connsiteX6-27" fmla="*/ 572756 w 1758462"/>
              <a:gd name="connsiteY6-28" fmla="*/ 1075174 h 10812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758462" h="1081232">
                <a:moveTo>
                  <a:pt x="572756" y="1075174"/>
                </a:moveTo>
                <a:lnTo>
                  <a:pt x="0" y="1075174"/>
                </a:lnTo>
                <a:lnTo>
                  <a:pt x="844062" y="0"/>
                </a:lnTo>
                <a:lnTo>
                  <a:pt x="1758462" y="1075174"/>
                </a:lnTo>
                <a:lnTo>
                  <a:pt x="1203880" y="1081232"/>
                </a:lnTo>
                <a:lnTo>
                  <a:pt x="890459" y="709297"/>
                </a:lnTo>
                <a:lnTo>
                  <a:pt x="572756" y="1075174"/>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2" name="椭圆 11"/>
          <p:cNvSpPr/>
          <p:nvPr/>
        </p:nvSpPr>
        <p:spPr>
          <a:xfrm>
            <a:off x="1271590" y="3371996"/>
            <a:ext cx="556662" cy="556662"/>
          </a:xfrm>
          <a:prstGeom prst="ellipse">
            <a:avLst/>
          </a:prstGeom>
          <a:solidFill>
            <a:schemeClr val="accent4">
              <a:lumMod val="7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effectLst>
                  <a:outerShdw blurRad="38100" dist="38100" dir="2700000" algn="tl">
                    <a:srgbClr val="000000">
                      <a:alpha val="43137"/>
                    </a:srgbClr>
                  </a:outerShdw>
                </a:effectLst>
                <a:latin typeface="Impact" panose="020B0806030902050204" pitchFamily="34" charset="0"/>
              </a:rPr>
              <a:t>01</a:t>
            </a:r>
            <a:endParaRPr lang="zh-CN" altLang="en-US" sz="1400"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13" name="椭圆 12"/>
          <p:cNvSpPr/>
          <p:nvPr/>
        </p:nvSpPr>
        <p:spPr>
          <a:xfrm>
            <a:off x="2258728" y="2815334"/>
            <a:ext cx="556662" cy="556662"/>
          </a:xfrm>
          <a:prstGeom prst="ellipse">
            <a:avLst/>
          </a:prstGeom>
          <a:solidFill>
            <a:schemeClr val="accent3">
              <a:lumMod val="7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effectLst>
                  <a:outerShdw blurRad="38100" dist="38100" dir="2700000" algn="tl">
                    <a:srgbClr val="000000">
                      <a:alpha val="43137"/>
                    </a:srgbClr>
                  </a:outerShdw>
                </a:effectLst>
                <a:latin typeface="Impact" panose="020B0806030902050204" pitchFamily="34" charset="0"/>
              </a:rPr>
              <a:t>02</a:t>
            </a:r>
            <a:endParaRPr lang="zh-CN" altLang="en-US" sz="1400"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14" name="椭圆 13"/>
          <p:cNvSpPr/>
          <p:nvPr/>
        </p:nvSpPr>
        <p:spPr>
          <a:xfrm>
            <a:off x="3600450" y="2261369"/>
            <a:ext cx="556662" cy="556662"/>
          </a:xfrm>
          <a:prstGeom prst="ellipse">
            <a:avLst/>
          </a:prstGeom>
          <a:solidFill>
            <a:schemeClr val="accent1">
              <a:lumMod val="7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effectLst>
                  <a:outerShdw blurRad="38100" dist="38100" dir="2700000" algn="tl">
                    <a:srgbClr val="000000">
                      <a:alpha val="43137"/>
                    </a:srgbClr>
                  </a:outerShdw>
                </a:effectLst>
                <a:latin typeface="Impact" panose="020B0806030902050204" pitchFamily="34" charset="0"/>
              </a:rPr>
              <a:t>03</a:t>
            </a:r>
            <a:endParaRPr lang="zh-CN" altLang="en-US" sz="1400"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15" name="椭圆 14"/>
          <p:cNvSpPr/>
          <p:nvPr/>
        </p:nvSpPr>
        <p:spPr>
          <a:xfrm>
            <a:off x="5103294" y="1646484"/>
            <a:ext cx="556662" cy="556662"/>
          </a:xfrm>
          <a:prstGeom prst="ellipse">
            <a:avLst/>
          </a:prstGeom>
          <a:solidFill>
            <a:srgbClr val="405665"/>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effectLst>
                  <a:outerShdw blurRad="38100" dist="38100" dir="2700000" algn="tl">
                    <a:srgbClr val="000000">
                      <a:alpha val="43137"/>
                    </a:srgbClr>
                  </a:outerShdw>
                </a:effectLst>
                <a:latin typeface="Impact" panose="020B0806030902050204" pitchFamily="34" charset="0"/>
              </a:rPr>
              <a:t>04</a:t>
            </a:r>
            <a:endParaRPr lang="zh-CN" altLang="en-US" sz="1400"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16" name="TextBox 62"/>
          <p:cNvSpPr txBox="1"/>
          <p:nvPr/>
        </p:nvSpPr>
        <p:spPr>
          <a:xfrm>
            <a:off x="8077200" y="1646484"/>
            <a:ext cx="2107186" cy="386080"/>
          </a:xfrm>
          <a:prstGeom prst="rect">
            <a:avLst/>
          </a:prstGeom>
          <a:solidFill>
            <a:schemeClr val="accent4">
              <a:lumMod val="75000"/>
            </a:schemeClr>
          </a:solidFill>
        </p:spPr>
        <p:txBody>
          <a:bodyPr wrap="square" rtlCol="0">
            <a:spAutoFit/>
          </a:bodyPr>
          <a:lstStyle/>
          <a:p>
            <a:pPr>
              <a:lnSpc>
                <a:spcPct val="120000"/>
              </a:lnSpc>
            </a:pPr>
            <a:r>
              <a:rPr lang="zh-CN" altLang="en-US" sz="1600" b="1" spc="300" dirty="0">
                <a:solidFill>
                  <a:schemeClr val="bg1"/>
                </a:solidFill>
                <a:cs typeface="+mn-ea"/>
                <a:sym typeface="+mn-lt"/>
              </a:rPr>
              <a:t>共识机制</a:t>
            </a:r>
            <a:endParaRPr lang="zh-CN" altLang="en-US" sz="1600" b="1" spc="300" dirty="0">
              <a:solidFill>
                <a:schemeClr val="bg1"/>
              </a:solidFill>
              <a:cs typeface="+mn-ea"/>
              <a:sym typeface="+mn-lt"/>
            </a:endParaRPr>
          </a:p>
        </p:txBody>
      </p:sp>
      <p:sp>
        <p:nvSpPr>
          <p:cNvPr id="17" name="Rectangle 64"/>
          <p:cNvSpPr/>
          <p:nvPr/>
        </p:nvSpPr>
        <p:spPr>
          <a:xfrm>
            <a:off x="8077200" y="2106295"/>
            <a:ext cx="2106295" cy="829945"/>
          </a:xfrm>
          <a:prstGeom prst="rect">
            <a:avLst/>
          </a:prstGeom>
        </p:spPr>
        <p:txBody>
          <a:bodyPr wrap="square">
            <a:spAutoFit/>
          </a:bodyPr>
          <a:lstStyle/>
          <a:p>
            <a:pPr>
              <a:lnSpc>
                <a:spcPct val="150000"/>
              </a:lnSpc>
            </a:pPr>
            <a:r>
              <a:rPr lang="en-US" sz="800" b="1" spc="300" dirty="0">
                <a:solidFill>
                  <a:schemeClr val="tx1">
                    <a:lumMod val="50000"/>
                    <a:lumOff val="50000"/>
                  </a:schemeClr>
                </a:solidFill>
                <a:cs typeface="+mn-ea"/>
                <a:sym typeface="+mn-lt"/>
              </a:rPr>
              <a:t>EOS</a:t>
            </a:r>
            <a:r>
              <a:rPr lang="zh-CN" altLang="en-US" sz="800" b="1" spc="300" dirty="0">
                <a:solidFill>
                  <a:schemeClr val="tx1">
                    <a:lumMod val="50000"/>
                    <a:lumOff val="50000"/>
                  </a:schemeClr>
                </a:solidFill>
                <a:cs typeface="+mn-ea"/>
                <a:sym typeface="+mn-lt"/>
              </a:rPr>
              <a:t>采用委托权益证明，以投票的形式竞选出超级节点，由超级节点产生区块。而以太坊目前仍是基于工作量证明</a:t>
            </a:r>
            <a:endParaRPr lang="zh-CN" altLang="en-US" sz="800" b="1" spc="300" dirty="0">
              <a:solidFill>
                <a:schemeClr val="tx1">
                  <a:lumMod val="50000"/>
                  <a:lumOff val="50000"/>
                </a:schemeClr>
              </a:solidFill>
              <a:cs typeface="+mn-ea"/>
              <a:sym typeface="+mn-lt"/>
            </a:endParaRPr>
          </a:p>
        </p:txBody>
      </p:sp>
      <p:sp>
        <p:nvSpPr>
          <p:cNvPr id="18" name="TextBox 62"/>
          <p:cNvSpPr txBox="1"/>
          <p:nvPr/>
        </p:nvSpPr>
        <p:spPr>
          <a:xfrm>
            <a:off x="8077200" y="3060239"/>
            <a:ext cx="2107186" cy="386080"/>
          </a:xfrm>
          <a:prstGeom prst="rect">
            <a:avLst/>
          </a:prstGeom>
          <a:solidFill>
            <a:schemeClr val="accent3">
              <a:lumMod val="75000"/>
            </a:schemeClr>
          </a:solidFill>
        </p:spPr>
        <p:txBody>
          <a:bodyPr wrap="square" rtlCol="0">
            <a:spAutoFit/>
          </a:bodyPr>
          <a:lstStyle/>
          <a:p>
            <a:pPr>
              <a:lnSpc>
                <a:spcPct val="120000"/>
              </a:lnSpc>
            </a:pPr>
            <a:r>
              <a:rPr lang="zh-CN" altLang="en-US" sz="1600" b="1" spc="300" dirty="0">
                <a:solidFill>
                  <a:schemeClr val="bg1"/>
                </a:solidFill>
                <a:cs typeface="+mn-ea"/>
                <a:sym typeface="+mn-lt"/>
              </a:rPr>
              <a:t>性能</a:t>
            </a:r>
            <a:endParaRPr lang="zh-CN" altLang="en-US" sz="1600" b="1" spc="300" dirty="0">
              <a:solidFill>
                <a:schemeClr val="bg1"/>
              </a:solidFill>
              <a:cs typeface="+mn-ea"/>
              <a:sym typeface="+mn-lt"/>
            </a:endParaRPr>
          </a:p>
        </p:txBody>
      </p:sp>
      <p:sp>
        <p:nvSpPr>
          <p:cNvPr id="19" name="Rectangle 64"/>
          <p:cNvSpPr/>
          <p:nvPr/>
        </p:nvSpPr>
        <p:spPr>
          <a:xfrm>
            <a:off x="8077200" y="3519829"/>
            <a:ext cx="2860543" cy="645160"/>
          </a:xfrm>
          <a:prstGeom prst="rect">
            <a:avLst/>
          </a:prstGeom>
        </p:spPr>
        <p:txBody>
          <a:bodyPr wrap="square">
            <a:spAutoFit/>
          </a:bodyPr>
          <a:lstStyle/>
          <a:p>
            <a:pPr>
              <a:lnSpc>
                <a:spcPct val="150000"/>
              </a:lnSpc>
            </a:pPr>
            <a:r>
              <a:rPr lang="en-US" sz="800" b="1" spc="300" dirty="0">
                <a:solidFill>
                  <a:schemeClr val="tx1">
                    <a:lumMod val="50000"/>
                    <a:lumOff val="50000"/>
                  </a:schemeClr>
                </a:solidFill>
                <a:cs typeface="+mn-ea"/>
                <a:sym typeface="+mn-lt"/>
              </a:rPr>
              <a:t>EOS</a:t>
            </a:r>
            <a:r>
              <a:rPr lang="zh-CN" altLang="en-US" sz="800" b="1" spc="300" dirty="0">
                <a:solidFill>
                  <a:schemeClr val="tx1">
                    <a:lumMod val="50000"/>
                    <a:lumOff val="50000"/>
                  </a:schemeClr>
                </a:solidFill>
                <a:cs typeface="+mn-ea"/>
                <a:sym typeface="+mn-lt"/>
              </a:rPr>
              <a:t>系统的交易吞吐量</a:t>
            </a:r>
            <a:r>
              <a:rPr lang="en-US" altLang="zh-CN" sz="800" b="1" spc="300" dirty="0">
                <a:solidFill>
                  <a:schemeClr val="tx1">
                    <a:lumMod val="50000"/>
                    <a:lumOff val="50000"/>
                  </a:schemeClr>
                </a:solidFill>
                <a:cs typeface="+mn-ea"/>
                <a:sym typeface="+mn-lt"/>
              </a:rPr>
              <a:t>TPS</a:t>
            </a:r>
            <a:r>
              <a:rPr lang="zh-CN" altLang="en-US" sz="800" b="1" spc="300" dirty="0">
                <a:solidFill>
                  <a:schemeClr val="tx1">
                    <a:lumMod val="50000"/>
                    <a:lumOff val="50000"/>
                  </a:schemeClr>
                </a:solidFill>
                <a:cs typeface="+mn-ea"/>
                <a:sym typeface="+mn-lt"/>
              </a:rPr>
              <a:t>在数百至数千之间。而以太坊约等于</a:t>
            </a:r>
            <a:r>
              <a:rPr lang="en-US" altLang="zh-CN" sz="800" b="1" spc="300" dirty="0">
                <a:solidFill>
                  <a:schemeClr val="tx1">
                    <a:lumMod val="50000"/>
                    <a:lumOff val="50000"/>
                  </a:schemeClr>
                </a:solidFill>
                <a:cs typeface="+mn-ea"/>
                <a:sym typeface="+mn-lt"/>
              </a:rPr>
              <a:t>15</a:t>
            </a:r>
            <a:r>
              <a:rPr lang="zh-CN" altLang="en-US" sz="800" b="1" spc="300" dirty="0">
                <a:solidFill>
                  <a:schemeClr val="tx1">
                    <a:lumMod val="50000"/>
                    <a:lumOff val="50000"/>
                  </a:schemeClr>
                </a:solidFill>
                <a:cs typeface="+mn-ea"/>
                <a:sym typeface="+mn-lt"/>
              </a:rPr>
              <a:t>，比特币更是小于</a:t>
            </a:r>
            <a:r>
              <a:rPr lang="en-US" altLang="zh-CN" sz="800" b="1" spc="300" dirty="0">
                <a:solidFill>
                  <a:schemeClr val="tx1">
                    <a:lumMod val="50000"/>
                    <a:lumOff val="50000"/>
                  </a:schemeClr>
                </a:solidFill>
                <a:cs typeface="+mn-ea"/>
                <a:sym typeface="+mn-lt"/>
              </a:rPr>
              <a:t>10</a:t>
            </a:r>
            <a:r>
              <a:rPr lang="zh-CN" altLang="en-US" sz="800" b="1" spc="300" dirty="0">
                <a:solidFill>
                  <a:schemeClr val="tx1">
                    <a:lumMod val="50000"/>
                    <a:lumOff val="50000"/>
                  </a:schemeClr>
                </a:solidFill>
                <a:cs typeface="+mn-ea"/>
                <a:sym typeface="+mn-lt"/>
              </a:rPr>
              <a:t>。</a:t>
            </a:r>
            <a:endParaRPr lang="zh-CN" altLang="en-US" sz="800" b="1" spc="300" dirty="0">
              <a:solidFill>
                <a:schemeClr val="tx1">
                  <a:lumMod val="50000"/>
                  <a:lumOff val="50000"/>
                </a:schemeClr>
              </a:solidFill>
              <a:cs typeface="+mn-ea"/>
              <a:sym typeface="+mn-lt"/>
            </a:endParaRPr>
          </a:p>
        </p:txBody>
      </p:sp>
      <p:sp>
        <p:nvSpPr>
          <p:cNvPr id="20" name="TextBox 62"/>
          <p:cNvSpPr txBox="1"/>
          <p:nvPr/>
        </p:nvSpPr>
        <p:spPr>
          <a:xfrm>
            <a:off x="8077200" y="4544954"/>
            <a:ext cx="2107186" cy="386080"/>
          </a:xfrm>
          <a:prstGeom prst="rect">
            <a:avLst/>
          </a:prstGeom>
          <a:solidFill>
            <a:schemeClr val="accent1">
              <a:lumMod val="75000"/>
            </a:schemeClr>
          </a:solidFill>
        </p:spPr>
        <p:txBody>
          <a:bodyPr wrap="square" rtlCol="0">
            <a:spAutoFit/>
          </a:bodyPr>
          <a:lstStyle/>
          <a:p>
            <a:pPr>
              <a:lnSpc>
                <a:spcPct val="120000"/>
              </a:lnSpc>
            </a:pPr>
            <a:r>
              <a:rPr lang="zh-CN" altLang="en-US" sz="1600" b="1" spc="300" dirty="0">
                <a:solidFill>
                  <a:schemeClr val="bg1"/>
                </a:solidFill>
                <a:cs typeface="+mn-ea"/>
                <a:sym typeface="+mn-lt"/>
              </a:rPr>
              <a:t>编程语言</a:t>
            </a:r>
            <a:endParaRPr lang="zh-CN" altLang="en-US" sz="1600" b="1" spc="300" dirty="0">
              <a:solidFill>
                <a:schemeClr val="bg1"/>
              </a:solidFill>
              <a:cs typeface="+mn-ea"/>
              <a:sym typeface="+mn-lt"/>
            </a:endParaRPr>
          </a:p>
        </p:txBody>
      </p:sp>
      <p:sp>
        <p:nvSpPr>
          <p:cNvPr id="21" name="Rectangle 64"/>
          <p:cNvSpPr/>
          <p:nvPr/>
        </p:nvSpPr>
        <p:spPr>
          <a:xfrm>
            <a:off x="8077200" y="5004544"/>
            <a:ext cx="2860543" cy="460375"/>
          </a:xfrm>
          <a:prstGeom prst="rect">
            <a:avLst/>
          </a:prstGeom>
        </p:spPr>
        <p:txBody>
          <a:bodyPr wrap="square">
            <a:spAutoFit/>
          </a:bodyPr>
          <a:lstStyle/>
          <a:p>
            <a:pPr>
              <a:lnSpc>
                <a:spcPct val="150000"/>
              </a:lnSpc>
            </a:pPr>
            <a:r>
              <a:rPr lang="en-US" sz="800" b="1" spc="300" dirty="0">
                <a:solidFill>
                  <a:schemeClr val="tx1">
                    <a:lumMod val="50000"/>
                    <a:lumOff val="50000"/>
                  </a:schemeClr>
                </a:solidFill>
                <a:cs typeface="+mn-ea"/>
                <a:sym typeface="+mn-lt"/>
              </a:rPr>
              <a:t>EOS</a:t>
            </a:r>
            <a:r>
              <a:rPr lang="zh-CN" altLang="en-US" sz="800" b="1" spc="300" dirty="0">
                <a:solidFill>
                  <a:schemeClr val="tx1">
                    <a:lumMod val="50000"/>
                    <a:lumOff val="50000"/>
                  </a:schemeClr>
                </a:solidFill>
                <a:cs typeface="+mn-ea"/>
                <a:sym typeface="+mn-lt"/>
              </a:rPr>
              <a:t>拓展了智能合约的办成语言，包括</a:t>
            </a:r>
            <a:r>
              <a:rPr lang="en-US" altLang="zh-CN" sz="800" b="1" spc="300" dirty="0">
                <a:solidFill>
                  <a:schemeClr val="tx1">
                    <a:lumMod val="50000"/>
                    <a:lumOff val="50000"/>
                  </a:schemeClr>
                </a:solidFill>
                <a:cs typeface="+mn-ea"/>
                <a:sym typeface="+mn-lt"/>
              </a:rPr>
              <a:t>C++/Rust/Python/Solidty</a:t>
            </a:r>
            <a:r>
              <a:rPr lang="zh-CN" altLang="en-US" sz="800" b="1" spc="300" dirty="0">
                <a:solidFill>
                  <a:schemeClr val="tx1">
                    <a:lumMod val="50000"/>
                    <a:lumOff val="50000"/>
                  </a:schemeClr>
                </a:solidFill>
                <a:cs typeface="+mn-ea"/>
                <a:sym typeface="+mn-lt"/>
              </a:rPr>
              <a:t>。</a:t>
            </a:r>
            <a:endParaRPr lang="zh-CN" altLang="en-US" sz="800" b="1" spc="300" dirty="0">
              <a:solidFill>
                <a:schemeClr val="tx1">
                  <a:lumMod val="50000"/>
                  <a:lumOff val="50000"/>
                </a:schemeClr>
              </a:solidFill>
              <a:cs typeface="+mn-ea"/>
              <a:sym typeface="+mn-lt"/>
            </a:endParaRPr>
          </a:p>
        </p:txBody>
      </p:sp>
    </p:spTree>
  </p:cSld>
  <p:clrMapOvr>
    <a:masterClrMapping/>
  </p:clrMapOvr>
  <p:transition spd="med">
    <p:fad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56000" fill="hold" grpId="0" nodeType="clickEffect" p14:presetBounceEnd="56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56000">
                                          <p:cBhvr additive="base">
                                            <p:cTn id="7" dur="2000" fill="hold"/>
                                            <p:tgtEl>
                                              <p:spTgt spid="16"/>
                                            </p:tgtEl>
                                            <p:attrNameLst>
                                              <p:attrName>ppt_x</p:attrName>
                                            </p:attrNameLst>
                                          </p:cBhvr>
                                          <p:tavLst>
                                            <p:tav tm="0">
                                              <p:val>
                                                <p:strVal val="0-#ppt_w/2"/>
                                              </p:val>
                                            </p:tav>
                                            <p:tav tm="100000">
                                              <p:val>
                                                <p:strVal val="#ppt_x"/>
                                              </p:val>
                                            </p:tav>
                                          </p:tavLst>
                                        </p:anim>
                                        <p:anim calcmode="lin" valueType="num" p14:bounceEnd="56000">
                                          <p:cBhvr additive="base">
                                            <p:cTn id="8" dur="20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2" accel="56000" fill="hold" grpId="0" nodeType="withEffect" p14:presetBounceEnd="56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56000">
                                          <p:cBhvr additive="base">
                                            <p:cTn id="11" dur="2000" fill="hold"/>
                                            <p:tgtEl>
                                              <p:spTgt spid="17"/>
                                            </p:tgtEl>
                                            <p:attrNameLst>
                                              <p:attrName>ppt_x</p:attrName>
                                            </p:attrNameLst>
                                          </p:cBhvr>
                                          <p:tavLst>
                                            <p:tav tm="0">
                                              <p:val>
                                                <p:strVal val="0-#ppt_w/2"/>
                                              </p:val>
                                            </p:tav>
                                            <p:tav tm="100000">
                                              <p:val>
                                                <p:strVal val="#ppt_x"/>
                                              </p:val>
                                            </p:tav>
                                          </p:tavLst>
                                        </p:anim>
                                        <p:anim calcmode="lin" valueType="num" p14:bounceEnd="56000">
                                          <p:cBhvr additive="base">
                                            <p:cTn id="12" dur="20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12" accel="56000" fill="hold" grpId="0" nodeType="withEffect" p14:presetBounceEnd="56000">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14:bounceEnd="56000">
                                          <p:cBhvr additive="base">
                                            <p:cTn id="15" dur="2000" fill="hold"/>
                                            <p:tgtEl>
                                              <p:spTgt spid="18"/>
                                            </p:tgtEl>
                                            <p:attrNameLst>
                                              <p:attrName>ppt_x</p:attrName>
                                            </p:attrNameLst>
                                          </p:cBhvr>
                                          <p:tavLst>
                                            <p:tav tm="0">
                                              <p:val>
                                                <p:strVal val="0-#ppt_w/2"/>
                                              </p:val>
                                            </p:tav>
                                            <p:tav tm="100000">
                                              <p:val>
                                                <p:strVal val="#ppt_x"/>
                                              </p:val>
                                            </p:tav>
                                          </p:tavLst>
                                        </p:anim>
                                        <p:anim calcmode="lin" valueType="num" p14:bounceEnd="56000">
                                          <p:cBhvr additive="base">
                                            <p:cTn id="16" dur="200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12" accel="56000" fill="hold" grpId="0" nodeType="withEffect" p14:presetBounceEnd="56000">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14:bounceEnd="56000">
                                          <p:cBhvr additive="base">
                                            <p:cTn id="19" dur="2000" fill="hold"/>
                                            <p:tgtEl>
                                              <p:spTgt spid="19"/>
                                            </p:tgtEl>
                                            <p:attrNameLst>
                                              <p:attrName>ppt_x</p:attrName>
                                            </p:attrNameLst>
                                          </p:cBhvr>
                                          <p:tavLst>
                                            <p:tav tm="0">
                                              <p:val>
                                                <p:strVal val="0-#ppt_w/2"/>
                                              </p:val>
                                            </p:tav>
                                            <p:tav tm="100000">
                                              <p:val>
                                                <p:strVal val="#ppt_x"/>
                                              </p:val>
                                            </p:tav>
                                          </p:tavLst>
                                        </p:anim>
                                        <p:anim calcmode="lin" valueType="num" p14:bounceEnd="56000">
                                          <p:cBhvr additive="base">
                                            <p:cTn id="20" dur="2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2" accel="56000" fill="hold" grpId="0" nodeType="withEffect" p14:presetBounceEnd="56000">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14:bounceEnd="56000">
                                          <p:cBhvr additive="base">
                                            <p:cTn id="23" dur="2000" fill="hold"/>
                                            <p:tgtEl>
                                              <p:spTgt spid="20"/>
                                            </p:tgtEl>
                                            <p:attrNameLst>
                                              <p:attrName>ppt_x</p:attrName>
                                            </p:attrNameLst>
                                          </p:cBhvr>
                                          <p:tavLst>
                                            <p:tav tm="0">
                                              <p:val>
                                                <p:strVal val="0-#ppt_w/2"/>
                                              </p:val>
                                            </p:tav>
                                            <p:tav tm="100000">
                                              <p:val>
                                                <p:strVal val="#ppt_x"/>
                                              </p:val>
                                            </p:tav>
                                          </p:tavLst>
                                        </p:anim>
                                        <p:anim calcmode="lin" valueType="num" p14:bounceEnd="56000">
                                          <p:cBhvr additive="base">
                                            <p:cTn id="24" dur="2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12" accel="56000" fill="hold" grpId="0" nodeType="withEffect" p14:presetBounceEnd="56000">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14:bounceEnd="56000">
                                          <p:cBhvr additive="base">
                                            <p:cTn id="27" dur="2000" fill="hold"/>
                                            <p:tgtEl>
                                              <p:spTgt spid="21"/>
                                            </p:tgtEl>
                                            <p:attrNameLst>
                                              <p:attrName>ppt_x</p:attrName>
                                            </p:attrNameLst>
                                          </p:cBhvr>
                                          <p:tavLst>
                                            <p:tav tm="0">
                                              <p:val>
                                                <p:strVal val="0-#ppt_w/2"/>
                                              </p:val>
                                            </p:tav>
                                            <p:tav tm="100000">
                                              <p:val>
                                                <p:strVal val="#ppt_x"/>
                                              </p:val>
                                            </p:tav>
                                          </p:tavLst>
                                        </p:anim>
                                        <p:anim calcmode="lin" valueType="num" p14:bounceEnd="56000">
                                          <p:cBhvr additive="base">
                                            <p:cTn id="28" dur="2000" fill="hold"/>
                                            <p:tgtEl>
                                              <p:spTgt spid="21"/>
                                            </p:tgtEl>
                                            <p:attrNameLst>
                                              <p:attrName>ppt_y</p:attrName>
                                            </p:attrNameLst>
                                          </p:cBhvr>
                                          <p:tavLst>
                                            <p:tav tm="0">
                                              <p:val>
                                                <p:strVal val="1+#ppt_h/2"/>
                                              </p:val>
                                            </p:tav>
                                            <p:tav tm="100000">
                                              <p:val>
                                                <p:strVal val="#ppt_y"/>
                                              </p:val>
                                            </p:tav>
                                          </p:tavLst>
                                        </p:anim>
                                      </p:childTnLst>
                                    </p:cTn>
                                  </p:par>
                                  <p:par>
                                    <p:cTn id="29" presetID="2" presetClass="entr" presetSubtype="12" accel="56000" fill="hold" grpId="0" nodeType="withEffect" p14:presetBounceEnd="56000">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14:bounceEnd="56000">
                                          <p:cBhvr additive="base">
                                            <p:cTn id="31" dur="2000" fill="hold"/>
                                            <p:tgtEl>
                                              <p:spTgt spid="5"/>
                                            </p:tgtEl>
                                            <p:attrNameLst>
                                              <p:attrName>ppt_x</p:attrName>
                                            </p:attrNameLst>
                                          </p:cBhvr>
                                          <p:tavLst>
                                            <p:tav tm="0">
                                              <p:val>
                                                <p:strVal val="0-#ppt_w/2"/>
                                              </p:val>
                                            </p:tav>
                                            <p:tav tm="100000">
                                              <p:val>
                                                <p:strVal val="#ppt_x"/>
                                              </p:val>
                                            </p:tav>
                                          </p:tavLst>
                                        </p:anim>
                                        <p:anim calcmode="lin" valueType="num" p14:bounceEnd="56000">
                                          <p:cBhvr additive="base">
                                            <p:cTn id="32" dur="2000" fill="hold"/>
                                            <p:tgtEl>
                                              <p:spTgt spid="5"/>
                                            </p:tgtEl>
                                            <p:attrNameLst>
                                              <p:attrName>ppt_y</p:attrName>
                                            </p:attrNameLst>
                                          </p:cBhvr>
                                          <p:tavLst>
                                            <p:tav tm="0">
                                              <p:val>
                                                <p:strVal val="1+#ppt_h/2"/>
                                              </p:val>
                                            </p:tav>
                                            <p:tav tm="100000">
                                              <p:val>
                                                <p:strVal val="#ppt_y"/>
                                              </p:val>
                                            </p:tav>
                                          </p:tavLst>
                                        </p:anim>
                                      </p:childTnLst>
                                    </p:cTn>
                                  </p:par>
                                  <p:par>
                                    <p:cTn id="33" presetID="2" presetClass="entr" presetSubtype="12" accel="56000" fill="hold" grpId="0" nodeType="withEffect" p14:presetBounceEnd="56000">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14:bounceEnd="56000">
                                          <p:cBhvr additive="base">
                                            <p:cTn id="35" dur="2000" fill="hold"/>
                                            <p:tgtEl>
                                              <p:spTgt spid="6"/>
                                            </p:tgtEl>
                                            <p:attrNameLst>
                                              <p:attrName>ppt_x</p:attrName>
                                            </p:attrNameLst>
                                          </p:cBhvr>
                                          <p:tavLst>
                                            <p:tav tm="0">
                                              <p:val>
                                                <p:strVal val="0-#ppt_w/2"/>
                                              </p:val>
                                            </p:tav>
                                            <p:tav tm="100000">
                                              <p:val>
                                                <p:strVal val="#ppt_x"/>
                                              </p:val>
                                            </p:tav>
                                          </p:tavLst>
                                        </p:anim>
                                        <p:anim calcmode="lin" valueType="num" p14:bounceEnd="56000">
                                          <p:cBhvr additive="base">
                                            <p:cTn id="36" dur="2000" fill="hold"/>
                                            <p:tgtEl>
                                              <p:spTgt spid="6"/>
                                            </p:tgtEl>
                                            <p:attrNameLst>
                                              <p:attrName>ppt_y</p:attrName>
                                            </p:attrNameLst>
                                          </p:cBhvr>
                                          <p:tavLst>
                                            <p:tav tm="0">
                                              <p:val>
                                                <p:strVal val="1+#ppt_h/2"/>
                                              </p:val>
                                            </p:tav>
                                            <p:tav tm="100000">
                                              <p:val>
                                                <p:strVal val="#ppt_y"/>
                                              </p:val>
                                            </p:tav>
                                          </p:tavLst>
                                        </p:anim>
                                      </p:childTnLst>
                                    </p:cTn>
                                  </p:par>
                                  <p:par>
                                    <p:cTn id="37" presetID="2" presetClass="entr" presetSubtype="12" accel="56000" fill="hold" grpId="0" nodeType="withEffect" p14:presetBounceEnd="56000">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14:bounceEnd="56000">
                                          <p:cBhvr additive="base">
                                            <p:cTn id="39" dur="2000" fill="hold"/>
                                            <p:tgtEl>
                                              <p:spTgt spid="7"/>
                                            </p:tgtEl>
                                            <p:attrNameLst>
                                              <p:attrName>ppt_x</p:attrName>
                                            </p:attrNameLst>
                                          </p:cBhvr>
                                          <p:tavLst>
                                            <p:tav tm="0">
                                              <p:val>
                                                <p:strVal val="0-#ppt_w/2"/>
                                              </p:val>
                                            </p:tav>
                                            <p:tav tm="100000">
                                              <p:val>
                                                <p:strVal val="#ppt_x"/>
                                              </p:val>
                                            </p:tav>
                                          </p:tavLst>
                                        </p:anim>
                                        <p:anim calcmode="lin" valueType="num" p14:bounceEnd="56000">
                                          <p:cBhvr additive="base">
                                            <p:cTn id="40" dur="2000" fill="hold"/>
                                            <p:tgtEl>
                                              <p:spTgt spid="7"/>
                                            </p:tgtEl>
                                            <p:attrNameLst>
                                              <p:attrName>ppt_y</p:attrName>
                                            </p:attrNameLst>
                                          </p:cBhvr>
                                          <p:tavLst>
                                            <p:tav tm="0">
                                              <p:val>
                                                <p:strVal val="1+#ppt_h/2"/>
                                              </p:val>
                                            </p:tav>
                                            <p:tav tm="100000">
                                              <p:val>
                                                <p:strVal val="#ppt_y"/>
                                              </p:val>
                                            </p:tav>
                                          </p:tavLst>
                                        </p:anim>
                                      </p:childTnLst>
                                    </p:cTn>
                                  </p:par>
                                  <p:par>
                                    <p:cTn id="41" presetID="2" presetClass="entr" presetSubtype="12" accel="56000" fill="hold" grpId="0" nodeType="withEffect" p14:presetBounceEnd="56000">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14:bounceEnd="56000">
                                          <p:cBhvr additive="base">
                                            <p:cTn id="43" dur="2000" fill="hold"/>
                                            <p:tgtEl>
                                              <p:spTgt spid="8"/>
                                            </p:tgtEl>
                                            <p:attrNameLst>
                                              <p:attrName>ppt_x</p:attrName>
                                            </p:attrNameLst>
                                          </p:cBhvr>
                                          <p:tavLst>
                                            <p:tav tm="0">
                                              <p:val>
                                                <p:strVal val="0-#ppt_w/2"/>
                                              </p:val>
                                            </p:tav>
                                            <p:tav tm="100000">
                                              <p:val>
                                                <p:strVal val="#ppt_x"/>
                                              </p:val>
                                            </p:tav>
                                          </p:tavLst>
                                        </p:anim>
                                        <p:anim calcmode="lin" valueType="num" p14:bounceEnd="56000">
                                          <p:cBhvr additive="base">
                                            <p:cTn id="44" dur="2000" fill="hold"/>
                                            <p:tgtEl>
                                              <p:spTgt spid="8"/>
                                            </p:tgtEl>
                                            <p:attrNameLst>
                                              <p:attrName>ppt_y</p:attrName>
                                            </p:attrNameLst>
                                          </p:cBhvr>
                                          <p:tavLst>
                                            <p:tav tm="0">
                                              <p:val>
                                                <p:strVal val="1+#ppt_h/2"/>
                                              </p:val>
                                            </p:tav>
                                            <p:tav tm="100000">
                                              <p:val>
                                                <p:strVal val="#ppt_y"/>
                                              </p:val>
                                            </p:tav>
                                          </p:tavLst>
                                        </p:anim>
                                      </p:childTnLst>
                                    </p:cTn>
                                  </p:par>
                                  <p:par>
                                    <p:cTn id="45" presetID="2" presetClass="entr" presetSubtype="12" accel="56000" fill="hold" grpId="0" nodeType="withEffect" p14:presetBounceEnd="56000">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14:bounceEnd="56000">
                                          <p:cBhvr additive="base">
                                            <p:cTn id="47" dur="2000" fill="hold"/>
                                            <p:tgtEl>
                                              <p:spTgt spid="12"/>
                                            </p:tgtEl>
                                            <p:attrNameLst>
                                              <p:attrName>ppt_x</p:attrName>
                                            </p:attrNameLst>
                                          </p:cBhvr>
                                          <p:tavLst>
                                            <p:tav tm="0">
                                              <p:val>
                                                <p:strVal val="0-#ppt_w/2"/>
                                              </p:val>
                                            </p:tav>
                                            <p:tav tm="100000">
                                              <p:val>
                                                <p:strVal val="#ppt_x"/>
                                              </p:val>
                                            </p:tav>
                                          </p:tavLst>
                                        </p:anim>
                                        <p:anim calcmode="lin" valueType="num" p14:bounceEnd="56000">
                                          <p:cBhvr additive="base">
                                            <p:cTn id="48" dur="2000" fill="hold"/>
                                            <p:tgtEl>
                                              <p:spTgt spid="12"/>
                                            </p:tgtEl>
                                            <p:attrNameLst>
                                              <p:attrName>ppt_y</p:attrName>
                                            </p:attrNameLst>
                                          </p:cBhvr>
                                          <p:tavLst>
                                            <p:tav tm="0">
                                              <p:val>
                                                <p:strVal val="1+#ppt_h/2"/>
                                              </p:val>
                                            </p:tav>
                                            <p:tav tm="100000">
                                              <p:val>
                                                <p:strVal val="#ppt_y"/>
                                              </p:val>
                                            </p:tav>
                                          </p:tavLst>
                                        </p:anim>
                                      </p:childTnLst>
                                    </p:cTn>
                                  </p:par>
                                  <p:par>
                                    <p:cTn id="49" presetID="2" presetClass="entr" presetSubtype="12" accel="56000" fill="hold" grpId="0" nodeType="withEffect" p14:presetBounceEnd="56000">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14:bounceEnd="56000">
                                          <p:cBhvr additive="base">
                                            <p:cTn id="51" dur="2000" fill="hold"/>
                                            <p:tgtEl>
                                              <p:spTgt spid="13"/>
                                            </p:tgtEl>
                                            <p:attrNameLst>
                                              <p:attrName>ppt_x</p:attrName>
                                            </p:attrNameLst>
                                          </p:cBhvr>
                                          <p:tavLst>
                                            <p:tav tm="0">
                                              <p:val>
                                                <p:strVal val="0-#ppt_w/2"/>
                                              </p:val>
                                            </p:tav>
                                            <p:tav tm="100000">
                                              <p:val>
                                                <p:strVal val="#ppt_x"/>
                                              </p:val>
                                            </p:tav>
                                          </p:tavLst>
                                        </p:anim>
                                        <p:anim calcmode="lin" valueType="num" p14:bounceEnd="56000">
                                          <p:cBhvr additive="base">
                                            <p:cTn id="52" dur="20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12" accel="56000" fill="hold" grpId="0" nodeType="withEffect" p14:presetBounceEnd="56000">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14:bounceEnd="56000">
                                          <p:cBhvr additive="base">
                                            <p:cTn id="55" dur="2000" fill="hold"/>
                                            <p:tgtEl>
                                              <p:spTgt spid="14"/>
                                            </p:tgtEl>
                                            <p:attrNameLst>
                                              <p:attrName>ppt_x</p:attrName>
                                            </p:attrNameLst>
                                          </p:cBhvr>
                                          <p:tavLst>
                                            <p:tav tm="0">
                                              <p:val>
                                                <p:strVal val="0-#ppt_w/2"/>
                                              </p:val>
                                            </p:tav>
                                            <p:tav tm="100000">
                                              <p:val>
                                                <p:strVal val="#ppt_x"/>
                                              </p:val>
                                            </p:tav>
                                          </p:tavLst>
                                        </p:anim>
                                        <p:anim calcmode="lin" valueType="num" p14:bounceEnd="56000">
                                          <p:cBhvr additive="base">
                                            <p:cTn id="56" dur="2000" fill="hold"/>
                                            <p:tgtEl>
                                              <p:spTgt spid="14"/>
                                            </p:tgtEl>
                                            <p:attrNameLst>
                                              <p:attrName>ppt_y</p:attrName>
                                            </p:attrNameLst>
                                          </p:cBhvr>
                                          <p:tavLst>
                                            <p:tav tm="0">
                                              <p:val>
                                                <p:strVal val="1+#ppt_h/2"/>
                                              </p:val>
                                            </p:tav>
                                            <p:tav tm="100000">
                                              <p:val>
                                                <p:strVal val="#ppt_y"/>
                                              </p:val>
                                            </p:tav>
                                          </p:tavLst>
                                        </p:anim>
                                      </p:childTnLst>
                                    </p:cTn>
                                  </p:par>
                                  <p:par>
                                    <p:cTn id="57" presetID="2" presetClass="entr" presetSubtype="12" accel="56000" fill="hold" grpId="0" nodeType="withEffect" p14:presetBounceEnd="56000">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14:bounceEnd="56000">
                                          <p:cBhvr additive="base">
                                            <p:cTn id="59" dur="2000" fill="hold"/>
                                            <p:tgtEl>
                                              <p:spTgt spid="15"/>
                                            </p:tgtEl>
                                            <p:attrNameLst>
                                              <p:attrName>ppt_x</p:attrName>
                                            </p:attrNameLst>
                                          </p:cBhvr>
                                          <p:tavLst>
                                            <p:tav tm="0">
                                              <p:val>
                                                <p:strVal val="0-#ppt_w/2"/>
                                              </p:val>
                                            </p:tav>
                                            <p:tav tm="100000">
                                              <p:val>
                                                <p:strVal val="#ppt_x"/>
                                              </p:val>
                                            </p:tav>
                                          </p:tavLst>
                                        </p:anim>
                                        <p:anim calcmode="lin" valueType="num" p14:bounceEnd="56000">
                                          <p:cBhvr additive="base">
                                            <p:cTn id="60" dur="2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12" grpId="0" bldLvl="0" animBg="1"/>
          <p:bldP spid="13" grpId="0" bldLvl="0" animBg="1"/>
          <p:bldP spid="14" grpId="0" bldLvl="0" animBg="1"/>
          <p:bldP spid="15" grpId="0" bldLvl="0" animBg="1"/>
          <p:bldP spid="16" grpId="0" bldLvl="0" animBg="1"/>
          <p:bldP spid="17" grpId="0"/>
          <p:bldP spid="18" grpId="0" bldLvl="0" animBg="1"/>
          <p:bldP spid="19" grpId="0"/>
          <p:bldP spid="20" grpId="0" bldLvl="0" animBg="1"/>
          <p:bldP spid="21"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accel="5600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000" fill="hold"/>
                                            <p:tgtEl>
                                              <p:spTgt spid="16"/>
                                            </p:tgtEl>
                                            <p:attrNameLst>
                                              <p:attrName>ppt_x</p:attrName>
                                            </p:attrNameLst>
                                          </p:cBhvr>
                                          <p:tavLst>
                                            <p:tav tm="0">
                                              <p:val>
                                                <p:strVal val="0-#ppt_w/2"/>
                                              </p:val>
                                            </p:tav>
                                            <p:tav tm="100000">
                                              <p:val>
                                                <p:strVal val="#ppt_x"/>
                                              </p:val>
                                            </p:tav>
                                          </p:tavLst>
                                        </p:anim>
                                        <p:anim calcmode="lin" valueType="num">
                                          <p:cBhvr additive="base">
                                            <p:cTn id="8" dur="20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2" accel="56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2000" fill="hold"/>
                                            <p:tgtEl>
                                              <p:spTgt spid="17"/>
                                            </p:tgtEl>
                                            <p:attrNameLst>
                                              <p:attrName>ppt_x</p:attrName>
                                            </p:attrNameLst>
                                          </p:cBhvr>
                                          <p:tavLst>
                                            <p:tav tm="0">
                                              <p:val>
                                                <p:strVal val="0-#ppt_w/2"/>
                                              </p:val>
                                            </p:tav>
                                            <p:tav tm="100000">
                                              <p:val>
                                                <p:strVal val="#ppt_x"/>
                                              </p:val>
                                            </p:tav>
                                          </p:tavLst>
                                        </p:anim>
                                        <p:anim calcmode="lin" valueType="num">
                                          <p:cBhvr additive="base">
                                            <p:cTn id="12" dur="20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12" accel="5600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2000" fill="hold"/>
                                            <p:tgtEl>
                                              <p:spTgt spid="18"/>
                                            </p:tgtEl>
                                            <p:attrNameLst>
                                              <p:attrName>ppt_x</p:attrName>
                                            </p:attrNameLst>
                                          </p:cBhvr>
                                          <p:tavLst>
                                            <p:tav tm="0">
                                              <p:val>
                                                <p:strVal val="0-#ppt_w/2"/>
                                              </p:val>
                                            </p:tav>
                                            <p:tav tm="100000">
                                              <p:val>
                                                <p:strVal val="#ppt_x"/>
                                              </p:val>
                                            </p:tav>
                                          </p:tavLst>
                                        </p:anim>
                                        <p:anim calcmode="lin" valueType="num">
                                          <p:cBhvr additive="base">
                                            <p:cTn id="16" dur="200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12" accel="5600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2000" fill="hold"/>
                                            <p:tgtEl>
                                              <p:spTgt spid="19"/>
                                            </p:tgtEl>
                                            <p:attrNameLst>
                                              <p:attrName>ppt_x</p:attrName>
                                            </p:attrNameLst>
                                          </p:cBhvr>
                                          <p:tavLst>
                                            <p:tav tm="0">
                                              <p:val>
                                                <p:strVal val="0-#ppt_w/2"/>
                                              </p:val>
                                            </p:tav>
                                            <p:tav tm="100000">
                                              <p:val>
                                                <p:strVal val="#ppt_x"/>
                                              </p:val>
                                            </p:tav>
                                          </p:tavLst>
                                        </p:anim>
                                        <p:anim calcmode="lin" valueType="num">
                                          <p:cBhvr additive="base">
                                            <p:cTn id="20" dur="2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2" accel="5600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2000" fill="hold"/>
                                            <p:tgtEl>
                                              <p:spTgt spid="20"/>
                                            </p:tgtEl>
                                            <p:attrNameLst>
                                              <p:attrName>ppt_x</p:attrName>
                                            </p:attrNameLst>
                                          </p:cBhvr>
                                          <p:tavLst>
                                            <p:tav tm="0">
                                              <p:val>
                                                <p:strVal val="0-#ppt_w/2"/>
                                              </p:val>
                                            </p:tav>
                                            <p:tav tm="100000">
                                              <p:val>
                                                <p:strVal val="#ppt_x"/>
                                              </p:val>
                                            </p:tav>
                                          </p:tavLst>
                                        </p:anim>
                                        <p:anim calcmode="lin" valueType="num">
                                          <p:cBhvr additive="base">
                                            <p:cTn id="24" dur="2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12" accel="5600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2000" fill="hold"/>
                                            <p:tgtEl>
                                              <p:spTgt spid="21"/>
                                            </p:tgtEl>
                                            <p:attrNameLst>
                                              <p:attrName>ppt_x</p:attrName>
                                            </p:attrNameLst>
                                          </p:cBhvr>
                                          <p:tavLst>
                                            <p:tav tm="0">
                                              <p:val>
                                                <p:strVal val="0-#ppt_w/2"/>
                                              </p:val>
                                            </p:tav>
                                            <p:tav tm="100000">
                                              <p:val>
                                                <p:strVal val="#ppt_x"/>
                                              </p:val>
                                            </p:tav>
                                          </p:tavLst>
                                        </p:anim>
                                        <p:anim calcmode="lin" valueType="num">
                                          <p:cBhvr additive="base">
                                            <p:cTn id="28" dur="2000" fill="hold"/>
                                            <p:tgtEl>
                                              <p:spTgt spid="21"/>
                                            </p:tgtEl>
                                            <p:attrNameLst>
                                              <p:attrName>ppt_y</p:attrName>
                                            </p:attrNameLst>
                                          </p:cBhvr>
                                          <p:tavLst>
                                            <p:tav tm="0">
                                              <p:val>
                                                <p:strVal val="1+#ppt_h/2"/>
                                              </p:val>
                                            </p:tav>
                                            <p:tav tm="100000">
                                              <p:val>
                                                <p:strVal val="#ppt_y"/>
                                              </p:val>
                                            </p:tav>
                                          </p:tavLst>
                                        </p:anim>
                                      </p:childTnLst>
                                    </p:cTn>
                                  </p:par>
                                  <p:par>
                                    <p:cTn id="29" presetID="2" presetClass="entr" presetSubtype="12" accel="5600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2000" fill="hold"/>
                                            <p:tgtEl>
                                              <p:spTgt spid="5"/>
                                            </p:tgtEl>
                                            <p:attrNameLst>
                                              <p:attrName>ppt_x</p:attrName>
                                            </p:attrNameLst>
                                          </p:cBhvr>
                                          <p:tavLst>
                                            <p:tav tm="0">
                                              <p:val>
                                                <p:strVal val="0-#ppt_w/2"/>
                                              </p:val>
                                            </p:tav>
                                            <p:tav tm="100000">
                                              <p:val>
                                                <p:strVal val="#ppt_x"/>
                                              </p:val>
                                            </p:tav>
                                          </p:tavLst>
                                        </p:anim>
                                        <p:anim calcmode="lin" valueType="num">
                                          <p:cBhvr additive="base">
                                            <p:cTn id="32" dur="2000" fill="hold"/>
                                            <p:tgtEl>
                                              <p:spTgt spid="5"/>
                                            </p:tgtEl>
                                            <p:attrNameLst>
                                              <p:attrName>ppt_y</p:attrName>
                                            </p:attrNameLst>
                                          </p:cBhvr>
                                          <p:tavLst>
                                            <p:tav tm="0">
                                              <p:val>
                                                <p:strVal val="1+#ppt_h/2"/>
                                              </p:val>
                                            </p:tav>
                                            <p:tav tm="100000">
                                              <p:val>
                                                <p:strVal val="#ppt_y"/>
                                              </p:val>
                                            </p:tav>
                                          </p:tavLst>
                                        </p:anim>
                                      </p:childTnLst>
                                    </p:cTn>
                                  </p:par>
                                  <p:par>
                                    <p:cTn id="33" presetID="2" presetClass="entr" presetSubtype="12" accel="5600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2000" fill="hold"/>
                                            <p:tgtEl>
                                              <p:spTgt spid="6"/>
                                            </p:tgtEl>
                                            <p:attrNameLst>
                                              <p:attrName>ppt_x</p:attrName>
                                            </p:attrNameLst>
                                          </p:cBhvr>
                                          <p:tavLst>
                                            <p:tav tm="0">
                                              <p:val>
                                                <p:strVal val="0-#ppt_w/2"/>
                                              </p:val>
                                            </p:tav>
                                            <p:tav tm="100000">
                                              <p:val>
                                                <p:strVal val="#ppt_x"/>
                                              </p:val>
                                            </p:tav>
                                          </p:tavLst>
                                        </p:anim>
                                        <p:anim calcmode="lin" valueType="num">
                                          <p:cBhvr additive="base">
                                            <p:cTn id="36" dur="2000" fill="hold"/>
                                            <p:tgtEl>
                                              <p:spTgt spid="6"/>
                                            </p:tgtEl>
                                            <p:attrNameLst>
                                              <p:attrName>ppt_y</p:attrName>
                                            </p:attrNameLst>
                                          </p:cBhvr>
                                          <p:tavLst>
                                            <p:tav tm="0">
                                              <p:val>
                                                <p:strVal val="1+#ppt_h/2"/>
                                              </p:val>
                                            </p:tav>
                                            <p:tav tm="100000">
                                              <p:val>
                                                <p:strVal val="#ppt_y"/>
                                              </p:val>
                                            </p:tav>
                                          </p:tavLst>
                                        </p:anim>
                                      </p:childTnLst>
                                    </p:cTn>
                                  </p:par>
                                  <p:par>
                                    <p:cTn id="37" presetID="2" presetClass="entr" presetSubtype="12" accel="5600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2000" fill="hold"/>
                                            <p:tgtEl>
                                              <p:spTgt spid="7"/>
                                            </p:tgtEl>
                                            <p:attrNameLst>
                                              <p:attrName>ppt_x</p:attrName>
                                            </p:attrNameLst>
                                          </p:cBhvr>
                                          <p:tavLst>
                                            <p:tav tm="0">
                                              <p:val>
                                                <p:strVal val="0-#ppt_w/2"/>
                                              </p:val>
                                            </p:tav>
                                            <p:tav tm="100000">
                                              <p:val>
                                                <p:strVal val="#ppt_x"/>
                                              </p:val>
                                            </p:tav>
                                          </p:tavLst>
                                        </p:anim>
                                        <p:anim calcmode="lin" valueType="num">
                                          <p:cBhvr additive="base">
                                            <p:cTn id="40" dur="2000" fill="hold"/>
                                            <p:tgtEl>
                                              <p:spTgt spid="7"/>
                                            </p:tgtEl>
                                            <p:attrNameLst>
                                              <p:attrName>ppt_y</p:attrName>
                                            </p:attrNameLst>
                                          </p:cBhvr>
                                          <p:tavLst>
                                            <p:tav tm="0">
                                              <p:val>
                                                <p:strVal val="1+#ppt_h/2"/>
                                              </p:val>
                                            </p:tav>
                                            <p:tav tm="100000">
                                              <p:val>
                                                <p:strVal val="#ppt_y"/>
                                              </p:val>
                                            </p:tav>
                                          </p:tavLst>
                                        </p:anim>
                                      </p:childTnLst>
                                    </p:cTn>
                                  </p:par>
                                  <p:par>
                                    <p:cTn id="41" presetID="2" presetClass="entr" presetSubtype="12" accel="5600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2000" fill="hold"/>
                                            <p:tgtEl>
                                              <p:spTgt spid="8"/>
                                            </p:tgtEl>
                                            <p:attrNameLst>
                                              <p:attrName>ppt_x</p:attrName>
                                            </p:attrNameLst>
                                          </p:cBhvr>
                                          <p:tavLst>
                                            <p:tav tm="0">
                                              <p:val>
                                                <p:strVal val="0-#ppt_w/2"/>
                                              </p:val>
                                            </p:tav>
                                            <p:tav tm="100000">
                                              <p:val>
                                                <p:strVal val="#ppt_x"/>
                                              </p:val>
                                            </p:tav>
                                          </p:tavLst>
                                        </p:anim>
                                        <p:anim calcmode="lin" valueType="num">
                                          <p:cBhvr additive="base">
                                            <p:cTn id="44" dur="2000" fill="hold"/>
                                            <p:tgtEl>
                                              <p:spTgt spid="8"/>
                                            </p:tgtEl>
                                            <p:attrNameLst>
                                              <p:attrName>ppt_y</p:attrName>
                                            </p:attrNameLst>
                                          </p:cBhvr>
                                          <p:tavLst>
                                            <p:tav tm="0">
                                              <p:val>
                                                <p:strVal val="1+#ppt_h/2"/>
                                              </p:val>
                                            </p:tav>
                                            <p:tav tm="100000">
                                              <p:val>
                                                <p:strVal val="#ppt_y"/>
                                              </p:val>
                                            </p:tav>
                                          </p:tavLst>
                                        </p:anim>
                                      </p:childTnLst>
                                    </p:cTn>
                                  </p:par>
                                  <p:par>
                                    <p:cTn id="45" presetID="2" presetClass="entr" presetSubtype="12" accel="56000"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2000" fill="hold"/>
                                            <p:tgtEl>
                                              <p:spTgt spid="12"/>
                                            </p:tgtEl>
                                            <p:attrNameLst>
                                              <p:attrName>ppt_x</p:attrName>
                                            </p:attrNameLst>
                                          </p:cBhvr>
                                          <p:tavLst>
                                            <p:tav tm="0">
                                              <p:val>
                                                <p:strVal val="0-#ppt_w/2"/>
                                              </p:val>
                                            </p:tav>
                                            <p:tav tm="100000">
                                              <p:val>
                                                <p:strVal val="#ppt_x"/>
                                              </p:val>
                                            </p:tav>
                                          </p:tavLst>
                                        </p:anim>
                                        <p:anim calcmode="lin" valueType="num">
                                          <p:cBhvr additive="base">
                                            <p:cTn id="48" dur="2000" fill="hold"/>
                                            <p:tgtEl>
                                              <p:spTgt spid="12"/>
                                            </p:tgtEl>
                                            <p:attrNameLst>
                                              <p:attrName>ppt_y</p:attrName>
                                            </p:attrNameLst>
                                          </p:cBhvr>
                                          <p:tavLst>
                                            <p:tav tm="0">
                                              <p:val>
                                                <p:strVal val="1+#ppt_h/2"/>
                                              </p:val>
                                            </p:tav>
                                            <p:tav tm="100000">
                                              <p:val>
                                                <p:strVal val="#ppt_y"/>
                                              </p:val>
                                            </p:tav>
                                          </p:tavLst>
                                        </p:anim>
                                      </p:childTnLst>
                                    </p:cTn>
                                  </p:par>
                                  <p:par>
                                    <p:cTn id="49" presetID="2" presetClass="entr" presetSubtype="12" accel="5600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2000" fill="hold"/>
                                            <p:tgtEl>
                                              <p:spTgt spid="13"/>
                                            </p:tgtEl>
                                            <p:attrNameLst>
                                              <p:attrName>ppt_x</p:attrName>
                                            </p:attrNameLst>
                                          </p:cBhvr>
                                          <p:tavLst>
                                            <p:tav tm="0">
                                              <p:val>
                                                <p:strVal val="0-#ppt_w/2"/>
                                              </p:val>
                                            </p:tav>
                                            <p:tav tm="100000">
                                              <p:val>
                                                <p:strVal val="#ppt_x"/>
                                              </p:val>
                                            </p:tav>
                                          </p:tavLst>
                                        </p:anim>
                                        <p:anim calcmode="lin" valueType="num">
                                          <p:cBhvr additive="base">
                                            <p:cTn id="52" dur="20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12" accel="5600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additive="base">
                                            <p:cTn id="55" dur="2000" fill="hold"/>
                                            <p:tgtEl>
                                              <p:spTgt spid="14"/>
                                            </p:tgtEl>
                                            <p:attrNameLst>
                                              <p:attrName>ppt_x</p:attrName>
                                            </p:attrNameLst>
                                          </p:cBhvr>
                                          <p:tavLst>
                                            <p:tav tm="0">
                                              <p:val>
                                                <p:strVal val="0-#ppt_w/2"/>
                                              </p:val>
                                            </p:tav>
                                            <p:tav tm="100000">
                                              <p:val>
                                                <p:strVal val="#ppt_x"/>
                                              </p:val>
                                            </p:tav>
                                          </p:tavLst>
                                        </p:anim>
                                        <p:anim calcmode="lin" valueType="num">
                                          <p:cBhvr additive="base">
                                            <p:cTn id="56" dur="2000" fill="hold"/>
                                            <p:tgtEl>
                                              <p:spTgt spid="14"/>
                                            </p:tgtEl>
                                            <p:attrNameLst>
                                              <p:attrName>ppt_y</p:attrName>
                                            </p:attrNameLst>
                                          </p:cBhvr>
                                          <p:tavLst>
                                            <p:tav tm="0">
                                              <p:val>
                                                <p:strVal val="1+#ppt_h/2"/>
                                              </p:val>
                                            </p:tav>
                                            <p:tav tm="100000">
                                              <p:val>
                                                <p:strVal val="#ppt_y"/>
                                              </p:val>
                                            </p:tav>
                                          </p:tavLst>
                                        </p:anim>
                                      </p:childTnLst>
                                    </p:cTn>
                                  </p:par>
                                  <p:par>
                                    <p:cTn id="57" presetID="2" presetClass="entr" presetSubtype="12" accel="56000"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2000" fill="hold"/>
                                            <p:tgtEl>
                                              <p:spTgt spid="15"/>
                                            </p:tgtEl>
                                            <p:attrNameLst>
                                              <p:attrName>ppt_x</p:attrName>
                                            </p:attrNameLst>
                                          </p:cBhvr>
                                          <p:tavLst>
                                            <p:tav tm="0">
                                              <p:val>
                                                <p:strVal val="0-#ppt_w/2"/>
                                              </p:val>
                                            </p:tav>
                                            <p:tav tm="100000">
                                              <p:val>
                                                <p:strVal val="#ppt_x"/>
                                              </p:val>
                                            </p:tav>
                                          </p:tavLst>
                                        </p:anim>
                                        <p:anim calcmode="lin" valueType="num">
                                          <p:cBhvr additive="base">
                                            <p:cTn id="60" dur="2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12" grpId="0" bldLvl="0" animBg="1"/>
          <p:bldP spid="13" grpId="0" bldLvl="0" animBg="1"/>
          <p:bldP spid="14" grpId="0" bldLvl="0" animBg="1"/>
          <p:bldP spid="15" grpId="0" bldLvl="0" animBg="1"/>
          <p:bldP spid="16" grpId="0" bldLvl="0" animBg="1"/>
          <p:bldP spid="17" grpId="0"/>
          <p:bldP spid="18" grpId="0" bldLvl="0" animBg="1"/>
          <p:bldP spid="19" grpId="0"/>
          <p:bldP spid="20" grpId="0" bldLvl="0" animBg="1"/>
          <p:bldP spid="21"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2"/>
          <p:cNvSpPr>
            <a:spLocks noChangeArrowheads="1"/>
          </p:cNvSpPr>
          <p:nvPr/>
        </p:nvSpPr>
        <p:spPr bwMode="auto">
          <a:xfrm>
            <a:off x="0" y="327023"/>
            <a:ext cx="485774" cy="485775"/>
          </a:xfrm>
          <a:prstGeom prst="rect">
            <a:avLst/>
          </a:prstGeom>
          <a:solidFill>
            <a:srgbClr val="1360A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a:solidFill>
                <a:srgbClr val="FFFFFF"/>
              </a:solidFill>
              <a:latin typeface="+mn-lt"/>
              <a:ea typeface="+mn-ea"/>
              <a:cs typeface="+mn-ea"/>
              <a:sym typeface="+mn-lt"/>
            </a:endParaRPr>
          </a:p>
        </p:txBody>
      </p:sp>
      <p:sp>
        <p:nvSpPr>
          <p:cNvPr id="6" name="矩形 3"/>
          <p:cNvSpPr>
            <a:spLocks noChangeArrowheads="1"/>
          </p:cNvSpPr>
          <p:nvPr/>
        </p:nvSpPr>
        <p:spPr bwMode="auto">
          <a:xfrm>
            <a:off x="539749" y="327023"/>
            <a:ext cx="107951" cy="48577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dirty="0">
              <a:solidFill>
                <a:srgbClr val="FFFFFF"/>
              </a:solidFill>
              <a:latin typeface="+mn-lt"/>
              <a:ea typeface="+mn-ea"/>
              <a:cs typeface="+mn-ea"/>
              <a:sym typeface="+mn-lt"/>
            </a:endParaRPr>
          </a:p>
        </p:txBody>
      </p:sp>
      <p:sp>
        <p:nvSpPr>
          <p:cNvPr id="10" name="矩形 3"/>
          <p:cNvSpPr>
            <a:spLocks noChangeArrowheads="1"/>
          </p:cNvSpPr>
          <p:nvPr/>
        </p:nvSpPr>
        <p:spPr bwMode="auto">
          <a:xfrm>
            <a:off x="692149" y="327023"/>
            <a:ext cx="107951" cy="48577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b="1" dirty="0">
              <a:solidFill>
                <a:srgbClr val="FFFFFF"/>
              </a:solidFill>
              <a:latin typeface="+mn-lt"/>
              <a:ea typeface="+mn-ea"/>
              <a:cs typeface="+mn-ea"/>
              <a:sym typeface="+mn-lt"/>
            </a:endParaRPr>
          </a:p>
        </p:txBody>
      </p:sp>
      <p:sp>
        <p:nvSpPr>
          <p:cNvPr id="11" name="文本框 20"/>
          <p:cNvSpPr txBox="1">
            <a:spLocks noChangeArrowheads="1"/>
          </p:cNvSpPr>
          <p:nvPr/>
        </p:nvSpPr>
        <p:spPr bwMode="auto">
          <a:xfrm>
            <a:off x="987806" y="277523"/>
            <a:ext cx="257000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noProof="0" dirty="0">
                <a:ln>
                  <a:noFill/>
                </a:ln>
                <a:solidFill>
                  <a:srgbClr val="0F6FC6"/>
                </a:solidFill>
                <a:effectLst/>
                <a:uLnTx/>
                <a:uFillTx/>
                <a:latin typeface="微软雅黑" panose="020B0503020204020204" charset="-122"/>
                <a:ea typeface="微软雅黑" panose="020B0503020204020204" charset="-122"/>
                <a:sym typeface="+mn-ea"/>
              </a:rPr>
              <a:t>区块链起源</a:t>
            </a:r>
            <a:endParaRPr lang="zh-CN" altLang="en-US" sz="3200" b="1" dirty="0">
              <a:solidFill>
                <a:srgbClr val="1360AF"/>
              </a:solidFill>
              <a:latin typeface="+mn-lt"/>
              <a:ea typeface="+mn-ea"/>
              <a:cs typeface="+mn-ea"/>
              <a:sym typeface="+mn-lt"/>
            </a:endParaRPr>
          </a:p>
        </p:txBody>
      </p:sp>
      <p:grpSp>
        <p:nvGrpSpPr>
          <p:cNvPr id="7" name="Group 7"/>
          <p:cNvGrpSpPr/>
          <p:nvPr/>
        </p:nvGrpSpPr>
        <p:grpSpPr>
          <a:xfrm flipH="1">
            <a:off x="5033738" y="327023"/>
            <a:ext cx="7200900" cy="6580477"/>
            <a:chOff x="1150658" y="3304146"/>
            <a:chExt cx="10582275" cy="3667125"/>
          </a:xfrm>
          <a:solidFill>
            <a:srgbClr val="1360AF"/>
          </a:solidFill>
        </p:grpSpPr>
        <p:sp>
          <p:nvSpPr>
            <p:cNvPr id="8" name="Freeform 272"/>
            <p:cNvSpPr/>
            <p:nvPr/>
          </p:nvSpPr>
          <p:spPr bwMode="auto">
            <a:xfrm>
              <a:off x="1150658" y="3304146"/>
              <a:ext cx="10582275" cy="3622676"/>
            </a:xfrm>
            <a:custGeom>
              <a:avLst/>
              <a:gdLst>
                <a:gd name="T0" fmla="*/ 1552 w 2819"/>
                <a:gd name="T1" fmla="*/ 200 h 1307"/>
                <a:gd name="T2" fmla="*/ 1606 w 2819"/>
                <a:gd name="T3" fmla="*/ 586 h 1307"/>
                <a:gd name="T4" fmla="*/ 0 w 2819"/>
                <a:gd name="T5" fmla="*/ 1307 h 1307"/>
                <a:gd name="T6" fmla="*/ 2310 w 2819"/>
                <a:gd name="T7" fmla="*/ 1307 h 1307"/>
                <a:gd name="T8" fmla="*/ 2570 w 2819"/>
                <a:gd name="T9" fmla="*/ 963 h 1307"/>
                <a:gd name="T10" fmla="*/ 2066 w 2819"/>
                <a:gd name="T11" fmla="*/ 216 h 1307"/>
                <a:gd name="T12" fmla="*/ 1410 w 2819"/>
                <a:gd name="T13" fmla="*/ 70 h 1307"/>
                <a:gd name="T14" fmla="*/ 1662 w 2819"/>
                <a:gd name="T15" fmla="*/ 0 h 1307"/>
                <a:gd name="T16" fmla="*/ 1638 w 2819"/>
                <a:gd name="T17" fmla="*/ 0 h 1307"/>
                <a:gd name="T18" fmla="*/ 1278 w 2819"/>
                <a:gd name="T19" fmla="*/ 43 h 1307"/>
                <a:gd name="T20" fmla="*/ 1552 w 2819"/>
                <a:gd name="T21" fmla="*/ 200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19" h="1307">
                  <a:moveTo>
                    <a:pt x="1552" y="200"/>
                  </a:moveTo>
                  <a:cubicBezTo>
                    <a:pt x="1772" y="247"/>
                    <a:pt x="1980" y="360"/>
                    <a:pt x="1606" y="586"/>
                  </a:cubicBezTo>
                  <a:cubicBezTo>
                    <a:pt x="946" y="983"/>
                    <a:pt x="368" y="1198"/>
                    <a:pt x="0" y="1307"/>
                  </a:cubicBezTo>
                  <a:cubicBezTo>
                    <a:pt x="2310" y="1307"/>
                    <a:pt x="2310" y="1307"/>
                    <a:pt x="2310" y="1307"/>
                  </a:cubicBezTo>
                  <a:cubicBezTo>
                    <a:pt x="2416" y="1182"/>
                    <a:pt x="2517" y="1050"/>
                    <a:pt x="2570" y="963"/>
                  </a:cubicBezTo>
                  <a:cubicBezTo>
                    <a:pt x="2819" y="560"/>
                    <a:pt x="2533" y="331"/>
                    <a:pt x="2066" y="216"/>
                  </a:cubicBezTo>
                  <a:cubicBezTo>
                    <a:pt x="1599" y="101"/>
                    <a:pt x="1450" y="101"/>
                    <a:pt x="1410" y="70"/>
                  </a:cubicBezTo>
                  <a:cubicBezTo>
                    <a:pt x="1374" y="44"/>
                    <a:pt x="1603" y="8"/>
                    <a:pt x="1662" y="0"/>
                  </a:cubicBezTo>
                  <a:cubicBezTo>
                    <a:pt x="1638" y="0"/>
                    <a:pt x="1638" y="0"/>
                    <a:pt x="1638" y="0"/>
                  </a:cubicBezTo>
                  <a:cubicBezTo>
                    <a:pt x="1579" y="3"/>
                    <a:pt x="1449" y="14"/>
                    <a:pt x="1278" y="43"/>
                  </a:cubicBezTo>
                  <a:cubicBezTo>
                    <a:pt x="1061" y="80"/>
                    <a:pt x="1332" y="153"/>
                    <a:pt x="1552" y="200"/>
                  </a:cubicBezTo>
                  <a:close/>
                </a:path>
              </a:pathLst>
            </a:custGeom>
            <a:grpFill/>
            <a:ln>
              <a:noFill/>
            </a:ln>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fontAlgn="auto" hangingPunct="1">
                <a:spcBef>
                  <a:spcPts val="0"/>
                </a:spcBef>
                <a:spcAft>
                  <a:spcPts val="0"/>
                </a:spcAft>
                <a:defRPr/>
              </a:pPr>
              <a:endParaRPr lang="en-US">
                <a:solidFill>
                  <a:prstClr val="black"/>
                </a:solidFill>
                <a:latin typeface="+mn-lt"/>
                <a:ea typeface="+mn-ea"/>
                <a:cs typeface="+mn-ea"/>
                <a:sym typeface="+mn-lt"/>
              </a:endParaRPr>
            </a:p>
          </p:txBody>
        </p:sp>
        <p:sp>
          <p:nvSpPr>
            <p:cNvPr id="9" name="Freeform 273"/>
            <p:cNvSpPr/>
            <p:nvPr/>
          </p:nvSpPr>
          <p:spPr bwMode="auto">
            <a:xfrm>
              <a:off x="5700154" y="3307320"/>
              <a:ext cx="3727450" cy="3663951"/>
            </a:xfrm>
            <a:custGeom>
              <a:avLst/>
              <a:gdLst>
                <a:gd name="T0" fmla="*/ 95 w 993"/>
                <a:gd name="T1" fmla="*/ 103 h 1307"/>
                <a:gd name="T2" fmla="*/ 170 w 993"/>
                <a:gd name="T3" fmla="*/ 123 h 1307"/>
                <a:gd name="T4" fmla="*/ 524 w 993"/>
                <a:gd name="T5" fmla="*/ 202 h 1307"/>
                <a:gd name="T6" fmla="*/ 726 w 993"/>
                <a:gd name="T7" fmla="*/ 263 h 1307"/>
                <a:gd name="T8" fmla="*/ 919 w 993"/>
                <a:gd name="T9" fmla="*/ 380 h 1307"/>
                <a:gd name="T10" fmla="*/ 939 w 993"/>
                <a:gd name="T11" fmla="*/ 603 h 1307"/>
                <a:gd name="T12" fmla="*/ 767 w 993"/>
                <a:gd name="T13" fmla="*/ 796 h 1307"/>
                <a:gd name="T14" fmla="*/ 0 w 993"/>
                <a:gd name="T15" fmla="*/ 1307 h 1307"/>
                <a:gd name="T16" fmla="*/ 62 w 993"/>
                <a:gd name="T17" fmla="*/ 1307 h 1307"/>
                <a:gd name="T18" fmla="*/ 777 w 993"/>
                <a:gd name="T19" fmla="*/ 802 h 1307"/>
                <a:gd name="T20" fmla="*/ 944 w 993"/>
                <a:gd name="T21" fmla="*/ 606 h 1307"/>
                <a:gd name="T22" fmla="*/ 923 w 993"/>
                <a:gd name="T23" fmla="*/ 376 h 1307"/>
                <a:gd name="T24" fmla="*/ 728 w 993"/>
                <a:gd name="T25" fmla="*/ 258 h 1307"/>
                <a:gd name="T26" fmla="*/ 525 w 993"/>
                <a:gd name="T27" fmla="*/ 197 h 1307"/>
                <a:gd name="T28" fmla="*/ 170 w 993"/>
                <a:gd name="T29" fmla="*/ 119 h 1307"/>
                <a:gd name="T30" fmla="*/ 96 w 993"/>
                <a:gd name="T31" fmla="*/ 99 h 1307"/>
                <a:gd name="T32" fmla="*/ 65 w 993"/>
                <a:gd name="T33" fmla="*/ 83 h 1307"/>
                <a:gd name="T34" fmla="*/ 82 w 993"/>
                <a:gd name="T35" fmla="*/ 62 h 1307"/>
                <a:gd name="T36" fmla="*/ 202 w 993"/>
                <a:gd name="T37" fmla="*/ 30 h 1307"/>
                <a:gd name="T38" fmla="*/ 415 w 993"/>
                <a:gd name="T39" fmla="*/ 0 h 1307"/>
                <a:gd name="T40" fmla="*/ 406 w 993"/>
                <a:gd name="T41" fmla="*/ 0 h 1307"/>
                <a:gd name="T42" fmla="*/ 202 w 993"/>
                <a:gd name="T43" fmla="*/ 27 h 1307"/>
                <a:gd name="T44" fmla="*/ 80 w 993"/>
                <a:gd name="T45" fmla="*/ 59 h 1307"/>
                <a:gd name="T46" fmla="*/ 62 w 993"/>
                <a:gd name="T47" fmla="*/ 85 h 1307"/>
                <a:gd name="T48" fmla="*/ 95 w 993"/>
                <a:gd name="T49" fmla="*/ 103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3" h="1307">
                  <a:moveTo>
                    <a:pt x="95" y="103"/>
                  </a:moveTo>
                  <a:cubicBezTo>
                    <a:pt x="118" y="111"/>
                    <a:pt x="144" y="117"/>
                    <a:pt x="170" y="123"/>
                  </a:cubicBezTo>
                  <a:cubicBezTo>
                    <a:pt x="274" y="145"/>
                    <a:pt x="393" y="171"/>
                    <a:pt x="524" y="202"/>
                  </a:cubicBezTo>
                  <a:cubicBezTo>
                    <a:pt x="589" y="218"/>
                    <a:pt x="657" y="237"/>
                    <a:pt x="726" y="263"/>
                  </a:cubicBezTo>
                  <a:cubicBezTo>
                    <a:pt x="793" y="290"/>
                    <a:pt x="866" y="322"/>
                    <a:pt x="919" y="380"/>
                  </a:cubicBezTo>
                  <a:cubicBezTo>
                    <a:pt x="974" y="437"/>
                    <a:pt x="987" y="533"/>
                    <a:pt x="939" y="603"/>
                  </a:cubicBezTo>
                  <a:cubicBezTo>
                    <a:pt x="896" y="676"/>
                    <a:pt x="833" y="737"/>
                    <a:pt x="767" y="796"/>
                  </a:cubicBezTo>
                  <a:cubicBezTo>
                    <a:pt x="548" y="982"/>
                    <a:pt x="284" y="1148"/>
                    <a:pt x="0" y="1307"/>
                  </a:cubicBezTo>
                  <a:cubicBezTo>
                    <a:pt x="62" y="1307"/>
                    <a:pt x="62" y="1307"/>
                    <a:pt x="62" y="1307"/>
                  </a:cubicBezTo>
                  <a:cubicBezTo>
                    <a:pt x="330" y="1150"/>
                    <a:pt x="560" y="987"/>
                    <a:pt x="777" y="802"/>
                  </a:cubicBezTo>
                  <a:cubicBezTo>
                    <a:pt x="843" y="743"/>
                    <a:pt x="901" y="680"/>
                    <a:pt x="944" y="606"/>
                  </a:cubicBezTo>
                  <a:cubicBezTo>
                    <a:pt x="993" y="534"/>
                    <a:pt x="979" y="434"/>
                    <a:pt x="923" y="376"/>
                  </a:cubicBezTo>
                  <a:cubicBezTo>
                    <a:pt x="868" y="317"/>
                    <a:pt x="796" y="285"/>
                    <a:pt x="728" y="258"/>
                  </a:cubicBezTo>
                  <a:cubicBezTo>
                    <a:pt x="659" y="232"/>
                    <a:pt x="591" y="213"/>
                    <a:pt x="525" y="197"/>
                  </a:cubicBezTo>
                  <a:cubicBezTo>
                    <a:pt x="394" y="166"/>
                    <a:pt x="275" y="141"/>
                    <a:pt x="170" y="119"/>
                  </a:cubicBezTo>
                  <a:cubicBezTo>
                    <a:pt x="144" y="113"/>
                    <a:pt x="119" y="107"/>
                    <a:pt x="96" y="99"/>
                  </a:cubicBezTo>
                  <a:cubicBezTo>
                    <a:pt x="85" y="95"/>
                    <a:pt x="72" y="91"/>
                    <a:pt x="65" y="83"/>
                  </a:cubicBezTo>
                  <a:cubicBezTo>
                    <a:pt x="57" y="74"/>
                    <a:pt x="73" y="66"/>
                    <a:pt x="82" y="62"/>
                  </a:cubicBezTo>
                  <a:cubicBezTo>
                    <a:pt x="124" y="44"/>
                    <a:pt x="165" y="38"/>
                    <a:pt x="202" y="30"/>
                  </a:cubicBezTo>
                  <a:cubicBezTo>
                    <a:pt x="309" y="11"/>
                    <a:pt x="382" y="3"/>
                    <a:pt x="415" y="0"/>
                  </a:cubicBezTo>
                  <a:cubicBezTo>
                    <a:pt x="406" y="0"/>
                    <a:pt x="406" y="0"/>
                    <a:pt x="406" y="0"/>
                  </a:cubicBezTo>
                  <a:cubicBezTo>
                    <a:pt x="370" y="3"/>
                    <a:pt x="300" y="10"/>
                    <a:pt x="202" y="27"/>
                  </a:cubicBezTo>
                  <a:cubicBezTo>
                    <a:pt x="165" y="35"/>
                    <a:pt x="123" y="41"/>
                    <a:pt x="80" y="59"/>
                  </a:cubicBezTo>
                  <a:cubicBezTo>
                    <a:pt x="72" y="63"/>
                    <a:pt x="52" y="71"/>
                    <a:pt x="62" y="85"/>
                  </a:cubicBezTo>
                  <a:cubicBezTo>
                    <a:pt x="71" y="95"/>
                    <a:pt x="83" y="98"/>
                    <a:pt x="95" y="10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fontAlgn="auto" hangingPunct="1">
                <a:spcBef>
                  <a:spcPts val="0"/>
                </a:spcBef>
                <a:spcAft>
                  <a:spcPts val="0"/>
                </a:spcAft>
                <a:defRPr/>
              </a:pPr>
              <a:endParaRPr lang="en-US">
                <a:solidFill>
                  <a:prstClr val="black"/>
                </a:solidFill>
                <a:latin typeface="+mn-lt"/>
                <a:ea typeface="+mn-ea"/>
                <a:cs typeface="+mn-ea"/>
                <a:sym typeface="+mn-lt"/>
              </a:endParaRPr>
            </a:p>
          </p:txBody>
        </p:sp>
      </p:grpSp>
      <p:sp>
        <p:nvSpPr>
          <p:cNvPr id="12" name="waving-flag_16212"/>
          <p:cNvSpPr>
            <a:spLocks noChangeAspect="1"/>
          </p:cNvSpPr>
          <p:nvPr/>
        </p:nvSpPr>
        <p:spPr bwMode="auto">
          <a:xfrm>
            <a:off x="5151711" y="3856038"/>
            <a:ext cx="1332758" cy="1638300"/>
          </a:xfrm>
          <a:custGeom>
            <a:avLst/>
            <a:gdLst>
              <a:gd name="connsiteX0" fmla="*/ 201391 w 491559"/>
              <a:gd name="connsiteY0" fmla="*/ 34417 h 604252"/>
              <a:gd name="connsiteX1" fmla="*/ 244085 w 491559"/>
              <a:gd name="connsiteY1" fmla="*/ 44529 h 604252"/>
              <a:gd name="connsiteX2" fmla="*/ 473074 w 491559"/>
              <a:gd name="connsiteY2" fmla="*/ 56463 h 604252"/>
              <a:gd name="connsiteX3" fmla="*/ 491559 w 491559"/>
              <a:gd name="connsiteY3" fmla="*/ 65692 h 604252"/>
              <a:gd name="connsiteX4" fmla="*/ 491559 w 491559"/>
              <a:gd name="connsiteY4" fmla="*/ 291654 h 604252"/>
              <a:gd name="connsiteX5" fmla="*/ 474827 w 491559"/>
              <a:gd name="connsiteY5" fmla="*/ 330640 h 604252"/>
              <a:gd name="connsiteX6" fmla="*/ 374117 w 491559"/>
              <a:gd name="connsiteY6" fmla="*/ 374559 h 604252"/>
              <a:gd name="connsiteX7" fmla="*/ 196280 w 491559"/>
              <a:gd name="connsiteY7" fmla="*/ 306930 h 604252"/>
              <a:gd name="connsiteX8" fmla="*/ 103537 w 491559"/>
              <a:gd name="connsiteY8" fmla="*/ 336846 h 604252"/>
              <a:gd name="connsiteX9" fmla="*/ 84255 w 491559"/>
              <a:gd name="connsiteY9" fmla="*/ 326343 h 604252"/>
              <a:gd name="connsiteX10" fmla="*/ 84255 w 491559"/>
              <a:gd name="connsiteY10" fmla="*/ 96563 h 604252"/>
              <a:gd name="connsiteX11" fmla="*/ 103218 w 491559"/>
              <a:gd name="connsiteY11" fmla="*/ 60441 h 604252"/>
              <a:gd name="connsiteX12" fmla="*/ 201391 w 491559"/>
              <a:gd name="connsiteY12" fmla="*/ 34417 h 604252"/>
              <a:gd name="connsiteX13" fmla="*/ 33942 w 491559"/>
              <a:gd name="connsiteY13" fmla="*/ 0 h 604252"/>
              <a:gd name="connsiteX14" fmla="*/ 67884 w 491559"/>
              <a:gd name="connsiteY14" fmla="*/ 33888 h 604252"/>
              <a:gd name="connsiteX15" fmla="*/ 65016 w 491559"/>
              <a:gd name="connsiteY15" fmla="*/ 47411 h 604252"/>
              <a:gd name="connsiteX16" fmla="*/ 57048 w 491559"/>
              <a:gd name="connsiteY16" fmla="*/ 81617 h 604252"/>
              <a:gd name="connsiteX17" fmla="*/ 57048 w 491559"/>
              <a:gd name="connsiteY17" fmla="*/ 581183 h 604252"/>
              <a:gd name="connsiteX18" fmla="*/ 33942 w 491559"/>
              <a:gd name="connsiteY18" fmla="*/ 604252 h 604252"/>
              <a:gd name="connsiteX19" fmla="*/ 10836 w 491559"/>
              <a:gd name="connsiteY19" fmla="*/ 581183 h 604252"/>
              <a:gd name="connsiteX20" fmla="*/ 10836 w 491559"/>
              <a:gd name="connsiteY20" fmla="*/ 81617 h 604252"/>
              <a:gd name="connsiteX21" fmla="*/ 2868 w 491559"/>
              <a:gd name="connsiteY21" fmla="*/ 47411 h 604252"/>
              <a:gd name="connsiteX22" fmla="*/ 0 w 491559"/>
              <a:gd name="connsiteY22" fmla="*/ 33888 h 604252"/>
              <a:gd name="connsiteX23" fmla="*/ 33942 w 491559"/>
              <a:gd name="connsiteY23" fmla="*/ 0 h 60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559" h="604252">
                <a:moveTo>
                  <a:pt x="201391" y="34417"/>
                </a:moveTo>
                <a:cubicBezTo>
                  <a:pt x="215153" y="35359"/>
                  <a:pt x="229504" y="38442"/>
                  <a:pt x="244085" y="44529"/>
                </a:cubicBezTo>
                <a:cubicBezTo>
                  <a:pt x="323761" y="77627"/>
                  <a:pt x="352285" y="143188"/>
                  <a:pt x="473074" y="56463"/>
                </a:cubicBezTo>
                <a:cubicBezTo>
                  <a:pt x="483432" y="48984"/>
                  <a:pt x="491559" y="52962"/>
                  <a:pt x="491559" y="65692"/>
                </a:cubicBezTo>
                <a:lnTo>
                  <a:pt x="491559" y="291654"/>
                </a:lnTo>
                <a:cubicBezTo>
                  <a:pt x="491559" y="304384"/>
                  <a:pt x="484547" y="322365"/>
                  <a:pt x="474827" y="330640"/>
                </a:cubicBezTo>
                <a:cubicBezTo>
                  <a:pt x="453793" y="348780"/>
                  <a:pt x="415389" y="375832"/>
                  <a:pt x="374117" y="374559"/>
                </a:cubicBezTo>
                <a:cubicBezTo>
                  <a:pt x="312288" y="372649"/>
                  <a:pt x="252371" y="306930"/>
                  <a:pt x="196280" y="306930"/>
                </a:cubicBezTo>
                <a:cubicBezTo>
                  <a:pt x="160585" y="306930"/>
                  <a:pt x="124730" y="324275"/>
                  <a:pt x="103537" y="336846"/>
                </a:cubicBezTo>
                <a:cubicBezTo>
                  <a:pt x="92541" y="343370"/>
                  <a:pt x="84255" y="339074"/>
                  <a:pt x="84255" y="326343"/>
                </a:cubicBezTo>
                <a:lnTo>
                  <a:pt x="84255" y="96563"/>
                </a:lnTo>
                <a:cubicBezTo>
                  <a:pt x="84255" y="83833"/>
                  <a:pt x="92382" y="66965"/>
                  <a:pt x="103218" y="60441"/>
                </a:cubicBezTo>
                <a:cubicBezTo>
                  <a:pt x="124133" y="48029"/>
                  <a:pt x="160107" y="31589"/>
                  <a:pt x="201391" y="34417"/>
                </a:cubicBezTo>
                <a:close/>
                <a:moveTo>
                  <a:pt x="33942" y="0"/>
                </a:moveTo>
                <a:cubicBezTo>
                  <a:pt x="52746" y="0"/>
                  <a:pt x="67884" y="15114"/>
                  <a:pt x="67884" y="33888"/>
                </a:cubicBezTo>
                <a:cubicBezTo>
                  <a:pt x="67884" y="38661"/>
                  <a:pt x="66928" y="43274"/>
                  <a:pt x="65016" y="47411"/>
                </a:cubicBezTo>
                <a:cubicBezTo>
                  <a:pt x="61988" y="54411"/>
                  <a:pt x="57048" y="68889"/>
                  <a:pt x="57048" y="81617"/>
                </a:cubicBezTo>
                <a:lnTo>
                  <a:pt x="57048" y="581183"/>
                </a:lnTo>
                <a:cubicBezTo>
                  <a:pt x="57048" y="593911"/>
                  <a:pt x="46690" y="604252"/>
                  <a:pt x="33942" y="604252"/>
                </a:cubicBezTo>
                <a:cubicBezTo>
                  <a:pt x="21194" y="604252"/>
                  <a:pt x="10836" y="593911"/>
                  <a:pt x="10836" y="581183"/>
                </a:cubicBezTo>
                <a:lnTo>
                  <a:pt x="10836" y="81617"/>
                </a:lnTo>
                <a:cubicBezTo>
                  <a:pt x="10836" y="68889"/>
                  <a:pt x="6055" y="54411"/>
                  <a:pt x="2868" y="47411"/>
                </a:cubicBezTo>
                <a:cubicBezTo>
                  <a:pt x="1115" y="43274"/>
                  <a:pt x="0" y="38661"/>
                  <a:pt x="0" y="33888"/>
                </a:cubicBezTo>
                <a:cubicBezTo>
                  <a:pt x="0" y="15114"/>
                  <a:pt x="15298" y="0"/>
                  <a:pt x="33942" y="0"/>
                </a:cubicBezTo>
                <a:close/>
              </a:path>
            </a:pathLst>
          </a:custGeom>
          <a:solidFill>
            <a:srgbClr val="00B0F0"/>
          </a:solidFill>
          <a:ln>
            <a:noFill/>
          </a:ln>
        </p:spPr>
        <p:txBody>
          <a:bodyPr/>
          <a:lstStyle/>
          <a:p>
            <a:endParaRPr lang="zh-CN" altLang="en-US">
              <a:cs typeface="+mn-ea"/>
              <a:sym typeface="+mn-lt"/>
            </a:endParaRPr>
          </a:p>
        </p:txBody>
      </p:sp>
      <p:sp>
        <p:nvSpPr>
          <p:cNvPr id="13" name="waving-flag_16212"/>
          <p:cNvSpPr>
            <a:spLocks noChangeAspect="1"/>
          </p:cNvSpPr>
          <p:nvPr/>
        </p:nvSpPr>
        <p:spPr bwMode="auto">
          <a:xfrm>
            <a:off x="8634188" y="2590800"/>
            <a:ext cx="681876" cy="838200"/>
          </a:xfrm>
          <a:custGeom>
            <a:avLst/>
            <a:gdLst>
              <a:gd name="connsiteX0" fmla="*/ 201391 w 491559"/>
              <a:gd name="connsiteY0" fmla="*/ 34417 h 604252"/>
              <a:gd name="connsiteX1" fmla="*/ 244085 w 491559"/>
              <a:gd name="connsiteY1" fmla="*/ 44529 h 604252"/>
              <a:gd name="connsiteX2" fmla="*/ 473074 w 491559"/>
              <a:gd name="connsiteY2" fmla="*/ 56463 h 604252"/>
              <a:gd name="connsiteX3" fmla="*/ 491559 w 491559"/>
              <a:gd name="connsiteY3" fmla="*/ 65692 h 604252"/>
              <a:gd name="connsiteX4" fmla="*/ 491559 w 491559"/>
              <a:gd name="connsiteY4" fmla="*/ 291654 h 604252"/>
              <a:gd name="connsiteX5" fmla="*/ 474827 w 491559"/>
              <a:gd name="connsiteY5" fmla="*/ 330640 h 604252"/>
              <a:gd name="connsiteX6" fmla="*/ 374117 w 491559"/>
              <a:gd name="connsiteY6" fmla="*/ 374559 h 604252"/>
              <a:gd name="connsiteX7" fmla="*/ 196280 w 491559"/>
              <a:gd name="connsiteY7" fmla="*/ 306930 h 604252"/>
              <a:gd name="connsiteX8" fmla="*/ 103537 w 491559"/>
              <a:gd name="connsiteY8" fmla="*/ 336846 h 604252"/>
              <a:gd name="connsiteX9" fmla="*/ 84255 w 491559"/>
              <a:gd name="connsiteY9" fmla="*/ 326343 h 604252"/>
              <a:gd name="connsiteX10" fmla="*/ 84255 w 491559"/>
              <a:gd name="connsiteY10" fmla="*/ 96563 h 604252"/>
              <a:gd name="connsiteX11" fmla="*/ 103218 w 491559"/>
              <a:gd name="connsiteY11" fmla="*/ 60441 h 604252"/>
              <a:gd name="connsiteX12" fmla="*/ 201391 w 491559"/>
              <a:gd name="connsiteY12" fmla="*/ 34417 h 604252"/>
              <a:gd name="connsiteX13" fmla="*/ 33942 w 491559"/>
              <a:gd name="connsiteY13" fmla="*/ 0 h 604252"/>
              <a:gd name="connsiteX14" fmla="*/ 67884 w 491559"/>
              <a:gd name="connsiteY14" fmla="*/ 33888 h 604252"/>
              <a:gd name="connsiteX15" fmla="*/ 65016 w 491559"/>
              <a:gd name="connsiteY15" fmla="*/ 47411 h 604252"/>
              <a:gd name="connsiteX16" fmla="*/ 57048 w 491559"/>
              <a:gd name="connsiteY16" fmla="*/ 81617 h 604252"/>
              <a:gd name="connsiteX17" fmla="*/ 57048 w 491559"/>
              <a:gd name="connsiteY17" fmla="*/ 581183 h 604252"/>
              <a:gd name="connsiteX18" fmla="*/ 33942 w 491559"/>
              <a:gd name="connsiteY18" fmla="*/ 604252 h 604252"/>
              <a:gd name="connsiteX19" fmla="*/ 10836 w 491559"/>
              <a:gd name="connsiteY19" fmla="*/ 581183 h 604252"/>
              <a:gd name="connsiteX20" fmla="*/ 10836 w 491559"/>
              <a:gd name="connsiteY20" fmla="*/ 81617 h 604252"/>
              <a:gd name="connsiteX21" fmla="*/ 2868 w 491559"/>
              <a:gd name="connsiteY21" fmla="*/ 47411 h 604252"/>
              <a:gd name="connsiteX22" fmla="*/ 0 w 491559"/>
              <a:gd name="connsiteY22" fmla="*/ 33888 h 604252"/>
              <a:gd name="connsiteX23" fmla="*/ 33942 w 491559"/>
              <a:gd name="connsiteY23" fmla="*/ 0 h 60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559" h="604252">
                <a:moveTo>
                  <a:pt x="201391" y="34417"/>
                </a:moveTo>
                <a:cubicBezTo>
                  <a:pt x="215153" y="35359"/>
                  <a:pt x="229504" y="38442"/>
                  <a:pt x="244085" y="44529"/>
                </a:cubicBezTo>
                <a:cubicBezTo>
                  <a:pt x="323761" y="77627"/>
                  <a:pt x="352285" y="143188"/>
                  <a:pt x="473074" y="56463"/>
                </a:cubicBezTo>
                <a:cubicBezTo>
                  <a:pt x="483432" y="48984"/>
                  <a:pt x="491559" y="52962"/>
                  <a:pt x="491559" y="65692"/>
                </a:cubicBezTo>
                <a:lnTo>
                  <a:pt x="491559" y="291654"/>
                </a:lnTo>
                <a:cubicBezTo>
                  <a:pt x="491559" y="304384"/>
                  <a:pt x="484547" y="322365"/>
                  <a:pt x="474827" y="330640"/>
                </a:cubicBezTo>
                <a:cubicBezTo>
                  <a:pt x="453793" y="348780"/>
                  <a:pt x="415389" y="375832"/>
                  <a:pt x="374117" y="374559"/>
                </a:cubicBezTo>
                <a:cubicBezTo>
                  <a:pt x="312288" y="372649"/>
                  <a:pt x="252371" y="306930"/>
                  <a:pt x="196280" y="306930"/>
                </a:cubicBezTo>
                <a:cubicBezTo>
                  <a:pt x="160585" y="306930"/>
                  <a:pt x="124730" y="324275"/>
                  <a:pt x="103537" y="336846"/>
                </a:cubicBezTo>
                <a:cubicBezTo>
                  <a:pt x="92541" y="343370"/>
                  <a:pt x="84255" y="339074"/>
                  <a:pt x="84255" y="326343"/>
                </a:cubicBezTo>
                <a:lnTo>
                  <a:pt x="84255" y="96563"/>
                </a:lnTo>
                <a:cubicBezTo>
                  <a:pt x="84255" y="83833"/>
                  <a:pt x="92382" y="66965"/>
                  <a:pt x="103218" y="60441"/>
                </a:cubicBezTo>
                <a:cubicBezTo>
                  <a:pt x="124133" y="48029"/>
                  <a:pt x="160107" y="31589"/>
                  <a:pt x="201391" y="34417"/>
                </a:cubicBezTo>
                <a:close/>
                <a:moveTo>
                  <a:pt x="33942" y="0"/>
                </a:moveTo>
                <a:cubicBezTo>
                  <a:pt x="52746" y="0"/>
                  <a:pt x="67884" y="15114"/>
                  <a:pt x="67884" y="33888"/>
                </a:cubicBezTo>
                <a:cubicBezTo>
                  <a:pt x="67884" y="38661"/>
                  <a:pt x="66928" y="43274"/>
                  <a:pt x="65016" y="47411"/>
                </a:cubicBezTo>
                <a:cubicBezTo>
                  <a:pt x="61988" y="54411"/>
                  <a:pt x="57048" y="68889"/>
                  <a:pt x="57048" y="81617"/>
                </a:cubicBezTo>
                <a:lnTo>
                  <a:pt x="57048" y="581183"/>
                </a:lnTo>
                <a:cubicBezTo>
                  <a:pt x="57048" y="593911"/>
                  <a:pt x="46690" y="604252"/>
                  <a:pt x="33942" y="604252"/>
                </a:cubicBezTo>
                <a:cubicBezTo>
                  <a:pt x="21194" y="604252"/>
                  <a:pt x="10836" y="593911"/>
                  <a:pt x="10836" y="581183"/>
                </a:cubicBezTo>
                <a:lnTo>
                  <a:pt x="10836" y="81617"/>
                </a:lnTo>
                <a:cubicBezTo>
                  <a:pt x="10836" y="68889"/>
                  <a:pt x="6055" y="54411"/>
                  <a:pt x="2868" y="47411"/>
                </a:cubicBezTo>
                <a:cubicBezTo>
                  <a:pt x="1115" y="43274"/>
                  <a:pt x="0" y="38661"/>
                  <a:pt x="0" y="33888"/>
                </a:cubicBezTo>
                <a:cubicBezTo>
                  <a:pt x="0" y="15114"/>
                  <a:pt x="15298" y="0"/>
                  <a:pt x="33942" y="0"/>
                </a:cubicBezTo>
                <a:close/>
              </a:path>
            </a:pathLst>
          </a:custGeom>
          <a:solidFill>
            <a:srgbClr val="00B0F0"/>
          </a:solidFill>
          <a:ln>
            <a:noFill/>
          </a:ln>
        </p:spPr>
        <p:txBody>
          <a:bodyPr/>
          <a:lstStyle/>
          <a:p>
            <a:endParaRPr lang="zh-CN" altLang="en-US">
              <a:cs typeface="+mn-ea"/>
              <a:sym typeface="+mn-lt"/>
            </a:endParaRPr>
          </a:p>
        </p:txBody>
      </p:sp>
      <p:sp>
        <p:nvSpPr>
          <p:cNvPr id="14" name="waving-flag_16212"/>
          <p:cNvSpPr>
            <a:spLocks noChangeAspect="1"/>
          </p:cNvSpPr>
          <p:nvPr/>
        </p:nvSpPr>
        <p:spPr bwMode="auto">
          <a:xfrm>
            <a:off x="4611395" y="1363662"/>
            <a:ext cx="681876" cy="838200"/>
          </a:xfrm>
          <a:custGeom>
            <a:avLst/>
            <a:gdLst>
              <a:gd name="connsiteX0" fmla="*/ 201391 w 491559"/>
              <a:gd name="connsiteY0" fmla="*/ 34417 h 604252"/>
              <a:gd name="connsiteX1" fmla="*/ 244085 w 491559"/>
              <a:gd name="connsiteY1" fmla="*/ 44529 h 604252"/>
              <a:gd name="connsiteX2" fmla="*/ 473074 w 491559"/>
              <a:gd name="connsiteY2" fmla="*/ 56463 h 604252"/>
              <a:gd name="connsiteX3" fmla="*/ 491559 w 491559"/>
              <a:gd name="connsiteY3" fmla="*/ 65692 h 604252"/>
              <a:gd name="connsiteX4" fmla="*/ 491559 w 491559"/>
              <a:gd name="connsiteY4" fmla="*/ 291654 h 604252"/>
              <a:gd name="connsiteX5" fmla="*/ 474827 w 491559"/>
              <a:gd name="connsiteY5" fmla="*/ 330640 h 604252"/>
              <a:gd name="connsiteX6" fmla="*/ 374117 w 491559"/>
              <a:gd name="connsiteY6" fmla="*/ 374559 h 604252"/>
              <a:gd name="connsiteX7" fmla="*/ 196280 w 491559"/>
              <a:gd name="connsiteY7" fmla="*/ 306930 h 604252"/>
              <a:gd name="connsiteX8" fmla="*/ 103537 w 491559"/>
              <a:gd name="connsiteY8" fmla="*/ 336846 h 604252"/>
              <a:gd name="connsiteX9" fmla="*/ 84255 w 491559"/>
              <a:gd name="connsiteY9" fmla="*/ 326343 h 604252"/>
              <a:gd name="connsiteX10" fmla="*/ 84255 w 491559"/>
              <a:gd name="connsiteY10" fmla="*/ 96563 h 604252"/>
              <a:gd name="connsiteX11" fmla="*/ 103218 w 491559"/>
              <a:gd name="connsiteY11" fmla="*/ 60441 h 604252"/>
              <a:gd name="connsiteX12" fmla="*/ 201391 w 491559"/>
              <a:gd name="connsiteY12" fmla="*/ 34417 h 604252"/>
              <a:gd name="connsiteX13" fmla="*/ 33942 w 491559"/>
              <a:gd name="connsiteY13" fmla="*/ 0 h 604252"/>
              <a:gd name="connsiteX14" fmla="*/ 67884 w 491559"/>
              <a:gd name="connsiteY14" fmla="*/ 33888 h 604252"/>
              <a:gd name="connsiteX15" fmla="*/ 65016 w 491559"/>
              <a:gd name="connsiteY15" fmla="*/ 47411 h 604252"/>
              <a:gd name="connsiteX16" fmla="*/ 57048 w 491559"/>
              <a:gd name="connsiteY16" fmla="*/ 81617 h 604252"/>
              <a:gd name="connsiteX17" fmla="*/ 57048 w 491559"/>
              <a:gd name="connsiteY17" fmla="*/ 581183 h 604252"/>
              <a:gd name="connsiteX18" fmla="*/ 33942 w 491559"/>
              <a:gd name="connsiteY18" fmla="*/ 604252 h 604252"/>
              <a:gd name="connsiteX19" fmla="*/ 10836 w 491559"/>
              <a:gd name="connsiteY19" fmla="*/ 581183 h 604252"/>
              <a:gd name="connsiteX20" fmla="*/ 10836 w 491559"/>
              <a:gd name="connsiteY20" fmla="*/ 81617 h 604252"/>
              <a:gd name="connsiteX21" fmla="*/ 2868 w 491559"/>
              <a:gd name="connsiteY21" fmla="*/ 47411 h 604252"/>
              <a:gd name="connsiteX22" fmla="*/ 0 w 491559"/>
              <a:gd name="connsiteY22" fmla="*/ 33888 h 604252"/>
              <a:gd name="connsiteX23" fmla="*/ 33942 w 491559"/>
              <a:gd name="connsiteY23" fmla="*/ 0 h 60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559" h="604252">
                <a:moveTo>
                  <a:pt x="201391" y="34417"/>
                </a:moveTo>
                <a:cubicBezTo>
                  <a:pt x="215153" y="35359"/>
                  <a:pt x="229504" y="38442"/>
                  <a:pt x="244085" y="44529"/>
                </a:cubicBezTo>
                <a:cubicBezTo>
                  <a:pt x="323761" y="77627"/>
                  <a:pt x="352285" y="143188"/>
                  <a:pt x="473074" y="56463"/>
                </a:cubicBezTo>
                <a:cubicBezTo>
                  <a:pt x="483432" y="48984"/>
                  <a:pt x="491559" y="52962"/>
                  <a:pt x="491559" y="65692"/>
                </a:cubicBezTo>
                <a:lnTo>
                  <a:pt x="491559" y="291654"/>
                </a:lnTo>
                <a:cubicBezTo>
                  <a:pt x="491559" y="304384"/>
                  <a:pt x="484547" y="322365"/>
                  <a:pt x="474827" y="330640"/>
                </a:cubicBezTo>
                <a:cubicBezTo>
                  <a:pt x="453793" y="348780"/>
                  <a:pt x="415389" y="375832"/>
                  <a:pt x="374117" y="374559"/>
                </a:cubicBezTo>
                <a:cubicBezTo>
                  <a:pt x="312288" y="372649"/>
                  <a:pt x="252371" y="306930"/>
                  <a:pt x="196280" y="306930"/>
                </a:cubicBezTo>
                <a:cubicBezTo>
                  <a:pt x="160585" y="306930"/>
                  <a:pt x="124730" y="324275"/>
                  <a:pt x="103537" y="336846"/>
                </a:cubicBezTo>
                <a:cubicBezTo>
                  <a:pt x="92541" y="343370"/>
                  <a:pt x="84255" y="339074"/>
                  <a:pt x="84255" y="326343"/>
                </a:cubicBezTo>
                <a:lnTo>
                  <a:pt x="84255" y="96563"/>
                </a:lnTo>
                <a:cubicBezTo>
                  <a:pt x="84255" y="83833"/>
                  <a:pt x="92382" y="66965"/>
                  <a:pt x="103218" y="60441"/>
                </a:cubicBezTo>
                <a:cubicBezTo>
                  <a:pt x="124133" y="48029"/>
                  <a:pt x="160107" y="31589"/>
                  <a:pt x="201391" y="34417"/>
                </a:cubicBezTo>
                <a:close/>
                <a:moveTo>
                  <a:pt x="33942" y="0"/>
                </a:moveTo>
                <a:cubicBezTo>
                  <a:pt x="52746" y="0"/>
                  <a:pt x="67884" y="15114"/>
                  <a:pt x="67884" y="33888"/>
                </a:cubicBezTo>
                <a:cubicBezTo>
                  <a:pt x="67884" y="38661"/>
                  <a:pt x="66928" y="43274"/>
                  <a:pt x="65016" y="47411"/>
                </a:cubicBezTo>
                <a:cubicBezTo>
                  <a:pt x="61988" y="54411"/>
                  <a:pt x="57048" y="68889"/>
                  <a:pt x="57048" y="81617"/>
                </a:cubicBezTo>
                <a:lnTo>
                  <a:pt x="57048" y="581183"/>
                </a:lnTo>
                <a:cubicBezTo>
                  <a:pt x="57048" y="593911"/>
                  <a:pt x="46690" y="604252"/>
                  <a:pt x="33942" y="604252"/>
                </a:cubicBezTo>
                <a:cubicBezTo>
                  <a:pt x="21194" y="604252"/>
                  <a:pt x="10836" y="593911"/>
                  <a:pt x="10836" y="581183"/>
                </a:cubicBezTo>
                <a:lnTo>
                  <a:pt x="10836" y="81617"/>
                </a:lnTo>
                <a:cubicBezTo>
                  <a:pt x="10836" y="68889"/>
                  <a:pt x="6055" y="54411"/>
                  <a:pt x="2868" y="47411"/>
                </a:cubicBezTo>
                <a:cubicBezTo>
                  <a:pt x="1115" y="43274"/>
                  <a:pt x="0" y="38661"/>
                  <a:pt x="0" y="33888"/>
                </a:cubicBezTo>
                <a:cubicBezTo>
                  <a:pt x="0" y="15114"/>
                  <a:pt x="15298" y="0"/>
                  <a:pt x="33942" y="0"/>
                </a:cubicBezTo>
                <a:close/>
              </a:path>
            </a:pathLst>
          </a:custGeom>
          <a:solidFill>
            <a:srgbClr val="00B0F0"/>
          </a:solidFill>
          <a:ln>
            <a:noFill/>
          </a:ln>
        </p:spPr>
        <p:txBody>
          <a:bodyPr/>
          <a:lstStyle/>
          <a:p>
            <a:endParaRPr lang="zh-CN" altLang="en-US">
              <a:cs typeface="+mn-ea"/>
              <a:sym typeface="+mn-lt"/>
            </a:endParaRPr>
          </a:p>
        </p:txBody>
      </p:sp>
      <p:sp>
        <p:nvSpPr>
          <p:cNvPr id="15" name="文本框 59"/>
          <p:cNvSpPr txBox="1">
            <a:spLocks noChangeArrowheads="1"/>
          </p:cNvSpPr>
          <p:nvPr/>
        </p:nvSpPr>
        <p:spPr bwMode="auto">
          <a:xfrm>
            <a:off x="1326334" y="5171172"/>
            <a:ext cx="2913993" cy="106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亚当·贝克的哈希现金</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哈尔·芬妮的比特黄金</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戴伟的B-Money</a:t>
            </a:r>
            <a:endParaRPr lang="zh-CN" altLang="en-US" sz="1400" dirty="0">
              <a:solidFill>
                <a:srgbClr val="1360AF"/>
              </a:solidFill>
              <a:latin typeface="+mn-lt"/>
              <a:ea typeface="+mn-ea"/>
              <a:cs typeface="+mn-ea"/>
              <a:sym typeface="+mn-lt"/>
            </a:endParaRPr>
          </a:p>
        </p:txBody>
      </p:sp>
      <p:sp>
        <p:nvSpPr>
          <p:cNvPr id="16" name="文本框 60"/>
          <p:cNvSpPr txBox="1">
            <a:spLocks noChangeArrowheads="1"/>
          </p:cNvSpPr>
          <p:nvPr/>
        </p:nvSpPr>
        <p:spPr bwMode="auto">
          <a:xfrm>
            <a:off x="1315720" y="4849495"/>
            <a:ext cx="191389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800" b="1" dirty="0">
                <a:solidFill>
                  <a:srgbClr val="1360AF"/>
                </a:solidFill>
                <a:latin typeface="+mn-lt"/>
                <a:ea typeface="+mn-ea"/>
                <a:cs typeface="+mn-ea"/>
                <a:sym typeface="+mn-ea"/>
              </a:rPr>
              <a:t>早期的数字货币</a:t>
            </a:r>
            <a:endParaRPr lang="en-US" altLang="zh-CN" sz="1800" b="1" i="0" u="none" strike="noStrike" kern="1200" cap="none" spc="0" normalizeH="0" baseline="0" dirty="0">
              <a:solidFill>
                <a:srgbClr val="1360AF"/>
              </a:solidFill>
              <a:latin typeface="+mn-lt"/>
              <a:ea typeface="+mn-ea"/>
              <a:cs typeface="+mn-ea"/>
            </a:endParaRPr>
          </a:p>
          <a:p>
            <a:endParaRPr lang="zh-CN" altLang="en-US" sz="1400" dirty="0">
              <a:solidFill>
                <a:srgbClr val="1360AF"/>
              </a:solidFill>
              <a:latin typeface="+mn-lt"/>
              <a:ea typeface="+mn-ea"/>
              <a:cs typeface="+mn-ea"/>
              <a:sym typeface="+mn-lt"/>
            </a:endParaRPr>
          </a:p>
        </p:txBody>
      </p:sp>
      <p:sp>
        <p:nvSpPr>
          <p:cNvPr id="17" name="文本框 59"/>
          <p:cNvSpPr txBox="1">
            <a:spLocks noChangeArrowheads="1"/>
          </p:cNvSpPr>
          <p:nvPr/>
        </p:nvSpPr>
        <p:spPr bwMode="auto">
          <a:xfrm>
            <a:off x="9651514" y="3428786"/>
            <a:ext cx="2913993" cy="1383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融合前人观点</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设计工作量证明</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规划去中心网络</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实现分布式账本</a:t>
            </a:r>
            <a:endParaRPr lang="zh-CN" altLang="en-US" sz="1400" dirty="0">
              <a:solidFill>
                <a:srgbClr val="1360AF"/>
              </a:solidFill>
              <a:latin typeface="+mn-lt"/>
              <a:ea typeface="+mn-ea"/>
              <a:cs typeface="+mn-ea"/>
              <a:sym typeface="+mn-lt"/>
            </a:endParaRPr>
          </a:p>
        </p:txBody>
      </p:sp>
      <p:sp>
        <p:nvSpPr>
          <p:cNvPr id="18" name="文本框 60"/>
          <p:cNvSpPr txBox="1">
            <a:spLocks noChangeArrowheads="1"/>
          </p:cNvSpPr>
          <p:nvPr/>
        </p:nvSpPr>
        <p:spPr bwMode="auto">
          <a:xfrm>
            <a:off x="9651538" y="2885259"/>
            <a:ext cx="139531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b="1" dirty="0">
                <a:solidFill>
                  <a:srgbClr val="1360AF"/>
                </a:solidFill>
                <a:latin typeface="+mn-lt"/>
                <a:ea typeface="+mn-ea"/>
                <a:cs typeface="+mn-ea"/>
                <a:sym typeface="+mn-lt"/>
              </a:rPr>
              <a:t>中本聪</a:t>
            </a:r>
            <a:endParaRPr lang="zh-CN" altLang="en-US" b="1" dirty="0">
              <a:solidFill>
                <a:srgbClr val="1360AF"/>
              </a:solidFill>
              <a:latin typeface="+mn-lt"/>
              <a:ea typeface="+mn-ea"/>
              <a:cs typeface="+mn-ea"/>
              <a:sym typeface="+mn-lt"/>
            </a:endParaRPr>
          </a:p>
        </p:txBody>
      </p:sp>
      <p:sp>
        <p:nvSpPr>
          <p:cNvPr id="19" name="文本框 59"/>
          <p:cNvSpPr txBox="1">
            <a:spLocks noChangeArrowheads="1"/>
          </p:cNvSpPr>
          <p:nvPr/>
        </p:nvSpPr>
        <p:spPr bwMode="auto">
          <a:xfrm>
            <a:off x="2343150" y="2554605"/>
            <a:ext cx="3432810" cy="1383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创世区块出现</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实现了数字世界的价值表示与价值转移</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也引发了人们对其底层技术</a:t>
            </a:r>
            <a:endParaRPr lang="zh-CN" altLang="en-US" sz="1400" b="0" i="0" u="none" strike="noStrike" kern="1200" cap="none" spc="0" normalizeH="0" baseline="0" dirty="0">
              <a:solidFill>
                <a:srgbClr val="1360AF"/>
              </a:solidFill>
              <a:latin typeface="+mn-lt"/>
              <a:ea typeface="+mn-ea"/>
              <a:cs typeface="+mn-ea"/>
            </a:endParaRPr>
          </a:p>
          <a:p>
            <a:pPr marL="0" marR="0" lvl="0" indent="0" algn="l" defTabSz="914400" rtl="0" eaLnBrk="1" fontAlgn="auto" latinLnBrk="0" hangingPunct="1">
              <a:lnSpc>
                <a:spcPct val="150000"/>
              </a:lnSpc>
              <a:spcBef>
                <a:spcPts val="0"/>
              </a:spcBef>
              <a:spcAft>
                <a:spcPts val="0"/>
              </a:spcAft>
              <a:buClr>
                <a:srgbClr val="009DD9"/>
              </a:buClr>
              <a:buSzTx/>
              <a:buFontTx/>
              <a:buNone/>
              <a:defRPr/>
            </a:pPr>
            <a:r>
              <a:rPr lang="zh-CN" altLang="en-US" sz="1400" dirty="0">
                <a:solidFill>
                  <a:srgbClr val="1360AF"/>
                </a:solidFill>
                <a:latin typeface="+mn-lt"/>
                <a:ea typeface="+mn-ea"/>
                <a:cs typeface="+mn-ea"/>
                <a:sym typeface="+mn-ea"/>
              </a:rPr>
              <a:t>--区块链技术的探索</a:t>
            </a:r>
            <a:endParaRPr lang="zh-CN" altLang="en-US" sz="1400" dirty="0">
              <a:solidFill>
                <a:srgbClr val="1360AF"/>
              </a:solidFill>
              <a:latin typeface="+mn-lt"/>
              <a:ea typeface="+mn-ea"/>
              <a:cs typeface="+mn-ea"/>
              <a:sym typeface="+mn-lt"/>
            </a:endParaRPr>
          </a:p>
        </p:txBody>
      </p:sp>
      <p:sp>
        <p:nvSpPr>
          <p:cNvPr id="20" name="文本框 60"/>
          <p:cNvSpPr txBox="1">
            <a:spLocks noChangeArrowheads="1"/>
          </p:cNvSpPr>
          <p:nvPr/>
        </p:nvSpPr>
        <p:spPr bwMode="auto">
          <a:xfrm>
            <a:off x="2343150" y="2186305"/>
            <a:ext cx="250126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800" b="1" dirty="0">
                <a:solidFill>
                  <a:srgbClr val="1360AF"/>
                </a:solidFill>
                <a:latin typeface="+mn-lt"/>
                <a:ea typeface="+mn-ea"/>
                <a:cs typeface="+mn-ea"/>
                <a:sym typeface="+mn-ea"/>
              </a:rPr>
              <a:t>2009年1月3日</a:t>
            </a:r>
            <a:endParaRPr lang="en-US" altLang="zh-CN" sz="1800" b="1" dirty="0">
              <a:solidFill>
                <a:srgbClr val="1360AF"/>
              </a:solidFill>
              <a:latin typeface="+mn-lt"/>
              <a:ea typeface="+mn-ea"/>
              <a:cs typeface="+mn-ea"/>
              <a:sym typeface="+mn-lt"/>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481" name="图片 16"/>
          <p:cNvPicPr>
            <a:picLocks noChangeAspect="1"/>
          </p:cNvPicPr>
          <p:nvPr/>
        </p:nvPicPr>
        <p:blipFill>
          <a:blip r:embed="rId1"/>
          <a:srcRect t="870" b="14757"/>
          <a:stretch>
            <a:fillRect/>
          </a:stretch>
        </p:blipFill>
        <p:spPr>
          <a:xfrm>
            <a:off x="0" y="0"/>
            <a:ext cx="12192000" cy="6858000"/>
          </a:xfrm>
          <a:prstGeom prst="rect">
            <a:avLst/>
          </a:prstGeom>
          <a:noFill/>
          <a:ln w="9525">
            <a:noFill/>
          </a:ln>
        </p:spPr>
      </p:pic>
      <p:sp>
        <p:nvSpPr>
          <p:cNvPr id="18" name="矩形 17"/>
          <p:cNvSpPr/>
          <p:nvPr/>
        </p:nvSpPr>
        <p:spPr>
          <a:xfrm>
            <a:off x="-30162" y="0"/>
            <a:ext cx="12192000" cy="6858000"/>
          </a:xfrm>
          <a:prstGeom prst="rect">
            <a:avLst/>
          </a:prstGeom>
          <a:solidFill>
            <a:srgbClr val="00206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74" name="弧形 73"/>
          <p:cNvSpPr/>
          <p:nvPr/>
        </p:nvSpPr>
        <p:spPr>
          <a:xfrm>
            <a:off x="4177593" y="1914872"/>
            <a:ext cx="3836814" cy="3836814"/>
          </a:xfrm>
          <a:prstGeom prst="arc">
            <a:avLst>
              <a:gd name="adj1" fmla="val 6457144"/>
              <a:gd name="adj2" fmla="val 4336718"/>
            </a:avLst>
          </a:prstGeom>
          <a:gradFill flip="none" rotWithShape="1">
            <a:gsLst>
              <a:gs pos="45000">
                <a:srgbClr val="002060">
                  <a:alpha val="0"/>
                </a:srgbClr>
              </a:gs>
              <a:gs pos="100000">
                <a:schemeClr val="accent3">
                  <a:alpha val="36000"/>
                </a:schemeClr>
              </a:gs>
            </a:gsLst>
            <a:path path="circle">
              <a:fillToRect l="50000" t="50000" r="50000" b="50000"/>
            </a:path>
            <a:tileRect/>
          </a:gradFill>
          <a:ln>
            <a:solidFill>
              <a:schemeClr val="accent3">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5" name="矩形 4"/>
          <p:cNvSpPr/>
          <p:nvPr/>
        </p:nvSpPr>
        <p:spPr>
          <a:xfrm>
            <a:off x="2631917" y="3662363"/>
            <a:ext cx="7924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延迟低</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7" name="矩形 6"/>
          <p:cNvSpPr/>
          <p:nvPr/>
        </p:nvSpPr>
        <p:spPr>
          <a:xfrm>
            <a:off x="2601754" y="2152650"/>
            <a:ext cx="2011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轻松升级和故障修复</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9" name="矩形 8"/>
          <p:cNvSpPr/>
          <p:nvPr/>
        </p:nvSpPr>
        <p:spPr>
          <a:xfrm>
            <a:off x="2162176" y="5045075"/>
            <a:ext cx="2011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支持百万级别的用户</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11" name="矩形 10"/>
          <p:cNvSpPr/>
          <p:nvPr/>
        </p:nvSpPr>
        <p:spPr>
          <a:xfrm>
            <a:off x="7883367" y="2152650"/>
            <a:ext cx="995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使用免费</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13" name="矩形 12"/>
          <p:cNvSpPr/>
          <p:nvPr/>
        </p:nvSpPr>
        <p:spPr>
          <a:xfrm>
            <a:off x="8608854" y="3662363"/>
            <a:ext cx="995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串行性能</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15" name="矩形 14"/>
          <p:cNvSpPr/>
          <p:nvPr/>
        </p:nvSpPr>
        <p:spPr>
          <a:xfrm>
            <a:off x="8095298" y="5045075"/>
            <a:ext cx="995680" cy="33718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rPr>
              <a:t>并行性能</a:t>
            </a:r>
            <a:endParaRPr kumimoji="0" lang="zh-CN" altLang="en-US" sz="1600" b="0" i="0" u="none" strike="noStrike" kern="1200" cap="none" spc="0" normalizeH="0" baseline="0" noProof="0" dirty="0">
              <a:ln>
                <a:noFill/>
              </a:ln>
              <a:solidFill>
                <a:prstClr val="white"/>
              </a:solidFill>
              <a:effectLst/>
              <a:uLnTx/>
              <a:uFillTx/>
              <a:latin typeface="Arial" panose="020B0604020202020204"/>
              <a:ea typeface="微软雅黑 Light" panose="020B0502040204020203" charset="-122"/>
              <a:cs typeface="+mn-cs"/>
            </a:endParaRPr>
          </a:p>
        </p:txBody>
      </p:sp>
      <p:sp>
        <p:nvSpPr>
          <p:cNvPr id="20" name="弧形 19"/>
          <p:cNvSpPr/>
          <p:nvPr/>
        </p:nvSpPr>
        <p:spPr>
          <a:xfrm>
            <a:off x="4446588" y="2184400"/>
            <a:ext cx="3298825" cy="3298825"/>
          </a:xfrm>
          <a:prstGeom prst="arc">
            <a:avLst>
              <a:gd name="adj1" fmla="val 6457144"/>
              <a:gd name="adj2" fmla="val 4336718"/>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8212" name="Rectangle 20"/>
          <p:cNvSpPr>
            <a:spLocks noChangeArrowheads="1"/>
          </p:cNvSpPr>
          <p:nvPr/>
        </p:nvSpPr>
        <p:spPr bwMode="auto">
          <a:xfrm>
            <a:off x="5623561" y="5313363"/>
            <a:ext cx="944880" cy="398780"/>
          </a:xfrm>
          <a:prstGeom prst="rect">
            <a:avLst/>
          </a:prstGeom>
          <a:noFill/>
          <a:ln w="9525">
            <a:noFill/>
            <a:miter lim="800000"/>
          </a:ln>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区块链</a:t>
            </a:r>
            <a:endParaRPr kumimoji="1"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213" name="Rectangle 21"/>
          <p:cNvSpPr>
            <a:spLocks noChangeArrowheads="1"/>
          </p:cNvSpPr>
          <p:nvPr/>
        </p:nvSpPr>
        <p:spPr bwMode="auto">
          <a:xfrm>
            <a:off x="5750561" y="5703888"/>
            <a:ext cx="690880" cy="398780"/>
          </a:xfrm>
          <a:prstGeom prst="rect">
            <a:avLst/>
          </a:prstGeom>
          <a:noFill/>
          <a:ln w="9525">
            <a:noFill/>
            <a:miter lim="800000"/>
          </a:ln>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应用</a:t>
            </a:r>
            <a:endParaRPr kumimoji="1"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8216" name="图片 8215"/>
          <p:cNvPicPr>
            <a:picLocks noChangeAspect="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4995278" y="2255905"/>
            <a:ext cx="2201444" cy="2201444"/>
          </a:xfrm>
          <a:prstGeom prst="rect">
            <a:avLst/>
          </a:prstGeom>
        </p:spPr>
      </p:pic>
      <p:sp>
        <p:nvSpPr>
          <p:cNvPr id="76" name="椭圆 75"/>
          <p:cNvSpPr/>
          <p:nvPr/>
        </p:nvSpPr>
        <p:spPr>
          <a:xfrm>
            <a:off x="5629612" y="3366890"/>
            <a:ext cx="932776" cy="932777"/>
          </a:xfrm>
          <a:prstGeom prst="ellipse">
            <a:avLst/>
          </a:prstGeom>
          <a:solidFill>
            <a:srgbClr val="002060"/>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75" name="椭圆 74"/>
          <p:cNvSpPr/>
          <p:nvPr/>
        </p:nvSpPr>
        <p:spPr>
          <a:xfrm>
            <a:off x="5698706" y="3435986"/>
            <a:ext cx="794587" cy="794587"/>
          </a:xfrm>
          <a:prstGeom prst="ellipse">
            <a:avLst/>
          </a:prstGeom>
          <a:solidFill>
            <a:schemeClr val="accent3"/>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1" name="椭圆 30"/>
          <p:cNvSpPr/>
          <p:nvPr/>
        </p:nvSpPr>
        <p:spPr>
          <a:xfrm>
            <a:off x="5780088" y="3517900"/>
            <a:ext cx="631825" cy="630238"/>
          </a:xfrm>
          <a:prstGeom prst="ellipse">
            <a:avLst/>
          </a:prstGeom>
          <a:solidFill>
            <a:srgbClr val="002060"/>
          </a:solidFill>
          <a:ln>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grpSp>
        <p:nvGrpSpPr>
          <p:cNvPr id="20498" name="组合 8221"/>
          <p:cNvGrpSpPr/>
          <p:nvPr/>
        </p:nvGrpSpPr>
        <p:grpSpPr>
          <a:xfrm>
            <a:off x="4549775" y="2281238"/>
            <a:ext cx="3092450" cy="3019425"/>
            <a:chOff x="4549337" y="2048357"/>
            <a:chExt cx="3093325" cy="3019658"/>
          </a:xfrm>
        </p:grpSpPr>
        <p:cxnSp>
          <p:nvCxnSpPr>
            <p:cNvPr id="83" name="直接连接符 82"/>
            <p:cNvCxnSpPr/>
            <p:nvPr/>
          </p:nvCxnSpPr>
          <p:spPr>
            <a:xfrm rot="16200000">
              <a:off x="4590813" y="3553545"/>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rot="16560000">
              <a:off x="4599058" y="339621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rot="16920000">
              <a:off x="4623705" y="3240598"/>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rot="17280000">
              <a:off x="4664482" y="3088416"/>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rot="17640000">
              <a:off x="4720943" y="294133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rot="18000000">
              <a:off x="4792470" y="2800951"/>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rot="18360000">
              <a:off x="4878278" y="2668817"/>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rot="18720000">
              <a:off x="4977427" y="2546377"/>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rot="19080000">
              <a:off x="5088833" y="243497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rot="19440000">
              <a:off x="5211274" y="233582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rot="19800000">
              <a:off x="5343406" y="2250014"/>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rot="20160000">
              <a:off x="5483785" y="2178488"/>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rot="20520000">
              <a:off x="5630871" y="2122026"/>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rot="20880000">
              <a:off x="5783054" y="2081249"/>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rot="21240000">
              <a:off x="5938665" y="205660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6096000" y="2048357"/>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rot="360000">
              <a:off x="6253335" y="205660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rot="720000">
              <a:off x="6408946" y="2081249"/>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rot="1080000">
              <a:off x="6561129" y="2122026"/>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rot="1440000">
              <a:off x="6708215" y="2178488"/>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rot="1800000">
              <a:off x="6848594" y="2250014"/>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rot="2160000">
              <a:off x="6980726" y="233582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rot="2520000">
              <a:off x="7103166" y="243497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rot="2880000">
              <a:off x="7214572" y="2546377"/>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rot="3240000">
              <a:off x="7313722" y="2668817"/>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rot="3600000">
              <a:off x="7399530" y="2800951"/>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rot="3960000">
              <a:off x="7471057" y="294133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rot="4320000">
              <a:off x="7527519" y="3088416"/>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rot="4680000">
              <a:off x="7568295" y="3240598"/>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rot="5040000">
              <a:off x="7592942" y="339621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rot="5400000">
              <a:off x="7601187" y="3553545"/>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rot="5760000">
              <a:off x="7592942" y="371088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rot="6120000">
              <a:off x="7568295" y="3866491"/>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rot="6480000">
              <a:off x="7527519" y="4018673"/>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rot="6840000">
              <a:off x="7471057" y="416576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rot="7200000">
              <a:off x="7399530" y="4306139"/>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rot="7560000">
              <a:off x="7313722" y="4438272"/>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rot="7920000">
              <a:off x="7214572" y="4560713"/>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p:nvPr/>
          </p:nvCxnSpPr>
          <p:spPr>
            <a:xfrm rot="8280000">
              <a:off x="7103166" y="4672117"/>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rot="8640000">
              <a:off x="6980726" y="4771267"/>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rot="9000000">
              <a:off x="6848594" y="4857076"/>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rot="9360000">
              <a:off x="6708215" y="492860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rot="9720000">
              <a:off x="6561129" y="4985063"/>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rot="11880000">
              <a:off x="5630871" y="4985063"/>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rot="12240000">
              <a:off x="5483785" y="4928602"/>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rot="12600000">
              <a:off x="5343406" y="4857076"/>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rot="12960000">
              <a:off x="5211274" y="4771267"/>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rot="13320000">
              <a:off x="5088833" y="4672117"/>
              <a:ext cx="0" cy="829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rot="13680000">
              <a:off x="4977427" y="4560713"/>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rot="14040000">
              <a:off x="4878278" y="4438272"/>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rot="14400000">
              <a:off x="4792470" y="4306139"/>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rot="14760000">
              <a:off x="4720943" y="416576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rot="15120000">
              <a:off x="4664482" y="4018673"/>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rot="15480000">
              <a:off x="4623705" y="3866491"/>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rot="15840000">
              <a:off x="4599058" y="3710880"/>
              <a:ext cx="0" cy="8295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33" name="梯形 32"/>
          <p:cNvSpPr/>
          <p:nvPr/>
        </p:nvSpPr>
        <p:spPr>
          <a:xfrm rot="10800000">
            <a:off x="6035675" y="2271713"/>
            <a:ext cx="120650" cy="144463"/>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96" name="梯形 195"/>
          <p:cNvSpPr/>
          <p:nvPr/>
        </p:nvSpPr>
        <p:spPr>
          <a:xfrm rot="5400000">
            <a:off x="4547394" y="3766344"/>
            <a:ext cx="120650" cy="144463"/>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97" name="梯形 196"/>
          <p:cNvSpPr/>
          <p:nvPr/>
        </p:nvSpPr>
        <p:spPr>
          <a:xfrm rot="16200000">
            <a:off x="7523956" y="3756819"/>
            <a:ext cx="120650" cy="144463"/>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99" name="梯形 198"/>
          <p:cNvSpPr/>
          <p:nvPr/>
        </p:nvSpPr>
        <p:spPr>
          <a:xfrm rot="3079010" flipH="1">
            <a:off x="4868069" y="4698206"/>
            <a:ext cx="120650" cy="144463"/>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01" name="梯形 200"/>
          <p:cNvSpPr/>
          <p:nvPr/>
        </p:nvSpPr>
        <p:spPr>
          <a:xfrm rot="19040494" flipH="1" flipV="1">
            <a:off x="4979988" y="2700338"/>
            <a:ext cx="120650" cy="146050"/>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03" name="弧形 202"/>
          <p:cNvSpPr/>
          <p:nvPr/>
        </p:nvSpPr>
        <p:spPr>
          <a:xfrm>
            <a:off x="1927225" y="-334962"/>
            <a:ext cx="8337550" cy="8337550"/>
          </a:xfrm>
          <a:prstGeom prst="arc">
            <a:avLst>
              <a:gd name="adj1" fmla="val 6457144"/>
              <a:gd name="adj2" fmla="val 4336718"/>
            </a:avLst>
          </a:prstGeom>
          <a:noFill/>
          <a:ln>
            <a:solidFill>
              <a:schemeClr val="accent3">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04" name="弧形 203"/>
          <p:cNvSpPr/>
          <p:nvPr/>
        </p:nvSpPr>
        <p:spPr>
          <a:xfrm>
            <a:off x="1066800" y="-1195387"/>
            <a:ext cx="10058400" cy="10058400"/>
          </a:xfrm>
          <a:prstGeom prst="arc">
            <a:avLst>
              <a:gd name="adj1" fmla="val 6457144"/>
              <a:gd name="adj2" fmla="val 4336718"/>
            </a:avLst>
          </a:prstGeom>
          <a:noFill/>
          <a:ln>
            <a:solidFill>
              <a:schemeClr val="accent3">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05" name="弧形 204"/>
          <p:cNvSpPr/>
          <p:nvPr/>
        </p:nvSpPr>
        <p:spPr>
          <a:xfrm>
            <a:off x="3975100" y="1712913"/>
            <a:ext cx="4241800" cy="4241800"/>
          </a:xfrm>
          <a:prstGeom prst="arc">
            <a:avLst>
              <a:gd name="adj1" fmla="val 6457144"/>
              <a:gd name="adj2" fmla="val 4336718"/>
            </a:avLst>
          </a:prstGeom>
          <a:noFill/>
          <a:ln>
            <a:solidFill>
              <a:schemeClr val="accent3">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4" name="任意多边形: 形状 33"/>
          <p:cNvSpPr/>
          <p:nvPr/>
        </p:nvSpPr>
        <p:spPr>
          <a:xfrm>
            <a:off x="6096000" y="2171700"/>
            <a:ext cx="1919288" cy="2786063"/>
          </a:xfrm>
          <a:custGeom>
            <a:avLst/>
            <a:gdLst>
              <a:gd name="connsiteX0" fmla="*/ 0 w 1885950"/>
              <a:gd name="connsiteY0" fmla="*/ 0 h 2762250"/>
              <a:gd name="connsiteX1" fmla="*/ 1371600 w 1885950"/>
              <a:gd name="connsiteY1" fmla="*/ 723900 h 2762250"/>
              <a:gd name="connsiteX2" fmla="*/ 1343025 w 1885950"/>
              <a:gd name="connsiteY2" fmla="*/ 2638425 h 2762250"/>
              <a:gd name="connsiteX3" fmla="*/ 1543050 w 1885950"/>
              <a:gd name="connsiteY3" fmla="*/ 2762250 h 2762250"/>
              <a:gd name="connsiteX4" fmla="*/ 1885950 w 1885950"/>
              <a:gd name="connsiteY4" fmla="*/ 1504950 h 2762250"/>
              <a:gd name="connsiteX5" fmla="*/ 1152525 w 1885950"/>
              <a:gd name="connsiteY5" fmla="*/ 219075 h 2762250"/>
              <a:gd name="connsiteX6" fmla="*/ 0 w 1885950"/>
              <a:gd name="connsiteY6" fmla="*/ 0 h 2762250"/>
              <a:gd name="connsiteX0-1" fmla="*/ 0 w 1885950"/>
              <a:gd name="connsiteY0-2" fmla="*/ 0 h 2762250"/>
              <a:gd name="connsiteX1-3" fmla="*/ 1371600 w 1885950"/>
              <a:gd name="connsiteY1-4" fmla="*/ 723900 h 2762250"/>
              <a:gd name="connsiteX2-5" fmla="*/ 1343025 w 1885950"/>
              <a:gd name="connsiteY2-6" fmla="*/ 2638425 h 2762250"/>
              <a:gd name="connsiteX3-7" fmla="*/ 1543050 w 1885950"/>
              <a:gd name="connsiteY3-8" fmla="*/ 2762250 h 2762250"/>
              <a:gd name="connsiteX4-9" fmla="*/ 1885950 w 1885950"/>
              <a:gd name="connsiteY4-10" fmla="*/ 1504950 h 2762250"/>
              <a:gd name="connsiteX5-11" fmla="*/ 1152525 w 1885950"/>
              <a:gd name="connsiteY5-12" fmla="*/ 219075 h 2762250"/>
              <a:gd name="connsiteX6-13" fmla="*/ 0 w 1885950"/>
              <a:gd name="connsiteY6-14" fmla="*/ 0 h 2762250"/>
              <a:gd name="connsiteX0-15" fmla="*/ 0 w 1885950"/>
              <a:gd name="connsiteY0-16" fmla="*/ 0 h 2762250"/>
              <a:gd name="connsiteX1-17" fmla="*/ 1371600 w 1885950"/>
              <a:gd name="connsiteY1-18" fmla="*/ 723900 h 2762250"/>
              <a:gd name="connsiteX2-19" fmla="*/ 1343025 w 1885950"/>
              <a:gd name="connsiteY2-20" fmla="*/ 2638425 h 2762250"/>
              <a:gd name="connsiteX3-21" fmla="*/ 1543050 w 1885950"/>
              <a:gd name="connsiteY3-22" fmla="*/ 2762250 h 2762250"/>
              <a:gd name="connsiteX4-23" fmla="*/ 1885950 w 1885950"/>
              <a:gd name="connsiteY4-24" fmla="*/ 1504950 h 2762250"/>
              <a:gd name="connsiteX5-25" fmla="*/ 1152525 w 1885950"/>
              <a:gd name="connsiteY5-26" fmla="*/ 219075 h 2762250"/>
              <a:gd name="connsiteX6-27" fmla="*/ 0 w 1885950"/>
              <a:gd name="connsiteY6-28" fmla="*/ 0 h 2762250"/>
              <a:gd name="connsiteX0-29" fmla="*/ 0 w 1885950"/>
              <a:gd name="connsiteY0-30" fmla="*/ 0 h 2762250"/>
              <a:gd name="connsiteX1-31" fmla="*/ 1371600 w 1885950"/>
              <a:gd name="connsiteY1-32" fmla="*/ 723900 h 2762250"/>
              <a:gd name="connsiteX2-33" fmla="*/ 1343025 w 1885950"/>
              <a:gd name="connsiteY2-34" fmla="*/ 2638425 h 2762250"/>
              <a:gd name="connsiteX3-35" fmla="*/ 1543050 w 1885950"/>
              <a:gd name="connsiteY3-36" fmla="*/ 2762250 h 2762250"/>
              <a:gd name="connsiteX4-37" fmla="*/ 1885950 w 1885950"/>
              <a:gd name="connsiteY4-38" fmla="*/ 1504950 h 2762250"/>
              <a:gd name="connsiteX5-39" fmla="*/ 1152525 w 1885950"/>
              <a:gd name="connsiteY5-40" fmla="*/ 219075 h 2762250"/>
              <a:gd name="connsiteX6-41" fmla="*/ 0 w 1885950"/>
              <a:gd name="connsiteY6-42" fmla="*/ 0 h 2762250"/>
              <a:gd name="connsiteX0-43" fmla="*/ 0 w 1885950"/>
              <a:gd name="connsiteY0-44" fmla="*/ 0 h 2762250"/>
              <a:gd name="connsiteX1-45" fmla="*/ 1371600 w 1885950"/>
              <a:gd name="connsiteY1-46" fmla="*/ 723900 h 2762250"/>
              <a:gd name="connsiteX2-47" fmla="*/ 1343025 w 1885950"/>
              <a:gd name="connsiteY2-48" fmla="*/ 2638425 h 2762250"/>
              <a:gd name="connsiteX3-49" fmla="*/ 1543050 w 1885950"/>
              <a:gd name="connsiteY3-50" fmla="*/ 2762250 h 2762250"/>
              <a:gd name="connsiteX4-51" fmla="*/ 1885950 w 1885950"/>
              <a:gd name="connsiteY4-52" fmla="*/ 1504950 h 2762250"/>
              <a:gd name="connsiteX5-53" fmla="*/ 1152525 w 1885950"/>
              <a:gd name="connsiteY5-54" fmla="*/ 219075 h 2762250"/>
              <a:gd name="connsiteX6-55" fmla="*/ 0 w 1885950"/>
              <a:gd name="connsiteY6-56" fmla="*/ 0 h 2762250"/>
              <a:gd name="connsiteX0-57" fmla="*/ 0 w 1885950"/>
              <a:gd name="connsiteY0-58" fmla="*/ 0 h 2762250"/>
              <a:gd name="connsiteX1-59" fmla="*/ 1371600 w 1885950"/>
              <a:gd name="connsiteY1-60" fmla="*/ 723900 h 2762250"/>
              <a:gd name="connsiteX2-61" fmla="*/ 1343025 w 1885950"/>
              <a:gd name="connsiteY2-62" fmla="*/ 2638425 h 2762250"/>
              <a:gd name="connsiteX3-63" fmla="*/ 1543050 w 1885950"/>
              <a:gd name="connsiteY3-64" fmla="*/ 2762250 h 2762250"/>
              <a:gd name="connsiteX4-65" fmla="*/ 1885950 w 1885950"/>
              <a:gd name="connsiteY4-66" fmla="*/ 1504950 h 2762250"/>
              <a:gd name="connsiteX5-67" fmla="*/ 1152525 w 1885950"/>
              <a:gd name="connsiteY5-68" fmla="*/ 219075 h 2762250"/>
              <a:gd name="connsiteX6-69" fmla="*/ 0 w 1885950"/>
              <a:gd name="connsiteY6-70" fmla="*/ 0 h 2762250"/>
              <a:gd name="connsiteX0-71" fmla="*/ 0 w 1885950"/>
              <a:gd name="connsiteY0-72" fmla="*/ 0 h 2762250"/>
              <a:gd name="connsiteX1-73" fmla="*/ 1371600 w 1885950"/>
              <a:gd name="connsiteY1-74" fmla="*/ 723900 h 2762250"/>
              <a:gd name="connsiteX2-75" fmla="*/ 1343025 w 1885950"/>
              <a:gd name="connsiteY2-76" fmla="*/ 2638425 h 2762250"/>
              <a:gd name="connsiteX3-77" fmla="*/ 1543050 w 1885950"/>
              <a:gd name="connsiteY3-78" fmla="*/ 2762250 h 2762250"/>
              <a:gd name="connsiteX4-79" fmla="*/ 1885950 w 1885950"/>
              <a:gd name="connsiteY4-80" fmla="*/ 1504950 h 2762250"/>
              <a:gd name="connsiteX5-81" fmla="*/ 1152525 w 1885950"/>
              <a:gd name="connsiteY5-82" fmla="*/ 219075 h 2762250"/>
              <a:gd name="connsiteX6-83" fmla="*/ 0 w 1885950"/>
              <a:gd name="connsiteY6-84" fmla="*/ 0 h 2762250"/>
              <a:gd name="connsiteX0-85" fmla="*/ 0 w 1885950"/>
              <a:gd name="connsiteY0-86" fmla="*/ 0 h 2762250"/>
              <a:gd name="connsiteX1-87" fmla="*/ 1371600 w 1885950"/>
              <a:gd name="connsiteY1-88" fmla="*/ 723900 h 2762250"/>
              <a:gd name="connsiteX2-89" fmla="*/ 1343025 w 1885950"/>
              <a:gd name="connsiteY2-90" fmla="*/ 2638425 h 2762250"/>
              <a:gd name="connsiteX3-91" fmla="*/ 1543050 w 1885950"/>
              <a:gd name="connsiteY3-92" fmla="*/ 2762250 h 2762250"/>
              <a:gd name="connsiteX4-93" fmla="*/ 1885950 w 1885950"/>
              <a:gd name="connsiteY4-94" fmla="*/ 1504950 h 2762250"/>
              <a:gd name="connsiteX5-95" fmla="*/ 1152525 w 1885950"/>
              <a:gd name="connsiteY5-96" fmla="*/ 219075 h 2762250"/>
              <a:gd name="connsiteX6-97" fmla="*/ 0 w 1885950"/>
              <a:gd name="connsiteY6-98" fmla="*/ 0 h 2762250"/>
              <a:gd name="connsiteX0-99" fmla="*/ 0 w 1885950"/>
              <a:gd name="connsiteY0-100" fmla="*/ 0 h 2762250"/>
              <a:gd name="connsiteX1-101" fmla="*/ 1371600 w 1885950"/>
              <a:gd name="connsiteY1-102" fmla="*/ 723900 h 2762250"/>
              <a:gd name="connsiteX2-103" fmla="*/ 1343025 w 1885950"/>
              <a:gd name="connsiteY2-104" fmla="*/ 2638425 h 2762250"/>
              <a:gd name="connsiteX3-105" fmla="*/ 1543050 w 1885950"/>
              <a:gd name="connsiteY3-106" fmla="*/ 2762250 h 2762250"/>
              <a:gd name="connsiteX4-107" fmla="*/ 1885950 w 1885950"/>
              <a:gd name="connsiteY4-108" fmla="*/ 1504950 h 2762250"/>
              <a:gd name="connsiteX5-109" fmla="*/ 1152525 w 1885950"/>
              <a:gd name="connsiteY5-110" fmla="*/ 219075 h 2762250"/>
              <a:gd name="connsiteX6-111" fmla="*/ 0 w 1885950"/>
              <a:gd name="connsiteY6-112" fmla="*/ 0 h 2762250"/>
              <a:gd name="connsiteX0-113" fmla="*/ 0 w 1885950"/>
              <a:gd name="connsiteY0-114" fmla="*/ 0 h 2762250"/>
              <a:gd name="connsiteX1-115" fmla="*/ 1371600 w 1885950"/>
              <a:gd name="connsiteY1-116" fmla="*/ 723900 h 2762250"/>
              <a:gd name="connsiteX2-117" fmla="*/ 1343025 w 1885950"/>
              <a:gd name="connsiteY2-118" fmla="*/ 2638425 h 2762250"/>
              <a:gd name="connsiteX3-119" fmla="*/ 1543050 w 1885950"/>
              <a:gd name="connsiteY3-120" fmla="*/ 2762250 h 2762250"/>
              <a:gd name="connsiteX4-121" fmla="*/ 1885950 w 1885950"/>
              <a:gd name="connsiteY4-122" fmla="*/ 1504950 h 2762250"/>
              <a:gd name="connsiteX5-123" fmla="*/ 1138238 w 1885950"/>
              <a:gd name="connsiteY5-124" fmla="*/ 319088 h 2762250"/>
              <a:gd name="connsiteX6-125" fmla="*/ 0 w 1885950"/>
              <a:gd name="connsiteY6-126" fmla="*/ 0 h 2762250"/>
              <a:gd name="connsiteX0-127" fmla="*/ 0 w 1819275"/>
              <a:gd name="connsiteY0-128" fmla="*/ 0 h 2762250"/>
              <a:gd name="connsiteX1-129" fmla="*/ 1371600 w 1819275"/>
              <a:gd name="connsiteY1-130" fmla="*/ 723900 h 2762250"/>
              <a:gd name="connsiteX2-131" fmla="*/ 1343025 w 1819275"/>
              <a:gd name="connsiteY2-132" fmla="*/ 2638425 h 2762250"/>
              <a:gd name="connsiteX3-133" fmla="*/ 1543050 w 1819275"/>
              <a:gd name="connsiteY3-134" fmla="*/ 2762250 h 2762250"/>
              <a:gd name="connsiteX4-135" fmla="*/ 1819275 w 1819275"/>
              <a:gd name="connsiteY4-136" fmla="*/ 1524000 h 2762250"/>
              <a:gd name="connsiteX5-137" fmla="*/ 1138238 w 1819275"/>
              <a:gd name="connsiteY5-138" fmla="*/ 319088 h 2762250"/>
              <a:gd name="connsiteX6-139" fmla="*/ 0 w 1819275"/>
              <a:gd name="connsiteY6-140" fmla="*/ 0 h 2762250"/>
              <a:gd name="connsiteX0-141" fmla="*/ 0 w 1819275"/>
              <a:gd name="connsiteY0-142" fmla="*/ 0 h 2762250"/>
              <a:gd name="connsiteX1-143" fmla="*/ 1371600 w 1819275"/>
              <a:gd name="connsiteY1-144" fmla="*/ 723900 h 2762250"/>
              <a:gd name="connsiteX2-145" fmla="*/ 1343025 w 1819275"/>
              <a:gd name="connsiteY2-146" fmla="*/ 2638425 h 2762250"/>
              <a:gd name="connsiteX3-147" fmla="*/ 1543050 w 1819275"/>
              <a:gd name="connsiteY3-148" fmla="*/ 2762250 h 2762250"/>
              <a:gd name="connsiteX4-149" fmla="*/ 1819275 w 1819275"/>
              <a:gd name="connsiteY4-150" fmla="*/ 1524000 h 2762250"/>
              <a:gd name="connsiteX5-151" fmla="*/ 1138238 w 1819275"/>
              <a:gd name="connsiteY5-152" fmla="*/ 319088 h 2762250"/>
              <a:gd name="connsiteX6-153" fmla="*/ 0 w 1819275"/>
              <a:gd name="connsiteY6-154" fmla="*/ 0 h 2762250"/>
              <a:gd name="connsiteX0-155" fmla="*/ 0 w 1835387"/>
              <a:gd name="connsiteY0-156" fmla="*/ 0 h 2762250"/>
              <a:gd name="connsiteX1-157" fmla="*/ 1371600 w 1835387"/>
              <a:gd name="connsiteY1-158" fmla="*/ 723900 h 2762250"/>
              <a:gd name="connsiteX2-159" fmla="*/ 1343025 w 1835387"/>
              <a:gd name="connsiteY2-160" fmla="*/ 2638425 h 2762250"/>
              <a:gd name="connsiteX3-161" fmla="*/ 1543050 w 1835387"/>
              <a:gd name="connsiteY3-162" fmla="*/ 2762250 h 2762250"/>
              <a:gd name="connsiteX4-163" fmla="*/ 1819275 w 1835387"/>
              <a:gd name="connsiteY4-164" fmla="*/ 1524000 h 2762250"/>
              <a:gd name="connsiteX5-165" fmla="*/ 1138238 w 1835387"/>
              <a:gd name="connsiteY5-166" fmla="*/ 319088 h 2762250"/>
              <a:gd name="connsiteX6-167" fmla="*/ 0 w 1835387"/>
              <a:gd name="connsiteY6-168" fmla="*/ 0 h 2762250"/>
              <a:gd name="connsiteX0-169" fmla="*/ 0 w 1848794"/>
              <a:gd name="connsiteY0-170" fmla="*/ 0 h 2762250"/>
              <a:gd name="connsiteX1-171" fmla="*/ 1371600 w 1848794"/>
              <a:gd name="connsiteY1-172" fmla="*/ 723900 h 2762250"/>
              <a:gd name="connsiteX2-173" fmla="*/ 1343025 w 1848794"/>
              <a:gd name="connsiteY2-174" fmla="*/ 2638425 h 2762250"/>
              <a:gd name="connsiteX3-175" fmla="*/ 1543050 w 1848794"/>
              <a:gd name="connsiteY3-176" fmla="*/ 2762250 h 2762250"/>
              <a:gd name="connsiteX4-177" fmla="*/ 1819275 w 1848794"/>
              <a:gd name="connsiteY4-178" fmla="*/ 1524000 h 2762250"/>
              <a:gd name="connsiteX5-179" fmla="*/ 1138238 w 1848794"/>
              <a:gd name="connsiteY5-180" fmla="*/ 319088 h 2762250"/>
              <a:gd name="connsiteX6-181" fmla="*/ 0 w 1848794"/>
              <a:gd name="connsiteY6-182" fmla="*/ 0 h 2762250"/>
              <a:gd name="connsiteX0-183" fmla="*/ 0 w 1848794"/>
              <a:gd name="connsiteY0-184" fmla="*/ 0 h 2762250"/>
              <a:gd name="connsiteX1-185" fmla="*/ 1371600 w 1848794"/>
              <a:gd name="connsiteY1-186" fmla="*/ 723900 h 2762250"/>
              <a:gd name="connsiteX2-187" fmla="*/ 1343025 w 1848794"/>
              <a:gd name="connsiteY2-188" fmla="*/ 2638425 h 2762250"/>
              <a:gd name="connsiteX3-189" fmla="*/ 1543050 w 1848794"/>
              <a:gd name="connsiteY3-190" fmla="*/ 2762250 h 2762250"/>
              <a:gd name="connsiteX4-191" fmla="*/ 1819275 w 1848794"/>
              <a:gd name="connsiteY4-192" fmla="*/ 1524000 h 2762250"/>
              <a:gd name="connsiteX5-193" fmla="*/ 1138238 w 1848794"/>
              <a:gd name="connsiteY5-194" fmla="*/ 319088 h 2762250"/>
              <a:gd name="connsiteX6-195" fmla="*/ 0 w 1848794"/>
              <a:gd name="connsiteY6-196" fmla="*/ 0 h 2762250"/>
              <a:gd name="connsiteX0-197" fmla="*/ 0 w 1848794"/>
              <a:gd name="connsiteY0-198" fmla="*/ 0 h 2762250"/>
              <a:gd name="connsiteX1-199" fmla="*/ 1371600 w 1848794"/>
              <a:gd name="connsiteY1-200" fmla="*/ 723900 h 2762250"/>
              <a:gd name="connsiteX2-201" fmla="*/ 1343025 w 1848794"/>
              <a:gd name="connsiteY2-202" fmla="*/ 2638425 h 2762250"/>
              <a:gd name="connsiteX3-203" fmla="*/ 1543050 w 1848794"/>
              <a:gd name="connsiteY3-204" fmla="*/ 2762250 h 2762250"/>
              <a:gd name="connsiteX4-205" fmla="*/ 1819275 w 1848794"/>
              <a:gd name="connsiteY4-206" fmla="*/ 1524000 h 2762250"/>
              <a:gd name="connsiteX5-207" fmla="*/ 1138238 w 1848794"/>
              <a:gd name="connsiteY5-208" fmla="*/ 319088 h 2762250"/>
              <a:gd name="connsiteX6-209" fmla="*/ 0 w 1848794"/>
              <a:gd name="connsiteY6-210" fmla="*/ 0 h 2762250"/>
              <a:gd name="connsiteX0-211" fmla="*/ 0 w 1848794"/>
              <a:gd name="connsiteY0-212" fmla="*/ 0 h 2762250"/>
              <a:gd name="connsiteX1-213" fmla="*/ 1352550 w 1848794"/>
              <a:gd name="connsiteY1-214" fmla="*/ 723900 h 2762250"/>
              <a:gd name="connsiteX2-215" fmla="*/ 1343025 w 1848794"/>
              <a:gd name="connsiteY2-216" fmla="*/ 2638425 h 2762250"/>
              <a:gd name="connsiteX3-217" fmla="*/ 1543050 w 1848794"/>
              <a:gd name="connsiteY3-218" fmla="*/ 2762250 h 2762250"/>
              <a:gd name="connsiteX4-219" fmla="*/ 1819275 w 1848794"/>
              <a:gd name="connsiteY4-220" fmla="*/ 1524000 h 2762250"/>
              <a:gd name="connsiteX5-221" fmla="*/ 1138238 w 1848794"/>
              <a:gd name="connsiteY5-222" fmla="*/ 319088 h 2762250"/>
              <a:gd name="connsiteX6-223" fmla="*/ 0 w 1848794"/>
              <a:gd name="connsiteY6-224" fmla="*/ 0 h 2762250"/>
              <a:gd name="connsiteX0-225" fmla="*/ 0 w 1848794"/>
              <a:gd name="connsiteY0-226" fmla="*/ 0 h 2762250"/>
              <a:gd name="connsiteX1-227" fmla="*/ 1352550 w 1848794"/>
              <a:gd name="connsiteY1-228" fmla="*/ 723900 h 2762250"/>
              <a:gd name="connsiteX2-229" fmla="*/ 1343025 w 1848794"/>
              <a:gd name="connsiteY2-230" fmla="*/ 2638425 h 2762250"/>
              <a:gd name="connsiteX3-231" fmla="*/ 1543050 w 1848794"/>
              <a:gd name="connsiteY3-232" fmla="*/ 2762250 h 2762250"/>
              <a:gd name="connsiteX4-233" fmla="*/ 1819275 w 1848794"/>
              <a:gd name="connsiteY4-234" fmla="*/ 1524000 h 2762250"/>
              <a:gd name="connsiteX5-235" fmla="*/ 1138238 w 1848794"/>
              <a:gd name="connsiteY5-236" fmla="*/ 319088 h 2762250"/>
              <a:gd name="connsiteX6-237" fmla="*/ 0 w 1848794"/>
              <a:gd name="connsiteY6-238" fmla="*/ 0 h 2762250"/>
              <a:gd name="connsiteX0-239" fmla="*/ 0 w 1848794"/>
              <a:gd name="connsiteY0-240" fmla="*/ 0 h 2762250"/>
              <a:gd name="connsiteX1-241" fmla="*/ 1352550 w 1848794"/>
              <a:gd name="connsiteY1-242" fmla="*/ 723900 h 2762250"/>
              <a:gd name="connsiteX2-243" fmla="*/ 1343025 w 1848794"/>
              <a:gd name="connsiteY2-244" fmla="*/ 2638425 h 2762250"/>
              <a:gd name="connsiteX3-245" fmla="*/ 1543050 w 1848794"/>
              <a:gd name="connsiteY3-246" fmla="*/ 2762250 h 2762250"/>
              <a:gd name="connsiteX4-247" fmla="*/ 1819275 w 1848794"/>
              <a:gd name="connsiteY4-248" fmla="*/ 1524000 h 2762250"/>
              <a:gd name="connsiteX5-249" fmla="*/ 1138238 w 1848794"/>
              <a:gd name="connsiteY5-250" fmla="*/ 319088 h 2762250"/>
              <a:gd name="connsiteX6-251" fmla="*/ 0 w 1848794"/>
              <a:gd name="connsiteY6-252" fmla="*/ 0 h 2762250"/>
              <a:gd name="connsiteX0-253" fmla="*/ 0 w 1848794"/>
              <a:gd name="connsiteY0-254" fmla="*/ 0 h 2762250"/>
              <a:gd name="connsiteX1-255" fmla="*/ 1352550 w 1848794"/>
              <a:gd name="connsiteY1-256" fmla="*/ 723900 h 2762250"/>
              <a:gd name="connsiteX2-257" fmla="*/ 1343025 w 1848794"/>
              <a:gd name="connsiteY2-258" fmla="*/ 2638425 h 2762250"/>
              <a:gd name="connsiteX3-259" fmla="*/ 1543050 w 1848794"/>
              <a:gd name="connsiteY3-260" fmla="*/ 2762250 h 2762250"/>
              <a:gd name="connsiteX4-261" fmla="*/ 1819275 w 1848794"/>
              <a:gd name="connsiteY4-262" fmla="*/ 1524000 h 2762250"/>
              <a:gd name="connsiteX5-263" fmla="*/ 1138238 w 1848794"/>
              <a:gd name="connsiteY5-264" fmla="*/ 319088 h 2762250"/>
              <a:gd name="connsiteX6-265" fmla="*/ 0 w 1848794"/>
              <a:gd name="connsiteY6-266" fmla="*/ 0 h 2762250"/>
              <a:gd name="connsiteX0-267" fmla="*/ 0 w 1848794"/>
              <a:gd name="connsiteY0-268" fmla="*/ 0 h 2762250"/>
              <a:gd name="connsiteX1-269" fmla="*/ 1352550 w 1848794"/>
              <a:gd name="connsiteY1-270" fmla="*/ 723900 h 2762250"/>
              <a:gd name="connsiteX2-271" fmla="*/ 1343025 w 1848794"/>
              <a:gd name="connsiteY2-272" fmla="*/ 2638425 h 2762250"/>
              <a:gd name="connsiteX3-273" fmla="*/ 1543050 w 1848794"/>
              <a:gd name="connsiteY3-274" fmla="*/ 2762250 h 2762250"/>
              <a:gd name="connsiteX4-275" fmla="*/ 1819275 w 1848794"/>
              <a:gd name="connsiteY4-276" fmla="*/ 1524000 h 2762250"/>
              <a:gd name="connsiteX5-277" fmla="*/ 1138238 w 1848794"/>
              <a:gd name="connsiteY5-278" fmla="*/ 319088 h 2762250"/>
              <a:gd name="connsiteX6-279" fmla="*/ 0 w 1848794"/>
              <a:gd name="connsiteY6-280" fmla="*/ 0 h 2762250"/>
              <a:gd name="connsiteX0-281" fmla="*/ 0 w 1848794"/>
              <a:gd name="connsiteY0-282" fmla="*/ 0 h 2762250"/>
              <a:gd name="connsiteX1-283" fmla="*/ 1352550 w 1848794"/>
              <a:gd name="connsiteY1-284" fmla="*/ 723900 h 2762250"/>
              <a:gd name="connsiteX2-285" fmla="*/ 1343025 w 1848794"/>
              <a:gd name="connsiteY2-286" fmla="*/ 2638425 h 2762250"/>
              <a:gd name="connsiteX3-287" fmla="*/ 1543050 w 1848794"/>
              <a:gd name="connsiteY3-288" fmla="*/ 2762250 h 2762250"/>
              <a:gd name="connsiteX4-289" fmla="*/ 1819275 w 1848794"/>
              <a:gd name="connsiteY4-290" fmla="*/ 1524000 h 2762250"/>
              <a:gd name="connsiteX5-291" fmla="*/ 1138238 w 1848794"/>
              <a:gd name="connsiteY5-292" fmla="*/ 319088 h 2762250"/>
              <a:gd name="connsiteX6-293" fmla="*/ 0 w 1848794"/>
              <a:gd name="connsiteY6-294" fmla="*/ 0 h 2762250"/>
              <a:gd name="connsiteX0-295" fmla="*/ 0 w 1848794"/>
              <a:gd name="connsiteY0-296" fmla="*/ 0 h 2762250"/>
              <a:gd name="connsiteX1-297" fmla="*/ 1352550 w 1848794"/>
              <a:gd name="connsiteY1-298" fmla="*/ 723900 h 2762250"/>
              <a:gd name="connsiteX2-299" fmla="*/ 1343025 w 1848794"/>
              <a:gd name="connsiteY2-300" fmla="*/ 2638425 h 2762250"/>
              <a:gd name="connsiteX3-301" fmla="*/ 1543050 w 1848794"/>
              <a:gd name="connsiteY3-302" fmla="*/ 2762250 h 2762250"/>
              <a:gd name="connsiteX4-303" fmla="*/ 1819275 w 1848794"/>
              <a:gd name="connsiteY4-304" fmla="*/ 1524000 h 2762250"/>
              <a:gd name="connsiteX5-305" fmla="*/ 1138238 w 1848794"/>
              <a:gd name="connsiteY5-306" fmla="*/ 319088 h 2762250"/>
              <a:gd name="connsiteX6-307" fmla="*/ 0 w 1848794"/>
              <a:gd name="connsiteY6-308" fmla="*/ 0 h 2762250"/>
              <a:gd name="connsiteX0-309" fmla="*/ 0 w 1848794"/>
              <a:gd name="connsiteY0-310" fmla="*/ 0 h 2762250"/>
              <a:gd name="connsiteX1-311" fmla="*/ 1352550 w 1848794"/>
              <a:gd name="connsiteY1-312" fmla="*/ 723900 h 2762250"/>
              <a:gd name="connsiteX2-313" fmla="*/ 1343025 w 1848794"/>
              <a:gd name="connsiteY2-314" fmla="*/ 2638425 h 2762250"/>
              <a:gd name="connsiteX3-315" fmla="*/ 1543050 w 1848794"/>
              <a:gd name="connsiteY3-316" fmla="*/ 2762250 h 2762250"/>
              <a:gd name="connsiteX4-317" fmla="*/ 1819275 w 1848794"/>
              <a:gd name="connsiteY4-318" fmla="*/ 1524000 h 2762250"/>
              <a:gd name="connsiteX5-319" fmla="*/ 1223963 w 1848794"/>
              <a:gd name="connsiteY5-320" fmla="*/ 366713 h 2762250"/>
              <a:gd name="connsiteX6-321" fmla="*/ 0 w 1848794"/>
              <a:gd name="connsiteY6-322" fmla="*/ 0 h 2762250"/>
              <a:gd name="connsiteX0-323" fmla="*/ 0 w 1865377"/>
              <a:gd name="connsiteY0-324" fmla="*/ 0 h 2762250"/>
              <a:gd name="connsiteX1-325" fmla="*/ 1352550 w 1865377"/>
              <a:gd name="connsiteY1-326" fmla="*/ 723900 h 2762250"/>
              <a:gd name="connsiteX2-327" fmla="*/ 1343025 w 1865377"/>
              <a:gd name="connsiteY2-328" fmla="*/ 2638425 h 2762250"/>
              <a:gd name="connsiteX3-329" fmla="*/ 1543050 w 1865377"/>
              <a:gd name="connsiteY3-330" fmla="*/ 2762250 h 2762250"/>
              <a:gd name="connsiteX4-331" fmla="*/ 1838325 w 1865377"/>
              <a:gd name="connsiteY4-332" fmla="*/ 1490663 h 2762250"/>
              <a:gd name="connsiteX5-333" fmla="*/ 1223963 w 1865377"/>
              <a:gd name="connsiteY5-334" fmla="*/ 366713 h 2762250"/>
              <a:gd name="connsiteX6-335" fmla="*/ 0 w 1865377"/>
              <a:gd name="connsiteY6-336" fmla="*/ 0 h 2762250"/>
              <a:gd name="connsiteX0-337" fmla="*/ 0 w 1865377"/>
              <a:gd name="connsiteY0-338" fmla="*/ 0 h 2762250"/>
              <a:gd name="connsiteX1-339" fmla="*/ 1352550 w 1865377"/>
              <a:gd name="connsiteY1-340" fmla="*/ 723900 h 2762250"/>
              <a:gd name="connsiteX2-341" fmla="*/ 1343025 w 1865377"/>
              <a:gd name="connsiteY2-342" fmla="*/ 2638425 h 2762250"/>
              <a:gd name="connsiteX3-343" fmla="*/ 1543050 w 1865377"/>
              <a:gd name="connsiteY3-344" fmla="*/ 2762250 h 2762250"/>
              <a:gd name="connsiteX4-345" fmla="*/ 1838325 w 1865377"/>
              <a:gd name="connsiteY4-346" fmla="*/ 1490663 h 2762250"/>
              <a:gd name="connsiteX5-347" fmla="*/ 1223963 w 1865377"/>
              <a:gd name="connsiteY5-348" fmla="*/ 366713 h 2762250"/>
              <a:gd name="connsiteX6-349" fmla="*/ 0 w 1865377"/>
              <a:gd name="connsiteY6-350" fmla="*/ 0 h 2762250"/>
              <a:gd name="connsiteX0-351" fmla="*/ 0 w 1859749"/>
              <a:gd name="connsiteY0-352" fmla="*/ 0 h 2762250"/>
              <a:gd name="connsiteX1-353" fmla="*/ 1352550 w 1859749"/>
              <a:gd name="connsiteY1-354" fmla="*/ 723900 h 2762250"/>
              <a:gd name="connsiteX2-355" fmla="*/ 1343025 w 1859749"/>
              <a:gd name="connsiteY2-356" fmla="*/ 2638425 h 2762250"/>
              <a:gd name="connsiteX3-357" fmla="*/ 1543050 w 1859749"/>
              <a:gd name="connsiteY3-358" fmla="*/ 2762250 h 2762250"/>
              <a:gd name="connsiteX4-359" fmla="*/ 1838325 w 1859749"/>
              <a:gd name="connsiteY4-360" fmla="*/ 1490663 h 2762250"/>
              <a:gd name="connsiteX5-361" fmla="*/ 1223963 w 1859749"/>
              <a:gd name="connsiteY5-362" fmla="*/ 366713 h 2762250"/>
              <a:gd name="connsiteX6-363" fmla="*/ 0 w 1859749"/>
              <a:gd name="connsiteY6-364" fmla="*/ 0 h 2762250"/>
              <a:gd name="connsiteX0-365" fmla="*/ 0 w 1859749"/>
              <a:gd name="connsiteY0-366" fmla="*/ 0 h 2762250"/>
              <a:gd name="connsiteX1-367" fmla="*/ 1433512 w 1859749"/>
              <a:gd name="connsiteY1-368" fmla="*/ 876300 h 2762250"/>
              <a:gd name="connsiteX2-369" fmla="*/ 1343025 w 1859749"/>
              <a:gd name="connsiteY2-370" fmla="*/ 2638425 h 2762250"/>
              <a:gd name="connsiteX3-371" fmla="*/ 1543050 w 1859749"/>
              <a:gd name="connsiteY3-372" fmla="*/ 2762250 h 2762250"/>
              <a:gd name="connsiteX4-373" fmla="*/ 1838325 w 1859749"/>
              <a:gd name="connsiteY4-374" fmla="*/ 1490663 h 2762250"/>
              <a:gd name="connsiteX5-375" fmla="*/ 1223963 w 1859749"/>
              <a:gd name="connsiteY5-376" fmla="*/ 366713 h 2762250"/>
              <a:gd name="connsiteX6-377" fmla="*/ 0 w 1859749"/>
              <a:gd name="connsiteY6-378" fmla="*/ 0 h 2762250"/>
              <a:gd name="connsiteX0-379" fmla="*/ 0 w 1859749"/>
              <a:gd name="connsiteY0-380" fmla="*/ 0 h 2762250"/>
              <a:gd name="connsiteX1-381" fmla="*/ 1433512 w 1859749"/>
              <a:gd name="connsiteY1-382" fmla="*/ 876300 h 2762250"/>
              <a:gd name="connsiteX2-383" fmla="*/ 1343025 w 1859749"/>
              <a:gd name="connsiteY2-384" fmla="*/ 2638425 h 2762250"/>
              <a:gd name="connsiteX3-385" fmla="*/ 1543050 w 1859749"/>
              <a:gd name="connsiteY3-386" fmla="*/ 2762250 h 2762250"/>
              <a:gd name="connsiteX4-387" fmla="*/ 1838325 w 1859749"/>
              <a:gd name="connsiteY4-388" fmla="*/ 1490663 h 2762250"/>
              <a:gd name="connsiteX5-389" fmla="*/ 1223963 w 1859749"/>
              <a:gd name="connsiteY5-390" fmla="*/ 366713 h 2762250"/>
              <a:gd name="connsiteX6-391" fmla="*/ 0 w 1859749"/>
              <a:gd name="connsiteY6-392" fmla="*/ 0 h 2762250"/>
              <a:gd name="connsiteX0-393" fmla="*/ 0 w 1859749"/>
              <a:gd name="connsiteY0-394" fmla="*/ 0 h 2762250"/>
              <a:gd name="connsiteX1-395" fmla="*/ 1447800 w 1859749"/>
              <a:gd name="connsiteY1-396" fmla="*/ 823912 h 2762250"/>
              <a:gd name="connsiteX2-397" fmla="*/ 1343025 w 1859749"/>
              <a:gd name="connsiteY2-398" fmla="*/ 2638425 h 2762250"/>
              <a:gd name="connsiteX3-399" fmla="*/ 1543050 w 1859749"/>
              <a:gd name="connsiteY3-400" fmla="*/ 2762250 h 2762250"/>
              <a:gd name="connsiteX4-401" fmla="*/ 1838325 w 1859749"/>
              <a:gd name="connsiteY4-402" fmla="*/ 1490663 h 2762250"/>
              <a:gd name="connsiteX5-403" fmla="*/ 1223963 w 1859749"/>
              <a:gd name="connsiteY5-404" fmla="*/ 366713 h 2762250"/>
              <a:gd name="connsiteX6-405" fmla="*/ 0 w 1859749"/>
              <a:gd name="connsiteY6-406" fmla="*/ 0 h 2762250"/>
              <a:gd name="connsiteX0-407" fmla="*/ 0 w 1859749"/>
              <a:gd name="connsiteY0-408" fmla="*/ 0 h 2762250"/>
              <a:gd name="connsiteX1-409" fmla="*/ 1447800 w 1859749"/>
              <a:gd name="connsiteY1-410" fmla="*/ 823912 h 2762250"/>
              <a:gd name="connsiteX2-411" fmla="*/ 1343025 w 1859749"/>
              <a:gd name="connsiteY2-412" fmla="*/ 2638425 h 2762250"/>
              <a:gd name="connsiteX3-413" fmla="*/ 1543050 w 1859749"/>
              <a:gd name="connsiteY3-414" fmla="*/ 2762250 h 2762250"/>
              <a:gd name="connsiteX4-415" fmla="*/ 1838325 w 1859749"/>
              <a:gd name="connsiteY4-416" fmla="*/ 1490663 h 2762250"/>
              <a:gd name="connsiteX5-417" fmla="*/ 1223963 w 1859749"/>
              <a:gd name="connsiteY5-418" fmla="*/ 366713 h 2762250"/>
              <a:gd name="connsiteX6-419" fmla="*/ 0 w 1859749"/>
              <a:gd name="connsiteY6-420" fmla="*/ 0 h 2762250"/>
              <a:gd name="connsiteX0-421" fmla="*/ 0 w 1859749"/>
              <a:gd name="connsiteY0-422" fmla="*/ 0 h 2762250"/>
              <a:gd name="connsiteX1-423" fmla="*/ 1423988 w 1859749"/>
              <a:gd name="connsiteY1-424" fmla="*/ 823912 h 2762250"/>
              <a:gd name="connsiteX2-425" fmla="*/ 1343025 w 1859749"/>
              <a:gd name="connsiteY2-426" fmla="*/ 2638425 h 2762250"/>
              <a:gd name="connsiteX3-427" fmla="*/ 1543050 w 1859749"/>
              <a:gd name="connsiteY3-428" fmla="*/ 2762250 h 2762250"/>
              <a:gd name="connsiteX4-429" fmla="*/ 1838325 w 1859749"/>
              <a:gd name="connsiteY4-430" fmla="*/ 1490663 h 2762250"/>
              <a:gd name="connsiteX5-431" fmla="*/ 1223963 w 1859749"/>
              <a:gd name="connsiteY5-432" fmla="*/ 366713 h 2762250"/>
              <a:gd name="connsiteX6-433" fmla="*/ 0 w 1859749"/>
              <a:gd name="connsiteY6-434" fmla="*/ 0 h 2762250"/>
              <a:gd name="connsiteX0-435" fmla="*/ 0 w 1859749"/>
              <a:gd name="connsiteY0-436" fmla="*/ 0 h 2762250"/>
              <a:gd name="connsiteX1-437" fmla="*/ 1423988 w 1859749"/>
              <a:gd name="connsiteY1-438" fmla="*/ 823912 h 2762250"/>
              <a:gd name="connsiteX2-439" fmla="*/ 1343025 w 1859749"/>
              <a:gd name="connsiteY2-440" fmla="*/ 2638425 h 2762250"/>
              <a:gd name="connsiteX3-441" fmla="*/ 1543050 w 1859749"/>
              <a:gd name="connsiteY3-442" fmla="*/ 2762250 h 2762250"/>
              <a:gd name="connsiteX4-443" fmla="*/ 1838325 w 1859749"/>
              <a:gd name="connsiteY4-444" fmla="*/ 1490663 h 2762250"/>
              <a:gd name="connsiteX5-445" fmla="*/ 1223963 w 1859749"/>
              <a:gd name="connsiteY5-446" fmla="*/ 366713 h 2762250"/>
              <a:gd name="connsiteX6-447" fmla="*/ 0 w 1859749"/>
              <a:gd name="connsiteY6-448" fmla="*/ 0 h 2762250"/>
              <a:gd name="connsiteX0-449" fmla="*/ 0 w 1834705"/>
              <a:gd name="connsiteY0-450" fmla="*/ 0 h 2762250"/>
              <a:gd name="connsiteX1-451" fmla="*/ 1423988 w 1834705"/>
              <a:gd name="connsiteY1-452" fmla="*/ 823912 h 2762250"/>
              <a:gd name="connsiteX2-453" fmla="*/ 1343025 w 1834705"/>
              <a:gd name="connsiteY2-454" fmla="*/ 2638425 h 2762250"/>
              <a:gd name="connsiteX3-455" fmla="*/ 1543050 w 1834705"/>
              <a:gd name="connsiteY3-456" fmla="*/ 2762250 h 2762250"/>
              <a:gd name="connsiteX4-457" fmla="*/ 1809750 w 1834705"/>
              <a:gd name="connsiteY4-458" fmla="*/ 1319213 h 2762250"/>
              <a:gd name="connsiteX5-459" fmla="*/ 1223963 w 1834705"/>
              <a:gd name="connsiteY5-460" fmla="*/ 366713 h 2762250"/>
              <a:gd name="connsiteX6-461" fmla="*/ 0 w 1834705"/>
              <a:gd name="connsiteY6-462" fmla="*/ 0 h 2762250"/>
              <a:gd name="connsiteX0-463" fmla="*/ 0 w 1834705"/>
              <a:gd name="connsiteY0-464" fmla="*/ 0 h 2762250"/>
              <a:gd name="connsiteX1-465" fmla="*/ 1423988 w 1834705"/>
              <a:gd name="connsiteY1-466" fmla="*/ 823912 h 2762250"/>
              <a:gd name="connsiteX2-467" fmla="*/ 1343025 w 1834705"/>
              <a:gd name="connsiteY2-468" fmla="*/ 2638425 h 2762250"/>
              <a:gd name="connsiteX3-469" fmla="*/ 1543050 w 1834705"/>
              <a:gd name="connsiteY3-470" fmla="*/ 2762250 h 2762250"/>
              <a:gd name="connsiteX4-471" fmla="*/ 1809750 w 1834705"/>
              <a:gd name="connsiteY4-472" fmla="*/ 1319213 h 2762250"/>
              <a:gd name="connsiteX5-473" fmla="*/ 1223963 w 1834705"/>
              <a:gd name="connsiteY5-474" fmla="*/ 366713 h 2762250"/>
              <a:gd name="connsiteX6-475" fmla="*/ 0 w 1834705"/>
              <a:gd name="connsiteY6-476" fmla="*/ 0 h 2762250"/>
              <a:gd name="connsiteX0-477" fmla="*/ 0 w 1834705"/>
              <a:gd name="connsiteY0-478" fmla="*/ 0 h 2762250"/>
              <a:gd name="connsiteX1-479" fmla="*/ 1423988 w 1834705"/>
              <a:gd name="connsiteY1-480" fmla="*/ 823912 h 2762250"/>
              <a:gd name="connsiteX2-481" fmla="*/ 1343025 w 1834705"/>
              <a:gd name="connsiteY2-482" fmla="*/ 2638425 h 2762250"/>
              <a:gd name="connsiteX3-483" fmla="*/ 1543050 w 1834705"/>
              <a:gd name="connsiteY3-484" fmla="*/ 2762250 h 2762250"/>
              <a:gd name="connsiteX4-485" fmla="*/ 1809750 w 1834705"/>
              <a:gd name="connsiteY4-486" fmla="*/ 1319213 h 2762250"/>
              <a:gd name="connsiteX5-487" fmla="*/ 1223963 w 1834705"/>
              <a:gd name="connsiteY5-488" fmla="*/ 366713 h 2762250"/>
              <a:gd name="connsiteX6-489" fmla="*/ 0 w 1834705"/>
              <a:gd name="connsiteY6-490" fmla="*/ 0 h 2762250"/>
              <a:gd name="connsiteX0-491" fmla="*/ 0 w 1867036"/>
              <a:gd name="connsiteY0-492" fmla="*/ 0 h 2762250"/>
              <a:gd name="connsiteX1-493" fmla="*/ 1423988 w 1867036"/>
              <a:gd name="connsiteY1-494" fmla="*/ 823912 h 2762250"/>
              <a:gd name="connsiteX2-495" fmla="*/ 1343025 w 1867036"/>
              <a:gd name="connsiteY2-496" fmla="*/ 2638425 h 2762250"/>
              <a:gd name="connsiteX3-497" fmla="*/ 1543050 w 1867036"/>
              <a:gd name="connsiteY3-498" fmla="*/ 2762250 h 2762250"/>
              <a:gd name="connsiteX4-499" fmla="*/ 1809750 w 1867036"/>
              <a:gd name="connsiteY4-500" fmla="*/ 1319213 h 2762250"/>
              <a:gd name="connsiteX5-501" fmla="*/ 1223963 w 1867036"/>
              <a:gd name="connsiteY5-502" fmla="*/ 366713 h 2762250"/>
              <a:gd name="connsiteX6-503" fmla="*/ 0 w 1867036"/>
              <a:gd name="connsiteY6-504" fmla="*/ 0 h 2762250"/>
              <a:gd name="connsiteX0-505" fmla="*/ 0 w 1863032"/>
              <a:gd name="connsiteY0-506" fmla="*/ 0 h 2767012"/>
              <a:gd name="connsiteX1-507" fmla="*/ 1423988 w 1863032"/>
              <a:gd name="connsiteY1-508" fmla="*/ 823912 h 2767012"/>
              <a:gd name="connsiteX2-509" fmla="*/ 1343025 w 1863032"/>
              <a:gd name="connsiteY2-510" fmla="*/ 2638425 h 2767012"/>
              <a:gd name="connsiteX3-511" fmla="*/ 1519237 w 1863032"/>
              <a:gd name="connsiteY3-512" fmla="*/ 2767012 h 2767012"/>
              <a:gd name="connsiteX4-513" fmla="*/ 1809750 w 1863032"/>
              <a:gd name="connsiteY4-514" fmla="*/ 1319213 h 2767012"/>
              <a:gd name="connsiteX5-515" fmla="*/ 1223963 w 1863032"/>
              <a:gd name="connsiteY5-516" fmla="*/ 366713 h 2767012"/>
              <a:gd name="connsiteX6-517" fmla="*/ 0 w 1863032"/>
              <a:gd name="connsiteY6-518" fmla="*/ 0 h 2767012"/>
              <a:gd name="connsiteX0-519" fmla="*/ 0 w 1867898"/>
              <a:gd name="connsiteY0-520" fmla="*/ 0 h 2786062"/>
              <a:gd name="connsiteX1-521" fmla="*/ 1423988 w 1867898"/>
              <a:gd name="connsiteY1-522" fmla="*/ 823912 h 2786062"/>
              <a:gd name="connsiteX2-523" fmla="*/ 1343025 w 1867898"/>
              <a:gd name="connsiteY2-524" fmla="*/ 2638425 h 2786062"/>
              <a:gd name="connsiteX3-525" fmla="*/ 1547812 w 1867898"/>
              <a:gd name="connsiteY3-526" fmla="*/ 2786062 h 2786062"/>
              <a:gd name="connsiteX4-527" fmla="*/ 1809750 w 1867898"/>
              <a:gd name="connsiteY4-528" fmla="*/ 1319213 h 2786062"/>
              <a:gd name="connsiteX5-529" fmla="*/ 1223963 w 1867898"/>
              <a:gd name="connsiteY5-530" fmla="*/ 366713 h 2786062"/>
              <a:gd name="connsiteX6-531" fmla="*/ 0 w 1867898"/>
              <a:gd name="connsiteY6-532" fmla="*/ 0 h 2786062"/>
              <a:gd name="connsiteX0-533" fmla="*/ 0 w 1918725"/>
              <a:gd name="connsiteY0-534" fmla="*/ 0 h 2786062"/>
              <a:gd name="connsiteX1-535" fmla="*/ 1423988 w 1918725"/>
              <a:gd name="connsiteY1-536" fmla="*/ 823912 h 2786062"/>
              <a:gd name="connsiteX2-537" fmla="*/ 1343025 w 1918725"/>
              <a:gd name="connsiteY2-538" fmla="*/ 2638425 h 2786062"/>
              <a:gd name="connsiteX3-539" fmla="*/ 1547812 w 1918725"/>
              <a:gd name="connsiteY3-540" fmla="*/ 2786062 h 2786062"/>
              <a:gd name="connsiteX4-541" fmla="*/ 1870075 w 1918725"/>
              <a:gd name="connsiteY4-542" fmla="*/ 1319213 h 2786062"/>
              <a:gd name="connsiteX5-543" fmla="*/ 1223963 w 1918725"/>
              <a:gd name="connsiteY5-544" fmla="*/ 366713 h 2786062"/>
              <a:gd name="connsiteX6-545" fmla="*/ 0 w 1918725"/>
              <a:gd name="connsiteY6-546" fmla="*/ 0 h 27860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918725" h="2786062">
                <a:moveTo>
                  <a:pt x="0" y="0"/>
                </a:moveTo>
                <a:cubicBezTo>
                  <a:pt x="557213" y="69850"/>
                  <a:pt x="1023938" y="330199"/>
                  <a:pt x="1423988" y="823912"/>
                </a:cubicBezTo>
                <a:cubicBezTo>
                  <a:pt x="1724026" y="1376362"/>
                  <a:pt x="1743075" y="2066925"/>
                  <a:pt x="1343025" y="2638425"/>
                </a:cubicBezTo>
                <a:lnTo>
                  <a:pt x="1547812" y="2786062"/>
                </a:lnTo>
                <a:cubicBezTo>
                  <a:pt x="1811337" y="2439987"/>
                  <a:pt x="2016125" y="1774825"/>
                  <a:pt x="1870075" y="1319213"/>
                </a:cubicBezTo>
                <a:cubicBezTo>
                  <a:pt x="1677986" y="804863"/>
                  <a:pt x="1516063" y="685801"/>
                  <a:pt x="1223963" y="366713"/>
                </a:cubicBezTo>
                <a:cubicBezTo>
                  <a:pt x="806451" y="55563"/>
                  <a:pt x="374650" y="25401"/>
                  <a:pt x="0" y="0"/>
                </a:cubicBezTo>
                <a:close/>
              </a:path>
            </a:pathLst>
          </a:custGeom>
          <a:gradFill>
            <a:gsLst>
              <a:gs pos="45000">
                <a:srgbClr val="002060">
                  <a:alpha val="0"/>
                </a:srgbClr>
              </a:gs>
              <a:gs pos="100000">
                <a:schemeClr val="accent3">
                  <a:alpha val="2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cxnSp>
        <p:nvCxnSpPr>
          <p:cNvPr id="24" name="直接连接符 23"/>
          <p:cNvCxnSpPr/>
          <p:nvPr/>
        </p:nvCxnSpPr>
        <p:spPr>
          <a:xfrm flipH="1" flipV="1">
            <a:off x="6096002" y="3833281"/>
            <a:ext cx="1568679" cy="1138615"/>
          </a:xfrm>
          <a:prstGeom prst="line">
            <a:avLst/>
          </a:prstGeom>
          <a:ln w="1270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4545013" y="4787900"/>
            <a:ext cx="284163" cy="306388"/>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1</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208" name="文本框 207"/>
          <p:cNvSpPr txBox="1"/>
          <p:nvPr/>
        </p:nvSpPr>
        <p:spPr>
          <a:xfrm>
            <a:off x="4173538" y="3676650"/>
            <a:ext cx="284163" cy="307975"/>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2</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209" name="文本框 208"/>
          <p:cNvSpPr txBox="1"/>
          <p:nvPr/>
        </p:nvSpPr>
        <p:spPr>
          <a:xfrm>
            <a:off x="4664075" y="2455863"/>
            <a:ext cx="284163" cy="307975"/>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3</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211" name="文本框 210"/>
          <p:cNvSpPr txBox="1"/>
          <p:nvPr/>
        </p:nvSpPr>
        <p:spPr>
          <a:xfrm flipH="1">
            <a:off x="7737475" y="3676650"/>
            <a:ext cx="282575" cy="307975"/>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6</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214" name="文本框 213"/>
          <p:cNvSpPr txBox="1"/>
          <p:nvPr/>
        </p:nvSpPr>
        <p:spPr>
          <a:xfrm flipH="1">
            <a:off x="5954713" y="1903413"/>
            <a:ext cx="282575" cy="306388"/>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4</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37" name="弧形 36"/>
          <p:cNvSpPr/>
          <p:nvPr/>
        </p:nvSpPr>
        <p:spPr>
          <a:xfrm>
            <a:off x="3975100" y="1709738"/>
            <a:ext cx="4241800" cy="4241800"/>
          </a:xfrm>
          <a:prstGeom prst="arc">
            <a:avLst>
              <a:gd name="adj1" fmla="val 21585369"/>
              <a:gd name="adj2" fmla="val 4196513"/>
            </a:avLst>
          </a:prstGeom>
          <a:ln w="6350">
            <a:solidFill>
              <a:schemeClr val="accent3"/>
            </a:solidFill>
            <a:prstDash val="sysDash"/>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cxnSp>
        <p:nvCxnSpPr>
          <p:cNvPr id="217" name="直接连接符 216"/>
          <p:cNvCxnSpPr/>
          <p:nvPr/>
        </p:nvCxnSpPr>
        <p:spPr>
          <a:xfrm>
            <a:off x="6096000" y="3833813"/>
            <a:ext cx="0"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29" name="梯形 228"/>
          <p:cNvSpPr/>
          <p:nvPr/>
        </p:nvSpPr>
        <p:spPr>
          <a:xfrm rot="18520990">
            <a:off x="7198519" y="4698206"/>
            <a:ext cx="120650" cy="144463"/>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30" name="梯形 229"/>
          <p:cNvSpPr/>
          <p:nvPr/>
        </p:nvSpPr>
        <p:spPr>
          <a:xfrm rot="2559506" flipV="1">
            <a:off x="7086600" y="2700338"/>
            <a:ext cx="122238" cy="146050"/>
          </a:xfrm>
          <a:prstGeom prst="trapezoid">
            <a:avLst>
              <a:gd name="adj" fmla="val 8374"/>
            </a:avLst>
          </a:prstGeom>
          <a:gradFill>
            <a:gsLst>
              <a:gs pos="0">
                <a:srgbClr val="002060">
                  <a:alpha val="0"/>
                </a:srgb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32" name="文本框 231"/>
          <p:cNvSpPr txBox="1"/>
          <p:nvPr/>
        </p:nvSpPr>
        <p:spPr>
          <a:xfrm flipH="1">
            <a:off x="7350125" y="4787900"/>
            <a:ext cx="282575" cy="306388"/>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7</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sp>
        <p:nvSpPr>
          <p:cNvPr id="233" name="文本框 232"/>
          <p:cNvSpPr txBox="1"/>
          <p:nvPr/>
        </p:nvSpPr>
        <p:spPr>
          <a:xfrm flipH="1">
            <a:off x="7229475" y="2455863"/>
            <a:ext cx="284163" cy="307975"/>
          </a:xfrm>
          <a:prstGeom prst="rect">
            <a:avLst/>
          </a:prstGeom>
          <a:noFill/>
        </p:spPr>
        <p:txBody>
          <a:bodyPr wrap="none" rtlCol="0">
            <a:spAutoFit/>
          </a:bodyPr>
          <a:lstStyle/>
          <a:p>
            <a:pPr marR="0" algn="ctr" defTabSz="914400" fontAlgn="auto">
              <a:spcBef>
                <a:spcPts val="0"/>
              </a:spcBef>
              <a:spcAft>
                <a:spcPts val="0"/>
              </a:spcAft>
              <a:buClrTx/>
              <a:buSzTx/>
              <a:buFontTx/>
              <a:defRPr/>
            </a:pPr>
            <a:r>
              <a:rPr kumimoji="0" lang="en-US" altLang="zh-CN" sz="1400" b="0" i="0" kern="1200" cap="none" spc="0" normalizeH="0" baseline="0" noProof="0" dirty="0">
                <a:solidFill>
                  <a:prstClr val="white"/>
                </a:solidFill>
                <a:latin typeface="Arial" panose="020B0604020202020204"/>
                <a:ea typeface="微软雅黑 Light" panose="020B0502040204020203" charset="-122"/>
                <a:cs typeface="+mn-cs"/>
              </a:rPr>
              <a:t>5</a:t>
            </a:r>
            <a:endParaRPr kumimoji="0" lang="zh-CN" altLang="en-US" sz="1400" b="0" i="0" kern="1200" cap="none" spc="0" normalizeH="0" baseline="0" noProof="0" dirty="0">
              <a:solidFill>
                <a:prstClr val="white"/>
              </a:solidFill>
              <a:latin typeface="Arial" panose="020B0604020202020204"/>
              <a:ea typeface="微软雅黑 Light" panose="020B0502040204020203" charset="-122"/>
              <a:cs typeface="+mn-cs"/>
            </a:endParaRPr>
          </a:p>
        </p:txBody>
      </p:sp>
      <p:cxnSp>
        <p:nvCxnSpPr>
          <p:cNvPr id="240" name="直接连接符 239"/>
          <p:cNvCxnSpPr/>
          <p:nvPr/>
        </p:nvCxnSpPr>
        <p:spPr>
          <a:xfrm>
            <a:off x="7854084" y="5008563"/>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p:nvPr/>
        </p:nvCxnSpPr>
        <p:spPr>
          <a:xfrm>
            <a:off x="7854084" y="5408613"/>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2" name="直接连接符 241"/>
          <p:cNvCxnSpPr/>
          <p:nvPr/>
        </p:nvCxnSpPr>
        <p:spPr>
          <a:xfrm>
            <a:off x="2288419" y="3625850"/>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3" name="直接连接符 242"/>
          <p:cNvCxnSpPr/>
          <p:nvPr/>
        </p:nvCxnSpPr>
        <p:spPr>
          <a:xfrm>
            <a:off x="2288419" y="4025900"/>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4" name="直接连接符 243"/>
          <p:cNvCxnSpPr/>
          <p:nvPr/>
        </p:nvCxnSpPr>
        <p:spPr>
          <a:xfrm>
            <a:off x="8366947" y="3625850"/>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5" name="直接连接符 244"/>
          <p:cNvCxnSpPr/>
          <p:nvPr/>
        </p:nvCxnSpPr>
        <p:spPr>
          <a:xfrm>
            <a:off x="8366947" y="4025900"/>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2868039" y="2116138"/>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2868039" y="2516188"/>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p:nvPr/>
        </p:nvCxnSpPr>
        <p:spPr>
          <a:xfrm>
            <a:off x="7642233" y="2116138"/>
            <a:ext cx="1478893"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p:nvPr/>
        </p:nvCxnSpPr>
        <p:spPr>
          <a:xfrm>
            <a:off x="7642233" y="2516188"/>
            <a:ext cx="1478893"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50" name="直接连接符 249"/>
          <p:cNvCxnSpPr/>
          <p:nvPr/>
        </p:nvCxnSpPr>
        <p:spPr>
          <a:xfrm>
            <a:off x="2339668" y="5008880"/>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51" name="直接连接符 250"/>
          <p:cNvCxnSpPr/>
          <p:nvPr/>
        </p:nvCxnSpPr>
        <p:spPr>
          <a:xfrm>
            <a:off x="2339668" y="5408613"/>
            <a:ext cx="1478894" cy="0"/>
          </a:xfrm>
          <a:prstGeom prst="line">
            <a:avLst/>
          </a:prstGeom>
          <a:ln>
            <a:gradFill flip="none" rotWithShape="1">
              <a:gsLst>
                <a:gs pos="0">
                  <a:srgbClr val="002060">
                    <a:alpha val="0"/>
                  </a:srgbClr>
                </a:gs>
                <a:gs pos="100000">
                  <a:srgbClr val="002060">
                    <a:alpha val="0"/>
                  </a:srgbClr>
                </a:gs>
                <a:gs pos="50000">
                  <a:schemeClr val="accent3"/>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53" name="弧形 252"/>
          <p:cNvSpPr/>
          <p:nvPr/>
        </p:nvSpPr>
        <p:spPr>
          <a:xfrm>
            <a:off x="3975100" y="1709738"/>
            <a:ext cx="4241800" cy="4241800"/>
          </a:xfrm>
          <a:prstGeom prst="arc">
            <a:avLst>
              <a:gd name="adj1" fmla="val 13933301"/>
              <a:gd name="adj2" fmla="val 20559161"/>
            </a:avLst>
          </a:prstGeom>
          <a:ln w="6350">
            <a:solidFill>
              <a:schemeClr val="accent3"/>
            </a:solidFill>
            <a:prstDash val="sysDash"/>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254" name="弧形 253"/>
          <p:cNvSpPr/>
          <p:nvPr/>
        </p:nvSpPr>
        <p:spPr>
          <a:xfrm>
            <a:off x="3975100" y="1709738"/>
            <a:ext cx="4241800" cy="4241800"/>
          </a:xfrm>
          <a:prstGeom prst="arc">
            <a:avLst>
              <a:gd name="adj1" fmla="val 6498378"/>
              <a:gd name="adj2" fmla="val 13080330"/>
            </a:avLst>
          </a:prstGeom>
          <a:ln w="6350">
            <a:solidFill>
              <a:schemeClr val="accent3"/>
            </a:solidFill>
            <a:prstDash val="sysDash"/>
            <a:tailEnd type="arrow"/>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2" name="文本框 1"/>
          <p:cNvSpPr txBox="1"/>
          <p:nvPr/>
        </p:nvSpPr>
        <p:spPr>
          <a:xfrm>
            <a:off x="676910" y="580390"/>
            <a:ext cx="2590800" cy="922020"/>
          </a:xfrm>
          <a:prstGeom prst="rect">
            <a:avLst/>
          </a:prstGeom>
          <a:noFill/>
        </p:spPr>
        <p:txBody>
          <a:bodyPr wrap="square" rtlCol="0">
            <a:spAutoFit/>
          </a:bodyPr>
          <a:p>
            <a:r>
              <a:rPr lang="zh-CN" altLang="en-US">
                <a:solidFill>
                  <a:schemeClr val="bg1"/>
                </a:solidFill>
              </a:rPr>
              <a:t>区块链应用的六个条件</a:t>
            </a:r>
            <a:endParaRPr lang="zh-CN" altLang="en-US">
              <a:solidFill>
                <a:schemeClr val="bg1"/>
              </a:solidFill>
            </a:endParaRPr>
          </a:p>
          <a:p>
            <a:r>
              <a:rPr lang="en-US" altLang="zh-CN">
                <a:solidFill>
                  <a:schemeClr val="bg1"/>
                </a:solidFill>
              </a:rPr>
              <a:t>	   </a:t>
            </a:r>
            <a:endParaRPr lang="en-US" altLang="zh-CN">
              <a:solidFill>
                <a:schemeClr val="bg1"/>
              </a:solidFill>
            </a:endParaRPr>
          </a:p>
          <a:p>
            <a:r>
              <a:rPr lang="en-US" altLang="zh-CN">
                <a:solidFill>
                  <a:schemeClr val="bg1"/>
                </a:solidFill>
              </a:rPr>
              <a:t>	---EOS</a:t>
            </a:r>
            <a:r>
              <a:rPr lang="zh-CN" altLang="en-US">
                <a:solidFill>
                  <a:schemeClr val="bg1"/>
                </a:solidFill>
              </a:rPr>
              <a:t>白皮书</a:t>
            </a:r>
            <a:endParaRPr lang="zh-CN" altLang="en-US">
              <a:solidFill>
                <a:schemeClr val="bg1"/>
              </a:solidFill>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pic>
        <p:nvPicPr>
          <p:cNvPr id="26626" name="图片 13"/>
          <p:cNvPicPr>
            <a:picLocks noChangeAspect="1"/>
          </p:cNvPicPr>
          <p:nvPr/>
        </p:nvPicPr>
        <p:blipFill>
          <a:blip r:embed="rId1"/>
          <a:srcRect l="11111"/>
          <a:stretch>
            <a:fillRect/>
          </a:stretch>
        </p:blipFill>
        <p:spPr>
          <a:xfrm rot="10800000">
            <a:off x="0" y="0"/>
            <a:ext cx="12192000" cy="6858000"/>
          </a:xfrm>
          <a:prstGeom prst="rect">
            <a:avLst/>
          </a:prstGeom>
          <a:noFill/>
          <a:ln w="9525">
            <a:noFill/>
          </a:ln>
        </p:spPr>
      </p:pic>
      <p:sp>
        <p:nvSpPr>
          <p:cNvPr id="15" name="矩形 14"/>
          <p:cNvSpPr/>
          <p:nvPr/>
        </p:nvSpPr>
        <p:spPr>
          <a:xfrm>
            <a:off x="0" y="0"/>
            <a:ext cx="12192000" cy="6858000"/>
          </a:xfrm>
          <a:prstGeom prst="rect">
            <a:avLst/>
          </a:prstGeom>
          <a:gradFill>
            <a:gsLst>
              <a:gs pos="0">
                <a:srgbClr val="002060"/>
              </a:gs>
              <a:gs pos="100000">
                <a:srgbClr val="002060">
                  <a:alpha val="7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075" name="Rectangle 3"/>
          <p:cNvSpPr>
            <a:spLocks noChangeArrowheads="1"/>
          </p:cNvSpPr>
          <p:nvPr/>
        </p:nvSpPr>
        <p:spPr bwMode="auto">
          <a:xfrm>
            <a:off x="3551872" y="2971968"/>
            <a:ext cx="5169536" cy="10156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1" i="0" u="none" strike="noStrike" kern="1200" cap="none" spc="0" normalizeH="0" baseline="0" noProof="0" dirty="0">
                <a:ln w="6350">
                  <a:solidFill>
                    <a:srgbClr val="0BD0D9"/>
                  </a:solidFill>
                </a:ln>
                <a:noFill/>
                <a:effectLst/>
                <a:uLnTx/>
                <a:uFillTx/>
                <a:latin typeface="微软雅黑" panose="020B0503020204020204" charset="-122"/>
                <a:ea typeface="微软雅黑" panose="020B0503020204020204" charset="-122"/>
                <a:cs typeface="+mn-cs"/>
              </a:rPr>
              <a:t>谢谢观看</a:t>
            </a:r>
            <a:endParaRPr kumimoji="0" lang="zh-CN" altLang="en-US" sz="6600" b="1" i="0" u="none" strike="noStrike" kern="1200" cap="none" spc="0" normalizeH="0" baseline="0" noProof="0" dirty="0">
              <a:ln w="6350">
                <a:solidFill>
                  <a:srgbClr val="0BD0D9"/>
                </a:solidFill>
              </a:ln>
              <a:noFill/>
              <a:effectLst/>
              <a:uLnTx/>
              <a:uFillTx/>
              <a:latin typeface="微软雅黑" panose="020B0503020204020204" charset="-122"/>
              <a:ea typeface="微软雅黑" panose="020B0503020204020204" charset="-122"/>
              <a:cs typeface="+mn-cs"/>
            </a:endParaRPr>
          </a:p>
        </p:txBody>
      </p:sp>
      <p:sp>
        <p:nvSpPr>
          <p:cNvPr id="9" name="矩形 8"/>
          <p:cNvSpPr/>
          <p:nvPr/>
        </p:nvSpPr>
        <p:spPr>
          <a:xfrm>
            <a:off x="2280920" y="1846362"/>
            <a:ext cx="7229864" cy="1569660"/>
          </a:xfrm>
          <a:prstGeom prst="rect">
            <a:avLst/>
          </a:prstGeom>
        </p:spPr>
        <p:txBody>
          <a:bodyPr wrap="none">
            <a:spAutoFit/>
          </a:bodyPr>
          <a:lstStyle/>
          <a:p>
            <a:pPr marL="0" marR="0" lvl="1" indent="0" algn="ctr" defTabSz="914400" rtl="0" eaLnBrk="0" fontAlgn="base" latinLnBrk="0" hangingPunct="0">
              <a:lnSpc>
                <a:spcPct val="100000"/>
              </a:lnSpc>
              <a:spcBef>
                <a:spcPct val="0"/>
              </a:spcBef>
              <a:spcAft>
                <a:spcPct val="0"/>
              </a:spcAft>
              <a:buClrTx/>
              <a:buSzTx/>
              <a:buFontTx/>
              <a:buNone/>
              <a:defRPr/>
            </a:pPr>
            <a:r>
              <a:rPr kumimoji="0" lang="en-US" altLang="zh-CN" sz="9600" b="1" i="0" u="none" strike="noStrike" kern="1200" cap="none" spc="0" normalizeH="0" baseline="0" noProof="0" dirty="0">
                <a:ln>
                  <a:noFill/>
                </a:ln>
                <a:gradFill>
                  <a:gsLst>
                    <a:gs pos="0">
                      <a:srgbClr val="0BD0D9">
                        <a:alpha val="49000"/>
                      </a:srgbClr>
                    </a:gs>
                    <a:gs pos="81000">
                      <a:srgbClr val="0BD0D9">
                        <a:alpha val="0"/>
                      </a:srgbClr>
                    </a:gs>
                  </a:gsLst>
                  <a:lin ang="5400000" scaled="1"/>
                </a:gradFill>
                <a:effectLst/>
                <a:uLnTx/>
                <a:uFillTx/>
                <a:latin typeface="Arial" panose="020B0604020202020204"/>
                <a:ea typeface="微软雅黑 Light" panose="020B0502040204020203" charset="-122"/>
                <a:cs typeface="+mn-cs"/>
              </a:rPr>
              <a:t>COMPUTER</a:t>
            </a:r>
            <a:endParaRPr kumimoji="0" lang="zh-CN" altLang="zh-CN" sz="9600" b="1" i="0" u="none" strike="noStrike" kern="1200" cap="none" spc="0" normalizeH="0" baseline="0" noProof="0" dirty="0">
              <a:ln>
                <a:noFill/>
              </a:ln>
              <a:gradFill>
                <a:gsLst>
                  <a:gs pos="0">
                    <a:srgbClr val="0BD0D9">
                      <a:alpha val="49000"/>
                    </a:srgbClr>
                  </a:gs>
                  <a:gs pos="81000">
                    <a:srgbClr val="0BD0D9">
                      <a:alpha val="0"/>
                    </a:srgbClr>
                  </a:gs>
                </a:gsLst>
                <a:lin ang="5400000" scaled="1"/>
              </a:gradFill>
              <a:effectLst/>
              <a:uLnTx/>
              <a:uFillTx/>
              <a:latin typeface="Arial" panose="020B0604020202020204"/>
              <a:ea typeface="微软雅黑 Light" panose="020B0502040204020203" charset="-122"/>
              <a:cs typeface="+mn-cs"/>
            </a:endParaRPr>
          </a:p>
        </p:txBody>
      </p:sp>
      <p:sp>
        <p:nvSpPr>
          <p:cNvPr id="4" name="Rectangle 3"/>
          <p:cNvSpPr>
            <a:spLocks noChangeArrowheads="1"/>
          </p:cNvSpPr>
          <p:nvPr/>
        </p:nvSpPr>
        <p:spPr bwMode="auto">
          <a:xfrm>
            <a:off x="3511550" y="2921000"/>
            <a:ext cx="5168900" cy="101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谢谢观看</a:t>
            </a:r>
            <a:endParaRPr kumimoji="0" lang="zh-CN" altLang="en-US" sz="6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grpSp>
        <p:nvGrpSpPr>
          <p:cNvPr id="26631" name="组合 4"/>
          <p:cNvGrpSpPr/>
          <p:nvPr/>
        </p:nvGrpSpPr>
        <p:grpSpPr>
          <a:xfrm>
            <a:off x="4121150" y="2822575"/>
            <a:ext cx="3949700" cy="1344613"/>
            <a:chOff x="4097021" y="2844800"/>
            <a:chExt cx="3950335" cy="1345148"/>
          </a:xfrm>
        </p:grpSpPr>
        <p:sp>
          <p:nvSpPr>
            <p:cNvPr id="3" name="矩形 2"/>
            <p:cNvSpPr/>
            <p:nvPr/>
          </p:nvSpPr>
          <p:spPr>
            <a:xfrm>
              <a:off x="4097021" y="2844800"/>
              <a:ext cx="273263" cy="416560"/>
            </a:xfrm>
            <a:custGeom>
              <a:avLst/>
              <a:gdLst>
                <a:gd name="connsiteX0" fmla="*/ 0 w 541167"/>
                <a:gd name="connsiteY0" fmla="*/ 0 h 635000"/>
                <a:gd name="connsiteX1" fmla="*/ 541167 w 541167"/>
                <a:gd name="connsiteY1" fmla="*/ 0 h 635000"/>
                <a:gd name="connsiteX2" fmla="*/ 541167 w 541167"/>
                <a:gd name="connsiteY2" fmla="*/ 635000 h 635000"/>
                <a:gd name="connsiteX3" fmla="*/ 0 w 541167"/>
                <a:gd name="connsiteY3" fmla="*/ 635000 h 635000"/>
                <a:gd name="connsiteX4" fmla="*/ 0 w 541167"/>
                <a:gd name="connsiteY4" fmla="*/ 0 h 635000"/>
                <a:gd name="connsiteX0-1" fmla="*/ 541167 w 632607"/>
                <a:gd name="connsiteY0-2" fmla="*/ 635000 h 726440"/>
                <a:gd name="connsiteX1-3" fmla="*/ 0 w 632607"/>
                <a:gd name="connsiteY1-4" fmla="*/ 635000 h 726440"/>
                <a:gd name="connsiteX2-5" fmla="*/ 0 w 632607"/>
                <a:gd name="connsiteY2-6" fmla="*/ 0 h 726440"/>
                <a:gd name="connsiteX3-7" fmla="*/ 541167 w 632607"/>
                <a:gd name="connsiteY3-8" fmla="*/ 0 h 726440"/>
                <a:gd name="connsiteX4-9" fmla="*/ 632607 w 632607"/>
                <a:gd name="connsiteY4-10" fmla="*/ 726440 h 726440"/>
                <a:gd name="connsiteX0-11" fmla="*/ 541167 w 541167"/>
                <a:gd name="connsiteY0-12" fmla="*/ 635000 h 635000"/>
                <a:gd name="connsiteX1-13" fmla="*/ 0 w 541167"/>
                <a:gd name="connsiteY1-14" fmla="*/ 635000 h 635000"/>
                <a:gd name="connsiteX2-15" fmla="*/ 0 w 541167"/>
                <a:gd name="connsiteY2-16" fmla="*/ 0 h 635000"/>
                <a:gd name="connsiteX3-17" fmla="*/ 541167 w 541167"/>
                <a:gd name="connsiteY3-18" fmla="*/ 0 h 635000"/>
                <a:gd name="connsiteX0-19" fmla="*/ 0 w 541167"/>
                <a:gd name="connsiteY0-20" fmla="*/ 635000 h 635000"/>
                <a:gd name="connsiteX1-21" fmla="*/ 0 w 541167"/>
                <a:gd name="connsiteY1-22" fmla="*/ 0 h 635000"/>
                <a:gd name="connsiteX2-23" fmla="*/ 541167 w 541167"/>
                <a:gd name="connsiteY2-24" fmla="*/ 0 h 635000"/>
              </a:gdLst>
              <a:ahLst/>
              <a:cxnLst>
                <a:cxn ang="0">
                  <a:pos x="connsiteX0-1" y="connsiteY0-2"/>
                </a:cxn>
                <a:cxn ang="0">
                  <a:pos x="connsiteX1-3" y="connsiteY1-4"/>
                </a:cxn>
                <a:cxn ang="0">
                  <a:pos x="connsiteX2-5" y="connsiteY2-6"/>
                </a:cxn>
              </a:cxnLst>
              <a:rect l="l" t="t" r="r" b="b"/>
              <a:pathLst>
                <a:path w="541167" h="635000">
                  <a:moveTo>
                    <a:pt x="0" y="635000"/>
                  </a:moveTo>
                  <a:lnTo>
                    <a:pt x="0" y="0"/>
                  </a:lnTo>
                  <a:lnTo>
                    <a:pt x="541167" y="0"/>
                  </a:lnTo>
                </a:path>
              </a:pathLst>
            </a:cu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11" name="矩形 2"/>
            <p:cNvSpPr/>
            <p:nvPr/>
          </p:nvSpPr>
          <p:spPr>
            <a:xfrm rot="10800000">
              <a:off x="7774093" y="3773388"/>
              <a:ext cx="273263" cy="416560"/>
            </a:xfrm>
            <a:custGeom>
              <a:avLst/>
              <a:gdLst>
                <a:gd name="connsiteX0" fmla="*/ 0 w 541167"/>
                <a:gd name="connsiteY0" fmla="*/ 0 h 635000"/>
                <a:gd name="connsiteX1" fmla="*/ 541167 w 541167"/>
                <a:gd name="connsiteY1" fmla="*/ 0 h 635000"/>
                <a:gd name="connsiteX2" fmla="*/ 541167 w 541167"/>
                <a:gd name="connsiteY2" fmla="*/ 635000 h 635000"/>
                <a:gd name="connsiteX3" fmla="*/ 0 w 541167"/>
                <a:gd name="connsiteY3" fmla="*/ 635000 h 635000"/>
                <a:gd name="connsiteX4" fmla="*/ 0 w 541167"/>
                <a:gd name="connsiteY4" fmla="*/ 0 h 635000"/>
                <a:gd name="connsiteX0-1" fmla="*/ 541167 w 632607"/>
                <a:gd name="connsiteY0-2" fmla="*/ 635000 h 726440"/>
                <a:gd name="connsiteX1-3" fmla="*/ 0 w 632607"/>
                <a:gd name="connsiteY1-4" fmla="*/ 635000 h 726440"/>
                <a:gd name="connsiteX2-5" fmla="*/ 0 w 632607"/>
                <a:gd name="connsiteY2-6" fmla="*/ 0 h 726440"/>
                <a:gd name="connsiteX3-7" fmla="*/ 541167 w 632607"/>
                <a:gd name="connsiteY3-8" fmla="*/ 0 h 726440"/>
                <a:gd name="connsiteX4-9" fmla="*/ 632607 w 632607"/>
                <a:gd name="connsiteY4-10" fmla="*/ 726440 h 726440"/>
                <a:gd name="connsiteX0-11" fmla="*/ 541167 w 541167"/>
                <a:gd name="connsiteY0-12" fmla="*/ 635000 h 635000"/>
                <a:gd name="connsiteX1-13" fmla="*/ 0 w 541167"/>
                <a:gd name="connsiteY1-14" fmla="*/ 635000 h 635000"/>
                <a:gd name="connsiteX2-15" fmla="*/ 0 w 541167"/>
                <a:gd name="connsiteY2-16" fmla="*/ 0 h 635000"/>
                <a:gd name="connsiteX3-17" fmla="*/ 541167 w 541167"/>
                <a:gd name="connsiteY3-18" fmla="*/ 0 h 635000"/>
                <a:gd name="connsiteX0-19" fmla="*/ 0 w 541167"/>
                <a:gd name="connsiteY0-20" fmla="*/ 635000 h 635000"/>
                <a:gd name="connsiteX1-21" fmla="*/ 0 w 541167"/>
                <a:gd name="connsiteY1-22" fmla="*/ 0 h 635000"/>
                <a:gd name="connsiteX2-23" fmla="*/ 541167 w 541167"/>
                <a:gd name="connsiteY2-24" fmla="*/ 0 h 635000"/>
              </a:gdLst>
              <a:ahLst/>
              <a:cxnLst>
                <a:cxn ang="0">
                  <a:pos x="connsiteX0-1" y="connsiteY0-2"/>
                </a:cxn>
                <a:cxn ang="0">
                  <a:pos x="connsiteX1-3" y="connsiteY1-4"/>
                </a:cxn>
                <a:cxn ang="0">
                  <a:pos x="connsiteX2-5" y="connsiteY2-6"/>
                </a:cxn>
              </a:cxnLst>
              <a:rect l="l" t="t" r="r" b="b"/>
              <a:pathLst>
                <a:path w="541167" h="635000">
                  <a:moveTo>
                    <a:pt x="0" y="635000"/>
                  </a:moveTo>
                  <a:lnTo>
                    <a:pt x="0" y="0"/>
                  </a:lnTo>
                  <a:lnTo>
                    <a:pt x="541167" y="0"/>
                  </a:lnTo>
                </a:path>
              </a:pathLst>
            </a:cu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grpSp>
      <p:sp>
        <p:nvSpPr>
          <p:cNvPr id="5" name="矩形 4"/>
          <p:cNvSpPr/>
          <p:nvPr/>
        </p:nvSpPr>
        <p:spPr>
          <a:xfrm>
            <a:off x="8721066" y="5524191"/>
            <a:ext cx="2941368" cy="70675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rPr>
              <a:t>崔恩博</a:t>
            </a:r>
            <a:endParaRPr kumimoji="0" lang="zh-CN" altLang="en-US"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rPr>
              <a:t>17069130005</a:t>
            </a:r>
            <a:endParaRPr kumimoji="0" lang="en-US" altLang="zh-CN" sz="2000" b="1" i="0" u="none" strike="noStrike" kern="1200" cap="none" spc="0" normalizeH="0" baseline="0" noProof="0" dirty="0">
              <a:ln>
                <a:solidFill>
                  <a:srgbClr val="0BD0D9"/>
                </a:solidFill>
              </a:ln>
              <a:noFill/>
              <a:effectLst/>
              <a:uLnTx/>
              <a:uFillTx/>
              <a:latin typeface="微软雅黑" panose="020B0503020204020204" charset="-122"/>
              <a:ea typeface="微软雅黑" panose="020B0503020204020204" charset="-122"/>
              <a:cs typeface="+mn-cs"/>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193" name="图片 8"/>
          <p:cNvPicPr>
            <a:picLocks noChangeAspect="1"/>
          </p:cNvPicPr>
          <p:nvPr/>
        </p:nvPicPr>
        <p:blipFill>
          <a:blip r:embed="rId1"/>
          <a:stretch>
            <a:fillRect/>
          </a:stretch>
        </p:blipFill>
        <p:spPr>
          <a:xfrm>
            <a:off x="0" y="0"/>
            <a:ext cx="12192000" cy="6858000"/>
          </a:xfrm>
          <a:prstGeom prst="rect">
            <a:avLst/>
          </a:prstGeom>
          <a:noFill/>
          <a:ln w="9525">
            <a:noFill/>
          </a:ln>
        </p:spPr>
      </p:pic>
      <p:sp>
        <p:nvSpPr>
          <p:cNvPr id="10" name="矩形 9"/>
          <p:cNvSpPr/>
          <p:nvPr/>
        </p:nvSpPr>
        <p:spPr>
          <a:xfrm>
            <a:off x="0" y="0"/>
            <a:ext cx="12192000" cy="6858000"/>
          </a:xfrm>
          <a:prstGeom prst="rect">
            <a:avLst/>
          </a:prstGeom>
          <a:gradFill>
            <a:gsLst>
              <a:gs pos="0">
                <a:srgbClr val="002060">
                  <a:alpha val="81000"/>
                </a:srgbClr>
              </a:gs>
              <a:gs pos="100000">
                <a:srgbClr val="002060"/>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1" name="椭圆 30"/>
          <p:cNvSpPr/>
          <p:nvPr/>
        </p:nvSpPr>
        <p:spPr>
          <a:xfrm>
            <a:off x="7737475" y="1481138"/>
            <a:ext cx="4211638" cy="4210050"/>
          </a:xfrm>
          <a:prstGeom prst="ellipse">
            <a:avLst/>
          </a:prstGeom>
          <a:gradFill>
            <a:gsLst>
              <a:gs pos="0">
                <a:schemeClr val="accent3">
                  <a:alpha val="62000"/>
                </a:schemeClr>
              </a:gs>
              <a:gs pos="90000">
                <a:schemeClr val="accent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7" name="箭头: 下 6"/>
          <p:cNvSpPr/>
          <p:nvPr/>
        </p:nvSpPr>
        <p:spPr>
          <a:xfrm>
            <a:off x="9740900" y="4056063"/>
            <a:ext cx="204788" cy="636588"/>
          </a:xfrm>
          <a:prstGeom prst="downArrow">
            <a:avLst>
              <a:gd name="adj1" fmla="val 48427"/>
              <a:gd name="adj2" fmla="val 36589"/>
            </a:avLst>
          </a:prstGeom>
          <a:gradFill>
            <a:gsLst>
              <a:gs pos="0">
                <a:schemeClr val="bg1">
                  <a:alpha val="0"/>
                </a:schemeClr>
              </a:gs>
              <a:gs pos="100000">
                <a:schemeClr val="bg1">
                  <a:alpha val="54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5" name="椭圆 24"/>
          <p:cNvSpPr/>
          <p:nvPr/>
        </p:nvSpPr>
        <p:spPr>
          <a:xfrm>
            <a:off x="3983038" y="1481138"/>
            <a:ext cx="4211638" cy="4210050"/>
          </a:xfrm>
          <a:prstGeom prst="ellipse">
            <a:avLst/>
          </a:prstGeom>
          <a:gradFill>
            <a:gsLst>
              <a:gs pos="0">
                <a:schemeClr val="accent3">
                  <a:alpha val="62000"/>
                </a:schemeClr>
              </a:gs>
              <a:gs pos="90000">
                <a:schemeClr val="accent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6" name="椭圆 5"/>
          <p:cNvSpPr/>
          <p:nvPr/>
        </p:nvSpPr>
        <p:spPr>
          <a:xfrm>
            <a:off x="336550" y="1481138"/>
            <a:ext cx="4210050" cy="4210050"/>
          </a:xfrm>
          <a:prstGeom prst="ellipse">
            <a:avLst/>
          </a:prstGeom>
          <a:gradFill>
            <a:gsLst>
              <a:gs pos="0">
                <a:schemeClr val="accent3">
                  <a:alpha val="62000"/>
                </a:schemeClr>
              </a:gs>
              <a:gs pos="90000">
                <a:schemeClr val="accent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8197" name="Rectangle 5"/>
          <p:cNvSpPr/>
          <p:nvPr/>
        </p:nvSpPr>
        <p:spPr bwMode="auto">
          <a:xfrm>
            <a:off x="3606800" y="2227263"/>
            <a:ext cx="125095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0" fontAlgn="auto" latinLnBrk="0" hangingPunct="0">
              <a:lnSpc>
                <a:spcPct val="100000"/>
              </a:lnSpc>
              <a:spcBef>
                <a:spcPts val="0"/>
              </a:spcBef>
              <a:spcAft>
                <a:spcPts val="0"/>
              </a:spcAft>
              <a:buClr>
                <a:srgbClr val="365B93"/>
              </a:buClr>
              <a:buSzTx/>
              <a:buFont typeface="Wingdings" panose="05000000000000000000" pitchFamily="2" charset="2"/>
              <a:buNone/>
              <a:defRPr/>
            </a:pPr>
            <a:r>
              <a:rPr kumimoji="0" lang="zh-CN" altLang="en-US" sz="20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改进不足</a:t>
            </a:r>
            <a:endParaRPr kumimoji="0" lang="zh-CN" altLang="en-US" sz="20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sp>
        <p:nvSpPr>
          <p:cNvPr id="8198" name="Text Box 6"/>
          <p:cNvSpPr txBox="1"/>
          <p:nvPr/>
        </p:nvSpPr>
        <p:spPr bwMode="auto">
          <a:xfrm>
            <a:off x="1557338" y="2692400"/>
            <a:ext cx="1770063" cy="33718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50000"/>
              </a:spcBef>
              <a:spcAft>
                <a:spcPts val="0"/>
              </a:spcAft>
              <a:buClrTx/>
              <a:buSzTx/>
              <a:buFontTx/>
              <a:buNone/>
              <a:defRPr/>
            </a:pPr>
            <a:r>
              <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比特币系统</a:t>
            </a:r>
            <a:endPar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sp>
        <p:nvSpPr>
          <p:cNvPr id="8200" name="Text Box 8"/>
          <p:cNvSpPr txBox="1"/>
          <p:nvPr/>
        </p:nvSpPr>
        <p:spPr bwMode="auto">
          <a:xfrm>
            <a:off x="5348288" y="2692400"/>
            <a:ext cx="1481138" cy="33718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50000"/>
              </a:spcBef>
              <a:spcAft>
                <a:spcPts val="0"/>
              </a:spcAft>
              <a:buClrTx/>
              <a:buSzTx/>
              <a:buFontTx/>
              <a:buNone/>
              <a:defRPr/>
            </a:pPr>
            <a:r>
              <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以太坊</a:t>
            </a:r>
            <a:endPar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sp>
        <p:nvSpPr>
          <p:cNvPr id="8199" name="AutoShape 7"/>
          <p:cNvSpPr/>
          <p:nvPr/>
        </p:nvSpPr>
        <p:spPr bwMode="auto">
          <a:xfrm rot="16200000">
            <a:off x="4202906" y="3167856"/>
            <a:ext cx="60325" cy="1217613"/>
          </a:xfrm>
          <a:prstGeom prst="downArrow">
            <a:avLst>
              <a:gd name="adj1" fmla="val 50000"/>
              <a:gd name="adj2" fmla="val 277660"/>
            </a:avLst>
          </a:prstGeom>
          <a:gradFill>
            <a:gsLst>
              <a:gs pos="0">
                <a:schemeClr val="accent3">
                  <a:lumMod val="60000"/>
                  <a:lumOff val="40000"/>
                  <a:alpha val="0"/>
                </a:schemeClr>
              </a:gs>
              <a:gs pos="100000">
                <a:schemeClr val="accent3">
                  <a:lumMod val="60000"/>
                  <a:lumOff val="40000"/>
                </a:schemeClr>
              </a:gs>
            </a:gsLst>
            <a:lin ang="5400000" scaled="1"/>
          </a:gradFill>
          <a:ln w="9525">
            <a:noFill/>
            <a:miter lim="800000"/>
          </a:ln>
          <a:effectLst/>
        </p:spPr>
        <p:txBody>
          <a:bodyPr vert="eaVert" wrap="none" anchor="ct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pitchFamily="34" charset="0"/>
              <a:ea typeface="宋体" panose="02010600030101010101" pitchFamily="2" charset="-122"/>
              <a:cs typeface="+mn-cs"/>
            </a:endParaRPr>
          </a:p>
        </p:txBody>
      </p:sp>
      <p:sp>
        <p:nvSpPr>
          <p:cNvPr id="8201" name="AutoShape 9"/>
          <p:cNvSpPr/>
          <p:nvPr/>
        </p:nvSpPr>
        <p:spPr bwMode="auto">
          <a:xfrm rot="16200000">
            <a:off x="7944644" y="3166269"/>
            <a:ext cx="58738" cy="1222375"/>
          </a:xfrm>
          <a:prstGeom prst="downArrow">
            <a:avLst>
              <a:gd name="adj1" fmla="val 50000"/>
              <a:gd name="adj2" fmla="val 284783"/>
            </a:avLst>
          </a:prstGeom>
          <a:gradFill>
            <a:gsLst>
              <a:gs pos="0">
                <a:schemeClr val="accent3">
                  <a:lumMod val="60000"/>
                  <a:lumOff val="40000"/>
                  <a:alpha val="0"/>
                </a:schemeClr>
              </a:gs>
              <a:gs pos="100000">
                <a:schemeClr val="accent3">
                  <a:lumMod val="60000"/>
                  <a:lumOff val="40000"/>
                </a:schemeClr>
              </a:gs>
            </a:gsLst>
            <a:lin ang="5400000" scaled="1"/>
          </a:gradFill>
          <a:ln w="9525">
            <a:noFill/>
            <a:miter lim="800000"/>
          </a:ln>
          <a:effectLst/>
        </p:spPr>
        <p:txBody>
          <a:bodyPr vert="eaVert" wrap="none" anchor="ct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pitchFamily="34" charset="0"/>
              <a:ea typeface="宋体" panose="02010600030101010101" pitchFamily="2" charset="-122"/>
              <a:cs typeface="+mn-cs"/>
            </a:endParaRPr>
          </a:p>
        </p:txBody>
      </p:sp>
      <p:sp>
        <p:nvSpPr>
          <p:cNvPr id="8202" name="Text Box 10"/>
          <p:cNvSpPr txBox="1"/>
          <p:nvPr/>
        </p:nvSpPr>
        <p:spPr bwMode="auto">
          <a:xfrm>
            <a:off x="8977313" y="2692400"/>
            <a:ext cx="1731963" cy="33718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ct val="50000"/>
              </a:spcBef>
              <a:spcAft>
                <a:spcPts val="0"/>
              </a:spcAft>
              <a:buClrTx/>
              <a:buSzTx/>
              <a:buFontTx/>
              <a:buNone/>
              <a:defRPr/>
            </a:pPr>
            <a:r>
              <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区块链应用</a:t>
            </a:r>
            <a:endParaRPr kumimoji="1" lang="zh-CN" altLang="en-US" sz="16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sp>
        <p:nvSpPr>
          <p:cNvPr id="8203" name="Text Box 11"/>
          <p:cNvSpPr txBox="1"/>
          <p:nvPr/>
        </p:nvSpPr>
        <p:spPr bwMode="auto">
          <a:xfrm>
            <a:off x="1143000" y="3273425"/>
            <a:ext cx="2597150" cy="110172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80000"/>
              </a:lnSpc>
              <a:spcBef>
                <a:spcPct val="50000"/>
              </a:spcBef>
              <a:spcAft>
                <a:spcPts val="0"/>
              </a:spcAft>
              <a:buClr>
                <a:prstClr val="black"/>
              </a:buClr>
              <a:buSzPct val="50000"/>
              <a:buFontTx/>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去中心网络</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80000"/>
              </a:lnSpc>
              <a:spcBef>
                <a:spcPct val="50000"/>
              </a:spcBef>
              <a:spcAft>
                <a:spcPts val="0"/>
              </a:spcAft>
              <a:buClr>
                <a:prstClr val="black"/>
              </a:buClr>
              <a:buSzPct val="50000"/>
              <a:buFontTx/>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分布式账本</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80000"/>
              </a:lnSpc>
              <a:spcBef>
                <a:spcPct val="50000"/>
              </a:spcBef>
              <a:spcAft>
                <a:spcPts val="0"/>
              </a:spcAft>
              <a:buClr>
                <a:prstClr val="black"/>
              </a:buClr>
              <a:buSzPct val="50000"/>
              <a:buFontTx/>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基于工作量证明的共识机制</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80000"/>
              </a:lnSpc>
              <a:spcBef>
                <a:spcPct val="50000"/>
              </a:spcBef>
              <a:spcAft>
                <a:spcPts val="0"/>
              </a:spcAft>
              <a:buClr>
                <a:prstClr val="black"/>
              </a:buClr>
              <a:buSzPct val="50000"/>
              <a:buFontTx/>
              <a:buNone/>
              <a:defRPr/>
            </a:pP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04" name="Text Box 12"/>
          <p:cNvSpPr txBox="1"/>
          <p:nvPr/>
        </p:nvSpPr>
        <p:spPr bwMode="auto">
          <a:xfrm>
            <a:off x="5135563" y="3273425"/>
            <a:ext cx="1906588" cy="1188720"/>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90000"/>
              </a:lnSpc>
              <a:spcBef>
                <a:spcPct val="50000"/>
              </a:spcBef>
              <a:spcAft>
                <a:spcPts val="0"/>
              </a:spcAft>
              <a:buClrTx/>
              <a:buSzTx/>
              <a:buFont typeface="Wingdings" panose="05000000000000000000" pitchFamily="2" charset="2"/>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智能合约</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90000"/>
              </a:lnSpc>
              <a:spcBef>
                <a:spcPct val="50000"/>
              </a:spcBef>
              <a:spcAft>
                <a:spcPts val="0"/>
              </a:spcAft>
              <a:buClrTx/>
              <a:buSzTx/>
              <a:buFont typeface="Wingdings" panose="05000000000000000000" pitchFamily="2" charset="2"/>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账户系统</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90000"/>
              </a:lnSpc>
              <a:spcBef>
                <a:spcPct val="50000"/>
              </a:spcBef>
              <a:spcAft>
                <a:spcPts val="0"/>
              </a:spcAft>
              <a:buClrTx/>
              <a:buSzTx/>
              <a:buFont typeface="Wingdings" panose="05000000000000000000" pitchFamily="2" charset="2"/>
              <a:buNone/>
              <a:defRPr/>
            </a:pP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工作量证明</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a:p>
            <a:pPr marL="0" marR="0" lvl="0" indent="0" algn="ctr" defTabSz="914400" rtl="0" eaLnBrk="1" fontAlgn="auto" latinLnBrk="0" hangingPunct="1">
              <a:lnSpc>
                <a:spcPct val="90000"/>
              </a:lnSpc>
              <a:spcBef>
                <a:spcPct val="50000"/>
              </a:spcBef>
              <a:spcAft>
                <a:spcPts val="0"/>
              </a:spcAft>
              <a:buClrTx/>
              <a:buSzTx/>
              <a:buFont typeface="Wingdings" panose="05000000000000000000" pitchFamily="2" charset="2"/>
              <a:buNone/>
              <a:defRPr/>
            </a:pPr>
            <a:r>
              <a:rPr kumimoji="1" lang="en-US" altLang="zh-CN"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GHOST</a:t>
            </a:r>
            <a:r>
              <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rPr>
              <a:t>协议</a:t>
            </a:r>
            <a:endParaRPr kumimoji="1"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05" name="Text Box 13"/>
          <p:cNvSpPr txBox="1"/>
          <p:nvPr/>
        </p:nvSpPr>
        <p:spPr bwMode="auto">
          <a:xfrm>
            <a:off x="7321550" y="3432175"/>
            <a:ext cx="1304925" cy="30670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400" b="0" i="0" u="none" strike="noStrike" kern="1200" cap="none" spc="0" normalizeH="0" baseline="0" noProof="0" dirty="0">
                <a:ln>
                  <a:noFill/>
                </a:ln>
                <a:solidFill>
                  <a:srgbClr val="0BD0D9">
                    <a:lumMod val="60000"/>
                    <a:lumOff val="40000"/>
                  </a:srgbClr>
                </a:solidFill>
                <a:effectLst/>
                <a:uLnTx/>
                <a:uFillTx/>
                <a:latin typeface="微软雅黑 Light" panose="020B0502040204020203" charset="-122"/>
                <a:ea typeface="微软雅黑 Light" panose="020B0502040204020203" charset="-122"/>
                <a:cs typeface="+mn-cs"/>
              </a:rPr>
              <a:t>权益证明机制</a:t>
            </a:r>
            <a:endParaRPr kumimoji="1" lang="zh-CN" altLang="en-US" sz="1400" b="0" i="0" u="none" strike="noStrike" kern="1200" cap="none" spc="0" normalizeH="0" baseline="0" noProof="0" dirty="0">
              <a:ln>
                <a:noFill/>
              </a:ln>
              <a:solidFill>
                <a:srgbClr val="0BD0D9">
                  <a:lumMod val="60000"/>
                  <a:lumOff val="40000"/>
                </a:srgbClr>
              </a:solidFill>
              <a:effectLst/>
              <a:uLnTx/>
              <a:uFillTx/>
              <a:latin typeface="微软雅黑 Light" panose="020B0502040204020203" charset="-122"/>
              <a:ea typeface="微软雅黑 Light" panose="020B0502040204020203" charset="-122"/>
              <a:cs typeface="+mn-cs"/>
            </a:endParaRPr>
          </a:p>
        </p:txBody>
      </p:sp>
      <p:sp>
        <p:nvSpPr>
          <p:cNvPr id="8209" name="Text Box 17"/>
          <p:cNvSpPr txBox="1"/>
          <p:nvPr/>
        </p:nvSpPr>
        <p:spPr bwMode="auto">
          <a:xfrm>
            <a:off x="3510598" y="3226435"/>
            <a:ext cx="1444625" cy="521970"/>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400" b="0" i="0" u="none" strike="noStrike" kern="1200" cap="none" spc="0" normalizeH="0" baseline="0" noProof="0" dirty="0">
                <a:ln>
                  <a:noFill/>
                </a:ln>
                <a:solidFill>
                  <a:srgbClr val="0BD0D9">
                    <a:lumMod val="60000"/>
                    <a:lumOff val="40000"/>
                  </a:srgbClr>
                </a:solidFill>
                <a:effectLst/>
                <a:uLnTx/>
                <a:uFillTx/>
                <a:latin typeface="微软雅黑 Light" panose="020B0502040204020203" charset="-122"/>
                <a:ea typeface="微软雅黑 Light" panose="020B0502040204020203" charset="-122"/>
                <a:cs typeface="+mn-cs"/>
              </a:rPr>
              <a:t>图灵完备的编程语言</a:t>
            </a:r>
            <a:endParaRPr kumimoji="1" lang="zh-CN" altLang="en-US" sz="1400" b="0" i="0" u="none" strike="noStrike" kern="1200" cap="none" spc="0" normalizeH="0" baseline="0" noProof="0" dirty="0">
              <a:ln>
                <a:noFill/>
              </a:ln>
              <a:solidFill>
                <a:srgbClr val="0BD0D9">
                  <a:lumMod val="60000"/>
                  <a:lumOff val="40000"/>
                </a:srgbClr>
              </a:solidFill>
              <a:effectLst/>
              <a:uLnTx/>
              <a:uFillTx/>
              <a:latin typeface="微软雅黑 Light" panose="020B0502040204020203" charset="-122"/>
              <a:ea typeface="微软雅黑 Light" panose="020B0502040204020203" charset="-122"/>
              <a:cs typeface="+mn-cs"/>
            </a:endParaRPr>
          </a:p>
        </p:txBody>
      </p:sp>
      <p:sp>
        <p:nvSpPr>
          <p:cNvPr id="8211" name="Text Box 19"/>
          <p:cNvSpPr txBox="1"/>
          <p:nvPr/>
        </p:nvSpPr>
        <p:spPr bwMode="auto">
          <a:xfrm>
            <a:off x="9169400" y="4121150"/>
            <a:ext cx="1347788" cy="337185"/>
          </a:xfrm>
          <a:prstGeom prst="rect">
            <a:avLst/>
          </a:prstGeom>
          <a:noFill/>
          <a:ln w="9525">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6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五条大路</a:t>
            </a:r>
            <a:endParaRPr kumimoji="1" lang="zh-CN" altLang="en-US" sz="16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 name="矩形 1"/>
          <p:cNvSpPr/>
          <p:nvPr/>
        </p:nvSpPr>
        <p:spPr>
          <a:xfrm>
            <a:off x="4785360" y="552450"/>
            <a:ext cx="2621280" cy="460375"/>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区块链技术的发展</a:t>
            </a:r>
            <a:endParaRPr kumimoji="0" lang="zh-CN" altLang="en-US" sz="24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sp>
        <p:nvSpPr>
          <p:cNvPr id="4" name="矩形 3"/>
          <p:cNvSpPr/>
          <p:nvPr/>
        </p:nvSpPr>
        <p:spPr>
          <a:xfrm>
            <a:off x="9243695" y="4693285"/>
            <a:ext cx="1200150" cy="368300"/>
          </a:xfrm>
          <a:prstGeom prst="rect">
            <a:avLst/>
          </a:prstGeom>
        </p:spPr>
        <p:txBody>
          <a:bodyPr wrap="square">
            <a:spAutoFit/>
          </a:bodyPr>
          <a:lstStyle/>
          <a:p>
            <a:pPr marL="0" marR="0" lvl="0" indent="0" algn="ctr" defTabSz="914400" rtl="0" eaLnBrk="1" fontAlgn="auto" latinLnBrk="0" hangingPunct="1">
              <a:lnSpc>
                <a:spcPct val="100000"/>
              </a:lnSpc>
              <a:spcBef>
                <a:spcPct val="50000"/>
              </a:spcBef>
              <a:spcAft>
                <a:spcPts val="0"/>
              </a:spcAft>
              <a:buClrTx/>
              <a:buSzTx/>
              <a:buFontTx/>
              <a:buNone/>
              <a:defRPr/>
            </a:pPr>
            <a:r>
              <a:rPr kumimoji="1" lang="zh-CN" altLang="en-US" sz="18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rPr>
              <a:t>何去何从</a:t>
            </a:r>
            <a:endParaRPr kumimoji="1" lang="zh-CN" altLang="en-US" sz="1800" b="1" i="0" u="none" strike="noStrike" kern="1200" cap="none" spc="0" normalizeH="0" baseline="0" noProof="0" dirty="0">
              <a:ln>
                <a:noFill/>
              </a:ln>
              <a:solidFill>
                <a:srgbClr val="0BD0D9">
                  <a:lumMod val="60000"/>
                  <a:lumOff val="40000"/>
                </a:srgbClr>
              </a:solidFill>
              <a:effectLst/>
              <a:uLnTx/>
              <a:uFillTx/>
              <a:latin typeface="微软雅黑" panose="020B0503020204020204" charset="-122"/>
              <a:ea typeface="微软雅黑" panose="020B0503020204020204" charset="-122"/>
              <a:cs typeface="+mn-cs"/>
            </a:endParaRPr>
          </a:p>
        </p:txBody>
      </p:sp>
      <p:grpSp>
        <p:nvGrpSpPr>
          <p:cNvPr id="5" name="组合 4"/>
          <p:cNvGrpSpPr/>
          <p:nvPr/>
        </p:nvGrpSpPr>
        <p:grpSpPr>
          <a:xfrm>
            <a:off x="466193" y="782767"/>
            <a:ext cx="11259614" cy="5648513"/>
            <a:chOff x="-1117251" y="1619519"/>
            <a:chExt cx="11259614" cy="4220811"/>
          </a:xfrm>
        </p:grpSpPr>
        <p:sp>
          <p:nvSpPr>
            <p:cNvPr id="29" name="任意多边形: 形状 28"/>
            <p:cNvSpPr/>
            <p:nvPr/>
          </p:nvSpPr>
          <p:spPr>
            <a:xfrm>
              <a:off x="-1117251" y="1619519"/>
              <a:ext cx="11259614" cy="415008"/>
            </a:xfrm>
            <a:custGeom>
              <a:avLst/>
              <a:gdLst>
                <a:gd name="connsiteX0" fmla="*/ 0 w 11259614"/>
                <a:gd name="connsiteY0" fmla="*/ 0 h 415008"/>
                <a:gd name="connsiteX1" fmla="*/ 11259614 w 11259614"/>
                <a:gd name="connsiteY1" fmla="*/ 0 h 415008"/>
                <a:gd name="connsiteX2" fmla="*/ 11193400 w 11259614"/>
                <a:gd name="connsiteY2" fmla="*/ 24564 h 415008"/>
                <a:gd name="connsiteX3" fmla="*/ 5629807 w 11259614"/>
                <a:gd name="connsiteY3" fmla="*/ 415008 h 415008"/>
                <a:gd name="connsiteX4" fmla="*/ 66214 w 11259614"/>
                <a:gd name="connsiteY4" fmla="*/ 24564 h 415008"/>
                <a:gd name="connsiteX0-1" fmla="*/ 11259614 w 11351054"/>
                <a:gd name="connsiteY0-2" fmla="*/ 0 h 415008"/>
                <a:gd name="connsiteX1-3" fmla="*/ 11193400 w 11351054"/>
                <a:gd name="connsiteY1-4" fmla="*/ 24564 h 415008"/>
                <a:gd name="connsiteX2-5" fmla="*/ 5629807 w 11351054"/>
                <a:gd name="connsiteY2-6" fmla="*/ 415008 h 415008"/>
                <a:gd name="connsiteX3-7" fmla="*/ 66214 w 11351054"/>
                <a:gd name="connsiteY3-8" fmla="*/ 24564 h 415008"/>
                <a:gd name="connsiteX4-9" fmla="*/ 0 w 11351054"/>
                <a:gd name="connsiteY4-10" fmla="*/ 0 h 415008"/>
                <a:gd name="connsiteX5" fmla="*/ 11351054 w 11351054"/>
                <a:gd name="connsiteY5" fmla="*/ 91440 h 415008"/>
                <a:gd name="connsiteX0-11" fmla="*/ 11259614 w 11259614"/>
                <a:gd name="connsiteY0-12" fmla="*/ 0 h 415008"/>
                <a:gd name="connsiteX1-13" fmla="*/ 11193400 w 11259614"/>
                <a:gd name="connsiteY1-14" fmla="*/ 24564 h 415008"/>
                <a:gd name="connsiteX2-15" fmla="*/ 5629807 w 11259614"/>
                <a:gd name="connsiteY2-16" fmla="*/ 415008 h 415008"/>
                <a:gd name="connsiteX3-17" fmla="*/ 66214 w 11259614"/>
                <a:gd name="connsiteY3-18" fmla="*/ 24564 h 415008"/>
                <a:gd name="connsiteX4-19" fmla="*/ 0 w 11259614"/>
                <a:gd name="connsiteY4-20" fmla="*/ 0 h 4150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259614" h="415008">
                  <a:moveTo>
                    <a:pt x="11259614" y="0"/>
                  </a:moveTo>
                  <a:lnTo>
                    <a:pt x="11193400" y="24564"/>
                  </a:lnTo>
                  <a:cubicBezTo>
                    <a:pt x="10455826" y="250768"/>
                    <a:pt x="8243890" y="415008"/>
                    <a:pt x="5629807" y="415008"/>
                  </a:cubicBezTo>
                  <a:cubicBezTo>
                    <a:pt x="3015724" y="415008"/>
                    <a:pt x="803788" y="250768"/>
                    <a:pt x="66214" y="24564"/>
                  </a:cubicBezTo>
                  <a:lnTo>
                    <a:pt x="0" y="0"/>
                  </a:lnTo>
                </a:path>
              </a:pathLst>
            </a:custGeom>
            <a:noFill/>
            <a:ln w="6350">
              <a:gradFill>
                <a:gsLst>
                  <a:gs pos="46800">
                    <a:schemeClr val="bg1">
                      <a:alpha val="54000"/>
                    </a:schemeClr>
                  </a:gs>
                  <a:gs pos="13000">
                    <a:schemeClr val="accent1">
                      <a:alpha val="0"/>
                    </a:schemeClr>
                  </a:gs>
                  <a:gs pos="93000">
                    <a:schemeClr val="accent1">
                      <a:alpha val="0"/>
                    </a:scheme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30" name="任意多边形: 形状 29"/>
            <p:cNvSpPr/>
            <p:nvPr/>
          </p:nvSpPr>
          <p:spPr>
            <a:xfrm flipV="1">
              <a:off x="-1117251" y="5425322"/>
              <a:ext cx="11259614" cy="415008"/>
            </a:xfrm>
            <a:custGeom>
              <a:avLst/>
              <a:gdLst>
                <a:gd name="connsiteX0" fmla="*/ 0 w 11259614"/>
                <a:gd name="connsiteY0" fmla="*/ 0 h 415008"/>
                <a:gd name="connsiteX1" fmla="*/ 11259614 w 11259614"/>
                <a:gd name="connsiteY1" fmla="*/ 0 h 415008"/>
                <a:gd name="connsiteX2" fmla="*/ 11193400 w 11259614"/>
                <a:gd name="connsiteY2" fmla="*/ 24564 h 415008"/>
                <a:gd name="connsiteX3" fmla="*/ 5629807 w 11259614"/>
                <a:gd name="connsiteY3" fmla="*/ 415008 h 415008"/>
                <a:gd name="connsiteX4" fmla="*/ 66214 w 11259614"/>
                <a:gd name="connsiteY4" fmla="*/ 24564 h 415008"/>
                <a:gd name="connsiteX0-1" fmla="*/ 11259614 w 11351054"/>
                <a:gd name="connsiteY0-2" fmla="*/ 0 h 415008"/>
                <a:gd name="connsiteX1-3" fmla="*/ 11193400 w 11351054"/>
                <a:gd name="connsiteY1-4" fmla="*/ 24564 h 415008"/>
                <a:gd name="connsiteX2-5" fmla="*/ 5629807 w 11351054"/>
                <a:gd name="connsiteY2-6" fmla="*/ 415008 h 415008"/>
                <a:gd name="connsiteX3-7" fmla="*/ 66214 w 11351054"/>
                <a:gd name="connsiteY3-8" fmla="*/ 24564 h 415008"/>
                <a:gd name="connsiteX4-9" fmla="*/ 0 w 11351054"/>
                <a:gd name="connsiteY4-10" fmla="*/ 0 h 415008"/>
                <a:gd name="connsiteX5" fmla="*/ 11351054 w 11351054"/>
                <a:gd name="connsiteY5" fmla="*/ 91440 h 415008"/>
                <a:gd name="connsiteX0-11" fmla="*/ 11259614 w 11259614"/>
                <a:gd name="connsiteY0-12" fmla="*/ 0 h 415008"/>
                <a:gd name="connsiteX1-13" fmla="*/ 11193400 w 11259614"/>
                <a:gd name="connsiteY1-14" fmla="*/ 24564 h 415008"/>
                <a:gd name="connsiteX2-15" fmla="*/ 5629807 w 11259614"/>
                <a:gd name="connsiteY2-16" fmla="*/ 415008 h 415008"/>
                <a:gd name="connsiteX3-17" fmla="*/ 66214 w 11259614"/>
                <a:gd name="connsiteY3-18" fmla="*/ 24564 h 415008"/>
                <a:gd name="connsiteX4-19" fmla="*/ 0 w 11259614"/>
                <a:gd name="connsiteY4-20" fmla="*/ 0 h 4150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259614" h="415008">
                  <a:moveTo>
                    <a:pt x="11259614" y="0"/>
                  </a:moveTo>
                  <a:lnTo>
                    <a:pt x="11193400" y="24564"/>
                  </a:lnTo>
                  <a:cubicBezTo>
                    <a:pt x="10455826" y="250768"/>
                    <a:pt x="8243890" y="415008"/>
                    <a:pt x="5629807" y="415008"/>
                  </a:cubicBezTo>
                  <a:cubicBezTo>
                    <a:pt x="3015724" y="415008"/>
                    <a:pt x="803788" y="250768"/>
                    <a:pt x="66214" y="24564"/>
                  </a:cubicBezTo>
                  <a:lnTo>
                    <a:pt x="0" y="0"/>
                  </a:lnTo>
                </a:path>
              </a:pathLst>
            </a:custGeom>
            <a:noFill/>
            <a:ln w="6350">
              <a:gradFill>
                <a:gsLst>
                  <a:gs pos="46800">
                    <a:schemeClr val="bg1">
                      <a:alpha val="54000"/>
                    </a:schemeClr>
                  </a:gs>
                  <a:gs pos="13000">
                    <a:schemeClr val="accent1">
                      <a:alpha val="0"/>
                    </a:schemeClr>
                  </a:gs>
                  <a:gs pos="93000">
                    <a:schemeClr val="accent1">
                      <a:alpha val="0"/>
                    </a:scheme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grpSp>
      <p:grpSp>
        <p:nvGrpSpPr>
          <p:cNvPr id="8214" name="组合 2"/>
          <p:cNvGrpSpPr/>
          <p:nvPr/>
        </p:nvGrpSpPr>
        <p:grpSpPr>
          <a:xfrm>
            <a:off x="9326563" y="3294063"/>
            <a:ext cx="1033462" cy="715962"/>
            <a:chOff x="4822759" y="-4899552"/>
            <a:chExt cx="8101962" cy="5609176"/>
          </a:xfrm>
        </p:grpSpPr>
        <p:sp>
          <p:nvSpPr>
            <p:cNvPr id="12" name="Freeform 5"/>
            <p:cNvSpPr/>
            <p:nvPr/>
          </p:nvSpPr>
          <p:spPr bwMode="auto">
            <a:xfrm>
              <a:off x="5138031" y="-4741853"/>
              <a:ext cx="7786690" cy="5451477"/>
            </a:xfrm>
            <a:custGeom>
              <a:avLst/>
              <a:gdLst>
                <a:gd name="T0" fmla="*/ 2797 w 3001"/>
                <a:gd name="T1" fmla="*/ 831 h 2100"/>
                <a:gd name="T2" fmla="*/ 2760 w 3001"/>
                <a:gd name="T3" fmla="*/ 723 h 2100"/>
                <a:gd name="T4" fmla="*/ 2692 w 3001"/>
                <a:gd name="T5" fmla="*/ 545 h 2100"/>
                <a:gd name="T6" fmla="*/ 2208 w 3001"/>
                <a:gd name="T7" fmla="*/ 160 h 2100"/>
                <a:gd name="T8" fmla="*/ 1586 w 3001"/>
                <a:gd name="T9" fmla="*/ 184 h 2100"/>
                <a:gd name="T10" fmla="*/ 1558 w 3001"/>
                <a:gd name="T11" fmla="*/ 150 h 2100"/>
                <a:gd name="T12" fmla="*/ 1135 w 3001"/>
                <a:gd name="T13" fmla="*/ 98 h 2100"/>
                <a:gd name="T14" fmla="*/ 774 w 3001"/>
                <a:gd name="T15" fmla="*/ 356 h 2100"/>
                <a:gd name="T16" fmla="*/ 760 w 3001"/>
                <a:gd name="T17" fmla="*/ 384 h 2100"/>
                <a:gd name="T18" fmla="*/ 755 w 3001"/>
                <a:gd name="T19" fmla="*/ 394 h 2100"/>
                <a:gd name="T20" fmla="*/ 382 w 3001"/>
                <a:gd name="T21" fmla="*/ 748 h 2100"/>
                <a:gd name="T22" fmla="*/ 72 w 3001"/>
                <a:gd name="T23" fmla="*/ 1202 h 2100"/>
                <a:gd name="T24" fmla="*/ 454 w 3001"/>
                <a:gd name="T25" fmla="*/ 1976 h 2100"/>
                <a:gd name="T26" fmla="*/ 918 w 3001"/>
                <a:gd name="T27" fmla="*/ 1831 h 2100"/>
                <a:gd name="T28" fmla="*/ 1063 w 3001"/>
                <a:gd name="T29" fmla="*/ 1986 h 2100"/>
                <a:gd name="T30" fmla="*/ 1754 w 3001"/>
                <a:gd name="T31" fmla="*/ 2007 h 2100"/>
                <a:gd name="T32" fmla="*/ 1855 w 3001"/>
                <a:gd name="T33" fmla="*/ 1935 h 2100"/>
                <a:gd name="T34" fmla="*/ 1847 w 3001"/>
                <a:gd name="T35" fmla="*/ 1945 h 2100"/>
                <a:gd name="T36" fmla="*/ 2353 w 3001"/>
                <a:gd name="T37" fmla="*/ 1873 h 2100"/>
                <a:gd name="T38" fmla="*/ 2373 w 3001"/>
                <a:gd name="T39" fmla="*/ 1845 h 2100"/>
                <a:gd name="T40" fmla="*/ 2425 w 3001"/>
                <a:gd name="T41" fmla="*/ 1862 h 2100"/>
                <a:gd name="T42" fmla="*/ 2930 w 3001"/>
                <a:gd name="T43" fmla="*/ 1429 h 2100"/>
                <a:gd name="T44" fmla="*/ 2797 w 3001"/>
                <a:gd name="T45" fmla="*/ 831 h 2100"/>
                <a:gd name="T46" fmla="*/ 2797 w 3001"/>
                <a:gd name="T47" fmla="*/ 831 h 2100"/>
                <a:gd name="T48" fmla="*/ 2797 w 3001"/>
                <a:gd name="T49" fmla="*/ 831 h 2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001" h="2100">
                  <a:moveTo>
                    <a:pt x="2797" y="831"/>
                  </a:moveTo>
                  <a:cubicBezTo>
                    <a:pt x="2784" y="795"/>
                    <a:pt x="2772" y="759"/>
                    <a:pt x="2760" y="723"/>
                  </a:cubicBezTo>
                  <a:cubicBezTo>
                    <a:pt x="2745" y="661"/>
                    <a:pt x="2722" y="601"/>
                    <a:pt x="2692" y="545"/>
                  </a:cubicBezTo>
                  <a:cubicBezTo>
                    <a:pt x="2590" y="336"/>
                    <a:pt x="2401" y="232"/>
                    <a:pt x="2208" y="160"/>
                  </a:cubicBezTo>
                  <a:cubicBezTo>
                    <a:pt x="1937" y="58"/>
                    <a:pt x="1586" y="184"/>
                    <a:pt x="1586" y="184"/>
                  </a:cubicBezTo>
                  <a:cubicBezTo>
                    <a:pt x="1558" y="150"/>
                    <a:pt x="1558" y="150"/>
                    <a:pt x="1558" y="150"/>
                  </a:cubicBezTo>
                  <a:cubicBezTo>
                    <a:pt x="1558" y="150"/>
                    <a:pt x="1461" y="0"/>
                    <a:pt x="1135" y="98"/>
                  </a:cubicBezTo>
                  <a:cubicBezTo>
                    <a:pt x="929" y="160"/>
                    <a:pt x="774" y="356"/>
                    <a:pt x="774" y="356"/>
                  </a:cubicBezTo>
                  <a:cubicBezTo>
                    <a:pt x="760" y="384"/>
                    <a:pt x="760" y="384"/>
                    <a:pt x="760" y="384"/>
                  </a:cubicBezTo>
                  <a:cubicBezTo>
                    <a:pt x="755" y="394"/>
                    <a:pt x="755" y="394"/>
                    <a:pt x="755" y="394"/>
                  </a:cubicBezTo>
                  <a:cubicBezTo>
                    <a:pt x="423" y="436"/>
                    <a:pt x="382" y="748"/>
                    <a:pt x="382" y="748"/>
                  </a:cubicBezTo>
                  <a:cubicBezTo>
                    <a:pt x="382" y="748"/>
                    <a:pt x="145" y="820"/>
                    <a:pt x="72" y="1202"/>
                  </a:cubicBezTo>
                  <a:cubicBezTo>
                    <a:pt x="0" y="1584"/>
                    <a:pt x="165" y="1904"/>
                    <a:pt x="454" y="1976"/>
                  </a:cubicBezTo>
                  <a:cubicBezTo>
                    <a:pt x="743" y="2048"/>
                    <a:pt x="918" y="1831"/>
                    <a:pt x="918" y="1831"/>
                  </a:cubicBezTo>
                  <a:cubicBezTo>
                    <a:pt x="918" y="1831"/>
                    <a:pt x="999" y="1933"/>
                    <a:pt x="1063" y="1986"/>
                  </a:cubicBezTo>
                  <a:cubicBezTo>
                    <a:pt x="1187" y="2089"/>
                    <a:pt x="1558" y="2100"/>
                    <a:pt x="1754" y="2007"/>
                  </a:cubicBezTo>
                  <a:cubicBezTo>
                    <a:pt x="1780" y="1995"/>
                    <a:pt x="1814" y="1970"/>
                    <a:pt x="1855" y="1935"/>
                  </a:cubicBezTo>
                  <a:cubicBezTo>
                    <a:pt x="1847" y="1945"/>
                    <a:pt x="1847" y="1945"/>
                    <a:pt x="1847" y="1945"/>
                  </a:cubicBezTo>
                  <a:cubicBezTo>
                    <a:pt x="1930" y="2058"/>
                    <a:pt x="2187" y="2079"/>
                    <a:pt x="2353" y="1873"/>
                  </a:cubicBezTo>
                  <a:cubicBezTo>
                    <a:pt x="2359" y="1865"/>
                    <a:pt x="2366" y="1855"/>
                    <a:pt x="2373" y="1845"/>
                  </a:cubicBezTo>
                  <a:cubicBezTo>
                    <a:pt x="2390" y="1851"/>
                    <a:pt x="2407" y="1857"/>
                    <a:pt x="2425" y="1862"/>
                  </a:cubicBezTo>
                  <a:cubicBezTo>
                    <a:pt x="2631" y="1924"/>
                    <a:pt x="2858" y="1739"/>
                    <a:pt x="2930" y="1429"/>
                  </a:cubicBezTo>
                  <a:cubicBezTo>
                    <a:pt x="3001" y="1126"/>
                    <a:pt x="2805" y="843"/>
                    <a:pt x="2797" y="831"/>
                  </a:cubicBezTo>
                  <a:close/>
                  <a:moveTo>
                    <a:pt x="2797" y="831"/>
                  </a:moveTo>
                  <a:cubicBezTo>
                    <a:pt x="2797" y="831"/>
                    <a:pt x="2797" y="831"/>
                    <a:pt x="2797" y="831"/>
                  </a:cubicBezTo>
                </a:path>
              </a:pathLst>
            </a:custGeom>
            <a:solidFill>
              <a:schemeClr val="accent3">
                <a:lumMod val="60000"/>
                <a:lumOff val="40000"/>
                <a:alpha val="31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28" name="任意多边形: 形状 27"/>
            <p:cNvSpPr/>
            <p:nvPr/>
          </p:nvSpPr>
          <p:spPr bwMode="auto">
            <a:xfrm>
              <a:off x="4822759" y="-4899552"/>
              <a:ext cx="7755467" cy="5459850"/>
            </a:xfrm>
            <a:custGeom>
              <a:avLst/>
              <a:gdLst>
                <a:gd name="connsiteX0" fmla="*/ 2258555 w 7755467"/>
                <a:gd name="connsiteY0" fmla="*/ 1089692 h 5459850"/>
                <a:gd name="connsiteX1" fmla="*/ 1166225 w 7755467"/>
                <a:gd name="connsiteY1" fmla="*/ 1509954 h 5459850"/>
                <a:gd name="connsiteX2" fmla="*/ 1116928 w 7755467"/>
                <a:gd name="connsiteY2" fmla="*/ 1899085 h 5459850"/>
                <a:gd name="connsiteX3" fmla="*/ 1773363 w 7755467"/>
                <a:gd name="connsiteY3" fmla="*/ 2148129 h 5459850"/>
                <a:gd name="connsiteX4" fmla="*/ 1884932 w 7755467"/>
                <a:gd name="connsiteY4" fmla="*/ 2205202 h 5459850"/>
                <a:gd name="connsiteX5" fmla="*/ 1890121 w 7755467"/>
                <a:gd name="connsiteY5" fmla="*/ 2332318 h 5459850"/>
                <a:gd name="connsiteX6" fmla="*/ 1783742 w 7755467"/>
                <a:gd name="connsiteY6" fmla="*/ 2402362 h 5459850"/>
                <a:gd name="connsiteX7" fmla="*/ 927844 w 7755467"/>
                <a:gd name="connsiteY7" fmla="*/ 2079590 h 5459850"/>
                <a:gd name="connsiteX8" fmla="*/ 919638 w 7755467"/>
                <a:gd name="connsiteY8" fmla="*/ 2065047 h 5459850"/>
                <a:gd name="connsiteX9" fmla="*/ 914158 w 7755467"/>
                <a:gd name="connsiteY9" fmla="*/ 2067849 h 5459850"/>
                <a:gd name="connsiteX10" fmla="*/ 297264 w 7755467"/>
                <a:gd name="connsiteY10" fmla="*/ 3100596 h 5459850"/>
                <a:gd name="connsiteX11" fmla="*/ 1192266 w 7755467"/>
                <a:gd name="connsiteY11" fmla="*/ 4961242 h 5459850"/>
                <a:gd name="connsiteX12" fmla="*/ 2246614 w 7755467"/>
                <a:gd name="connsiteY12" fmla="*/ 4654135 h 5459850"/>
                <a:gd name="connsiteX13" fmla="*/ 2247037 w 7755467"/>
                <a:gd name="connsiteY13" fmla="*/ 4653664 h 5459850"/>
                <a:gd name="connsiteX14" fmla="*/ 2223507 w 7755467"/>
                <a:gd name="connsiteY14" fmla="*/ 4582773 h 5459850"/>
                <a:gd name="connsiteX15" fmla="*/ 2130836 w 7755467"/>
                <a:gd name="connsiteY15" fmla="*/ 3939060 h 5459850"/>
                <a:gd name="connsiteX16" fmla="*/ 2155976 w 7755467"/>
                <a:gd name="connsiteY16" fmla="*/ 3184625 h 5459850"/>
                <a:gd name="connsiteX17" fmla="*/ 2162991 w 7755467"/>
                <a:gd name="connsiteY17" fmla="*/ 3125294 h 5459850"/>
                <a:gd name="connsiteX18" fmla="*/ 2101526 w 7755467"/>
                <a:gd name="connsiteY18" fmla="*/ 3105822 h 5459850"/>
                <a:gd name="connsiteX19" fmla="*/ 1633548 w 7755467"/>
                <a:gd name="connsiteY19" fmla="*/ 3150672 h 5459850"/>
                <a:gd name="connsiteX20" fmla="*/ 1340677 w 7755467"/>
                <a:gd name="connsiteY20" fmla="*/ 3503309 h 5459850"/>
                <a:gd name="connsiteX21" fmla="*/ 1514326 w 7755467"/>
                <a:gd name="connsiteY21" fmla="*/ 3863724 h 5459850"/>
                <a:gd name="connsiteX22" fmla="*/ 1607630 w 7755467"/>
                <a:gd name="connsiteY22" fmla="*/ 4019299 h 5459850"/>
                <a:gd name="connsiteX23" fmla="*/ 1483225 w 7755467"/>
                <a:gd name="connsiteY23" fmla="*/ 4115237 h 5459850"/>
                <a:gd name="connsiteX24" fmla="*/ 1454715 w 7755467"/>
                <a:gd name="connsiteY24" fmla="*/ 4112644 h 5459850"/>
                <a:gd name="connsiteX25" fmla="*/ 1091866 w 7755467"/>
                <a:gd name="connsiteY25" fmla="*/ 3456636 h 5459850"/>
                <a:gd name="connsiteX26" fmla="*/ 1522102 w 7755467"/>
                <a:gd name="connsiteY26" fmla="*/ 2919902 h 5459850"/>
                <a:gd name="connsiteX27" fmla="*/ 2165389 w 7755467"/>
                <a:gd name="connsiteY27" fmla="*/ 2858280 h 5459850"/>
                <a:gd name="connsiteX28" fmla="*/ 2197250 w 7755467"/>
                <a:gd name="connsiteY28" fmla="*/ 2868437 h 5459850"/>
                <a:gd name="connsiteX29" fmla="*/ 2222255 w 7755467"/>
                <a:gd name="connsiteY29" fmla="*/ 2715243 h 5459850"/>
                <a:gd name="connsiteX30" fmla="*/ 2750997 w 7755467"/>
                <a:gd name="connsiteY30" fmla="*/ 1333264 h 5459850"/>
                <a:gd name="connsiteX31" fmla="*/ 2821776 w 7755467"/>
                <a:gd name="connsiteY31" fmla="*/ 1232479 h 5459850"/>
                <a:gd name="connsiteX32" fmla="*/ 2801477 w 7755467"/>
                <a:gd name="connsiteY32" fmla="*/ 1213363 h 5459850"/>
                <a:gd name="connsiteX33" fmla="*/ 2258555 w 7755467"/>
                <a:gd name="connsiteY33" fmla="*/ 1089692 h 5459850"/>
                <a:gd name="connsiteX34" fmla="*/ 5015718 w 7755467"/>
                <a:gd name="connsiteY34" fmla="*/ 362025 h 5459850"/>
                <a:gd name="connsiteX35" fmla="*/ 3794337 w 7755467"/>
                <a:gd name="connsiteY35" fmla="*/ 700243 h 5459850"/>
                <a:gd name="connsiteX36" fmla="*/ 3387228 w 7755467"/>
                <a:gd name="connsiteY36" fmla="*/ 985301 h 5459850"/>
                <a:gd name="connsiteX37" fmla="*/ 3325479 w 7755467"/>
                <a:gd name="connsiteY37" fmla="*/ 1043476 h 5459850"/>
                <a:gd name="connsiteX38" fmla="*/ 3402047 w 7755467"/>
                <a:gd name="connsiteY38" fmla="*/ 1040484 h 5459850"/>
                <a:gd name="connsiteX39" fmla="*/ 5130785 w 7755467"/>
                <a:gd name="connsiteY39" fmla="*/ 1512548 h 5459850"/>
                <a:gd name="connsiteX40" fmla="*/ 5584841 w 7755467"/>
                <a:gd name="connsiteY40" fmla="*/ 2682536 h 5459850"/>
                <a:gd name="connsiteX41" fmla="*/ 5470679 w 7755467"/>
                <a:gd name="connsiteY41" fmla="*/ 2749986 h 5459850"/>
                <a:gd name="connsiteX42" fmla="*/ 5361705 w 7755467"/>
                <a:gd name="connsiteY42" fmla="*/ 2687725 h 5459850"/>
                <a:gd name="connsiteX43" fmla="*/ 5359111 w 7755467"/>
                <a:gd name="connsiteY43" fmla="*/ 2563203 h 5459850"/>
                <a:gd name="connsiteX44" fmla="*/ 4954351 w 7755467"/>
                <a:gd name="connsiteY44" fmla="*/ 1696737 h 5459850"/>
                <a:gd name="connsiteX45" fmla="*/ 3111708 w 7755467"/>
                <a:gd name="connsiteY45" fmla="*/ 1315284 h 5459850"/>
                <a:gd name="connsiteX46" fmla="*/ 3076577 w 7755467"/>
                <a:gd name="connsiteY46" fmla="*/ 1318897 h 5459850"/>
                <a:gd name="connsiteX47" fmla="*/ 3065639 w 7755467"/>
                <a:gd name="connsiteY47" fmla="*/ 1331504 h 5459850"/>
                <a:gd name="connsiteX48" fmla="*/ 2485956 w 7755467"/>
                <a:gd name="connsiteY48" fmla="*/ 2697312 h 5459850"/>
                <a:gd name="connsiteX49" fmla="*/ 2458817 w 7755467"/>
                <a:gd name="connsiteY49" fmla="*/ 2859273 h 5459850"/>
                <a:gd name="connsiteX50" fmla="*/ 2496815 w 7755467"/>
                <a:gd name="connsiteY50" fmla="*/ 2843208 h 5459850"/>
                <a:gd name="connsiteX51" fmla="*/ 3854290 w 7755467"/>
                <a:gd name="connsiteY51" fmla="*/ 3287513 h 5459850"/>
                <a:gd name="connsiteX52" fmla="*/ 4033299 w 7755467"/>
                <a:gd name="connsiteY52" fmla="*/ 3938801 h 5459850"/>
                <a:gd name="connsiteX53" fmla="*/ 3465140 w 7755467"/>
                <a:gd name="connsiteY53" fmla="*/ 4250174 h 5459850"/>
                <a:gd name="connsiteX54" fmla="*/ 3338018 w 7755467"/>
                <a:gd name="connsiteY54" fmla="*/ 4123030 h 5459850"/>
                <a:gd name="connsiteX55" fmla="*/ 3465140 w 7755467"/>
                <a:gd name="connsiteY55" fmla="*/ 3993291 h 5459850"/>
                <a:gd name="connsiteX56" fmla="*/ 3802403 w 7755467"/>
                <a:gd name="connsiteY56" fmla="*/ 3832415 h 5459850"/>
                <a:gd name="connsiteX57" fmla="*/ 3662309 w 7755467"/>
                <a:gd name="connsiteY57" fmla="*/ 3456173 h 5459850"/>
                <a:gd name="connsiteX58" fmla="*/ 2442973 w 7755467"/>
                <a:gd name="connsiteY58" fmla="*/ 3152585 h 5459850"/>
                <a:gd name="connsiteX59" fmla="*/ 2415974 w 7755467"/>
                <a:gd name="connsiteY59" fmla="*/ 3165239 h 5459850"/>
                <a:gd name="connsiteX60" fmla="*/ 2409370 w 7755467"/>
                <a:gd name="connsiteY60" fmla="*/ 3223148 h 5459850"/>
                <a:gd name="connsiteX61" fmla="*/ 2387757 w 7755467"/>
                <a:gd name="connsiteY61" fmla="*/ 3931274 h 5459850"/>
                <a:gd name="connsiteX62" fmla="*/ 2790008 w 7755467"/>
                <a:gd name="connsiteY62" fmla="*/ 4990118 h 5459850"/>
                <a:gd name="connsiteX63" fmla="*/ 2823745 w 7755467"/>
                <a:gd name="connsiteY63" fmla="*/ 5016070 h 5459850"/>
                <a:gd name="connsiteX64" fmla="*/ 4479461 w 7755467"/>
                <a:gd name="connsiteY64" fmla="*/ 5052402 h 5459850"/>
                <a:gd name="connsiteX65" fmla="*/ 4658528 w 7755467"/>
                <a:gd name="connsiteY65" fmla="*/ 4330936 h 5459850"/>
                <a:gd name="connsiteX66" fmla="*/ 4726002 w 7755467"/>
                <a:gd name="connsiteY66" fmla="*/ 4164843 h 5459850"/>
                <a:gd name="connsiteX67" fmla="*/ 4894688 w 7755467"/>
                <a:gd name="connsiteY67" fmla="*/ 4234913 h 5459850"/>
                <a:gd name="connsiteX68" fmla="*/ 4929637 w 7755467"/>
                <a:gd name="connsiteY68" fmla="*/ 4916788 h 5459850"/>
                <a:gd name="connsiteX69" fmla="*/ 4910465 w 7755467"/>
                <a:gd name="connsiteY69" fmla="*/ 4961114 h 5459850"/>
                <a:gd name="connsiteX70" fmla="*/ 4947613 w 7755467"/>
                <a:gd name="connsiteY70" fmla="*/ 4997711 h 5459850"/>
                <a:gd name="connsiteX71" fmla="*/ 5273823 w 7755467"/>
                <a:gd name="connsiteY71" fmla="*/ 5096599 h 5459850"/>
                <a:gd name="connsiteX72" fmla="*/ 5987381 w 7755467"/>
                <a:gd name="connsiteY72" fmla="*/ 4738511 h 5459850"/>
                <a:gd name="connsiteX73" fmla="*/ 5953857 w 7755467"/>
                <a:gd name="connsiteY73" fmla="*/ 3495459 h 5459850"/>
                <a:gd name="connsiteX74" fmla="*/ 5950877 w 7755467"/>
                <a:gd name="connsiteY74" fmla="*/ 3489798 h 5459850"/>
                <a:gd name="connsiteX75" fmla="*/ 5945321 w 7755467"/>
                <a:gd name="connsiteY75" fmla="*/ 3492500 h 5459850"/>
                <a:gd name="connsiteX76" fmla="*/ 5561360 w 7755467"/>
                <a:gd name="connsiteY76" fmla="*/ 3562559 h 5459850"/>
                <a:gd name="connsiteX77" fmla="*/ 3952874 w 7755467"/>
                <a:gd name="connsiteY77" fmla="*/ 2566165 h 5459850"/>
                <a:gd name="connsiteX78" fmla="*/ 3976223 w 7755467"/>
                <a:gd name="connsiteY78" fmla="*/ 2387126 h 5459850"/>
                <a:gd name="connsiteX79" fmla="*/ 4155232 w 7755467"/>
                <a:gd name="connsiteY79" fmla="*/ 2410479 h 5459850"/>
                <a:gd name="connsiteX80" fmla="*/ 5854520 w 7755467"/>
                <a:gd name="connsiteY80" fmla="*/ 3253781 h 5459850"/>
                <a:gd name="connsiteX81" fmla="*/ 6277396 w 7755467"/>
                <a:gd name="connsiteY81" fmla="*/ 2864565 h 5459850"/>
                <a:gd name="connsiteX82" fmla="*/ 6134707 w 7755467"/>
                <a:gd name="connsiteY82" fmla="*/ 1824060 h 5459850"/>
                <a:gd name="connsiteX83" fmla="*/ 6025746 w 7755467"/>
                <a:gd name="connsiteY83" fmla="*/ 1608694 h 5459850"/>
                <a:gd name="connsiteX84" fmla="*/ 6082821 w 7755467"/>
                <a:gd name="connsiteY84" fmla="*/ 1437439 h 5459850"/>
                <a:gd name="connsiteX85" fmla="*/ 6254047 w 7755467"/>
                <a:gd name="connsiteY85" fmla="*/ 1494524 h 5459850"/>
                <a:gd name="connsiteX86" fmla="*/ 6363009 w 7755467"/>
                <a:gd name="connsiteY86" fmla="*/ 1709890 h 5459850"/>
                <a:gd name="connsiteX87" fmla="*/ 6516075 w 7755467"/>
                <a:gd name="connsiteY87" fmla="*/ 2957977 h 5459850"/>
                <a:gd name="connsiteX88" fmla="*/ 6300745 w 7755467"/>
                <a:gd name="connsiteY88" fmla="*/ 3276809 h 5459850"/>
                <a:gd name="connsiteX89" fmla="*/ 6176540 w 7755467"/>
                <a:gd name="connsiteY89" fmla="*/ 3370371 h 5459850"/>
                <a:gd name="connsiteX90" fmla="*/ 6181387 w 7755467"/>
                <a:gd name="connsiteY90" fmla="*/ 3379766 h 5459850"/>
                <a:gd name="connsiteX91" fmla="*/ 6323802 w 7755467"/>
                <a:gd name="connsiteY91" fmla="*/ 4664487 h 5459850"/>
                <a:gd name="connsiteX92" fmla="*/ 6320752 w 7755467"/>
                <a:gd name="connsiteY92" fmla="*/ 4670777 h 5459850"/>
                <a:gd name="connsiteX93" fmla="*/ 6441037 w 7755467"/>
                <a:gd name="connsiteY93" fmla="*/ 4693305 h 5459850"/>
                <a:gd name="connsiteX94" fmla="*/ 6837802 w 7755467"/>
                <a:gd name="connsiteY94" fmla="*/ 4593659 h 5459850"/>
                <a:gd name="connsiteX95" fmla="*/ 7463347 w 7755467"/>
                <a:gd name="connsiteY95" fmla="*/ 3638481 h 5459850"/>
                <a:gd name="connsiteX96" fmla="*/ 7246963 w 7755467"/>
                <a:gd name="connsiteY96" fmla="*/ 2378520 h 5459850"/>
                <a:gd name="connsiteX97" fmla="*/ 7224615 w 7755467"/>
                <a:gd name="connsiteY97" fmla="*/ 2337564 h 5459850"/>
                <a:gd name="connsiteX98" fmla="*/ 7201242 w 7755467"/>
                <a:gd name="connsiteY98" fmla="*/ 2419337 h 5459850"/>
                <a:gd name="connsiteX99" fmla="*/ 6986393 w 7755467"/>
                <a:gd name="connsiteY99" fmla="*/ 2815336 h 5459850"/>
                <a:gd name="connsiteX100" fmla="*/ 6807326 w 7755467"/>
                <a:gd name="connsiteY100" fmla="*/ 2820526 h 5459850"/>
                <a:gd name="connsiteX101" fmla="*/ 6796945 w 7755467"/>
                <a:gd name="connsiteY101" fmla="*/ 2644052 h 5459850"/>
                <a:gd name="connsiteX102" fmla="*/ 6708709 w 7755467"/>
                <a:gd name="connsiteY102" fmla="*/ 1198522 h 5459850"/>
                <a:gd name="connsiteX103" fmla="*/ 5015718 w 7755467"/>
                <a:gd name="connsiteY103" fmla="*/ 362025 h 5459850"/>
                <a:gd name="connsiteX104" fmla="*/ 3466078 w 7755467"/>
                <a:gd name="connsiteY104" fmla="*/ 253893 h 5459850"/>
                <a:gd name="connsiteX105" fmla="*/ 2964434 w 7755467"/>
                <a:gd name="connsiteY105" fmla="*/ 334659 h 5459850"/>
                <a:gd name="connsiteX106" fmla="*/ 2241087 w 7755467"/>
                <a:gd name="connsiteY106" fmla="*/ 800629 h 5459850"/>
                <a:gd name="connsiteX107" fmla="*/ 2206175 w 7755467"/>
                <a:gd name="connsiteY107" fmla="*/ 836778 h 5459850"/>
                <a:gd name="connsiteX108" fmla="*/ 2258555 w 7755467"/>
                <a:gd name="connsiteY108" fmla="*/ 835460 h 5459850"/>
                <a:gd name="connsiteX109" fmla="*/ 2980789 w 7755467"/>
                <a:gd name="connsiteY109" fmla="*/ 1028120 h 5459850"/>
                <a:gd name="connsiteX110" fmla="*/ 2982684 w 7755467"/>
                <a:gd name="connsiteY110" fmla="*/ 1030028 h 5459850"/>
                <a:gd name="connsiteX111" fmla="*/ 3079776 w 7755467"/>
                <a:gd name="connsiteY111" fmla="*/ 924022 h 5459850"/>
                <a:gd name="connsiteX112" fmla="*/ 3669769 w 7755467"/>
                <a:gd name="connsiteY112" fmla="*/ 477055 h 5459850"/>
                <a:gd name="connsiteX113" fmla="*/ 3838990 w 7755467"/>
                <a:gd name="connsiteY113" fmla="*/ 390213 h 5459850"/>
                <a:gd name="connsiteX114" fmla="*/ 3874818 w 7755467"/>
                <a:gd name="connsiteY114" fmla="*/ 374384 h 5459850"/>
                <a:gd name="connsiteX115" fmla="*/ 3869572 w 7755467"/>
                <a:gd name="connsiteY115" fmla="*/ 369689 h 5459850"/>
                <a:gd name="connsiteX116" fmla="*/ 3466078 w 7755467"/>
                <a:gd name="connsiteY116" fmla="*/ 253893 h 5459850"/>
                <a:gd name="connsiteX117" fmla="*/ 3474869 w 7755467"/>
                <a:gd name="connsiteY117" fmla="*/ 258 h 5459850"/>
                <a:gd name="connsiteX118" fmla="*/ 4128559 w 7755467"/>
                <a:gd name="connsiteY118" fmla="*/ 269433 h 5459850"/>
                <a:gd name="connsiteX119" fmla="*/ 4129201 w 7755467"/>
                <a:gd name="connsiteY119" fmla="*/ 270317 h 5459850"/>
                <a:gd name="connsiteX120" fmla="*/ 4179895 w 7755467"/>
                <a:gd name="connsiteY120" fmla="*/ 251433 h 5459850"/>
                <a:gd name="connsiteX121" fmla="*/ 5027366 w 7755467"/>
                <a:gd name="connsiteY121" fmla="*/ 104577 h 5459850"/>
                <a:gd name="connsiteX122" fmla="*/ 6913728 w 7755467"/>
                <a:gd name="connsiteY122" fmla="*/ 1048000 h 5459850"/>
                <a:gd name="connsiteX123" fmla="*/ 7263965 w 7755467"/>
                <a:gd name="connsiteY123" fmla="*/ 1903677 h 5459850"/>
                <a:gd name="connsiteX124" fmla="*/ 7266256 w 7755467"/>
                <a:gd name="connsiteY124" fmla="*/ 1993202 h 5459850"/>
                <a:gd name="connsiteX125" fmla="*/ 7304284 w 7755467"/>
                <a:gd name="connsiteY125" fmla="*/ 2006705 h 5459850"/>
                <a:gd name="connsiteX126" fmla="*/ 7341353 w 7755467"/>
                <a:gd name="connsiteY126" fmla="*/ 2039596 h 5459850"/>
                <a:gd name="connsiteX127" fmla="*/ 7712527 w 7755467"/>
                <a:gd name="connsiteY127" fmla="*/ 3695584 h 5459850"/>
                <a:gd name="connsiteX128" fmla="*/ 6964988 w 7755467"/>
                <a:gd name="connsiteY128" fmla="*/ 4814284 h 5459850"/>
                <a:gd name="connsiteX129" fmla="*/ 6484798 w 7755467"/>
                <a:gd name="connsiteY129" fmla="*/ 4951850 h 5459850"/>
                <a:gd name="connsiteX130" fmla="*/ 6238213 w 7755467"/>
                <a:gd name="connsiteY130" fmla="*/ 4915512 h 5459850"/>
                <a:gd name="connsiteX131" fmla="*/ 6193439 w 7755467"/>
                <a:gd name="connsiteY131" fmla="*/ 4891097 h 5459850"/>
                <a:gd name="connsiteX132" fmla="*/ 6193115 w 7755467"/>
                <a:gd name="connsiteY132" fmla="*/ 4890696 h 5459850"/>
                <a:gd name="connsiteX133" fmla="*/ 6187177 w 7755467"/>
                <a:gd name="connsiteY133" fmla="*/ 4899391 h 5459850"/>
                <a:gd name="connsiteX134" fmla="*/ 5291986 w 7755467"/>
                <a:gd name="connsiteY134" fmla="*/ 5353488 h 5459850"/>
                <a:gd name="connsiteX135" fmla="*/ 5268634 w 7755467"/>
                <a:gd name="connsiteY135" fmla="*/ 5353488 h 5459850"/>
                <a:gd name="connsiteX136" fmla="*/ 4781873 w 7755467"/>
                <a:gd name="connsiteY136" fmla="*/ 5191838 h 5459850"/>
                <a:gd name="connsiteX137" fmla="*/ 4757526 w 7755467"/>
                <a:gd name="connsiteY137" fmla="*/ 5169876 h 5459850"/>
                <a:gd name="connsiteX138" fmla="*/ 4746911 w 7755467"/>
                <a:gd name="connsiteY138" fmla="*/ 5180171 h 5459850"/>
                <a:gd name="connsiteX139" fmla="*/ 4588459 w 7755467"/>
                <a:gd name="connsiteY139" fmla="*/ 5280781 h 5459850"/>
                <a:gd name="connsiteX140" fmla="*/ 3654198 w 7755467"/>
                <a:gd name="connsiteY140" fmla="*/ 5459850 h 5459850"/>
                <a:gd name="connsiteX141" fmla="*/ 2660250 w 7755467"/>
                <a:gd name="connsiteY141" fmla="*/ 5210710 h 5459850"/>
                <a:gd name="connsiteX142" fmla="*/ 2629108 w 7755467"/>
                <a:gd name="connsiteY142" fmla="*/ 5187353 h 5459850"/>
                <a:gd name="connsiteX143" fmla="*/ 2362377 w 7755467"/>
                <a:gd name="connsiteY143" fmla="*/ 4899485 h 5459850"/>
                <a:gd name="connsiteX144" fmla="*/ 2361253 w 7755467"/>
                <a:gd name="connsiteY144" fmla="*/ 4897535 h 5459850"/>
                <a:gd name="connsiteX145" fmla="*/ 2304821 w 7755467"/>
                <a:gd name="connsiteY145" fmla="*/ 4947020 h 5459850"/>
                <a:gd name="connsiteX146" fmla="*/ 1467252 w 7755467"/>
                <a:gd name="connsiteY146" fmla="*/ 5251887 h 5459850"/>
                <a:gd name="connsiteX147" fmla="*/ 1130005 w 7755467"/>
                <a:gd name="connsiteY147" fmla="*/ 5210366 h 5459850"/>
                <a:gd name="connsiteX148" fmla="*/ 45626 w 7755467"/>
                <a:gd name="connsiteY148" fmla="*/ 3053885 h 5459850"/>
                <a:gd name="connsiteX149" fmla="*/ 814646 w 7755467"/>
                <a:gd name="connsiteY149" fmla="*/ 1832836 h 5459850"/>
                <a:gd name="connsiteX150" fmla="*/ 839931 w 7755467"/>
                <a:gd name="connsiteY150" fmla="*/ 1819905 h 5459850"/>
                <a:gd name="connsiteX151" fmla="*/ 837034 w 7755467"/>
                <a:gd name="connsiteY151" fmla="*/ 1693819 h 5459850"/>
                <a:gd name="connsiteX152" fmla="*/ 953467 w 7755467"/>
                <a:gd name="connsiteY152" fmla="*/ 1372461 h 5459850"/>
                <a:gd name="connsiteX153" fmla="*/ 1837807 w 7755467"/>
                <a:gd name="connsiteY153" fmla="*/ 867677 h 5459850"/>
                <a:gd name="connsiteX154" fmla="*/ 1867041 w 7755467"/>
                <a:gd name="connsiteY154" fmla="*/ 863733 h 5459850"/>
                <a:gd name="connsiteX155" fmla="*/ 1874490 w 7755467"/>
                <a:gd name="connsiteY155" fmla="*/ 834518 h 5459850"/>
                <a:gd name="connsiteX156" fmla="*/ 1892975 w 7755467"/>
                <a:gd name="connsiteY156" fmla="*/ 804314 h 5459850"/>
                <a:gd name="connsiteX157" fmla="*/ 2891793 w 7755467"/>
                <a:gd name="connsiteY157" fmla="*/ 90751 h 5459850"/>
                <a:gd name="connsiteX158" fmla="*/ 3474869 w 7755467"/>
                <a:gd name="connsiteY158" fmla="*/ 258 h 545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7755467" h="5459850">
                  <a:moveTo>
                    <a:pt x="2258555" y="1089692"/>
                  </a:moveTo>
                  <a:cubicBezTo>
                    <a:pt x="1737039" y="1089692"/>
                    <a:pt x="1337469" y="1242751"/>
                    <a:pt x="1166225" y="1509954"/>
                  </a:cubicBezTo>
                  <a:cubicBezTo>
                    <a:pt x="1083198" y="1639665"/>
                    <a:pt x="1065036" y="1784940"/>
                    <a:pt x="1116928" y="1899085"/>
                  </a:cubicBezTo>
                  <a:cubicBezTo>
                    <a:pt x="1238874" y="2163695"/>
                    <a:pt x="1768174" y="2148129"/>
                    <a:pt x="1773363" y="2148129"/>
                  </a:cubicBezTo>
                  <a:cubicBezTo>
                    <a:pt x="1817472" y="2145535"/>
                    <a:pt x="1861580" y="2166289"/>
                    <a:pt x="1884932" y="2205202"/>
                  </a:cubicBezTo>
                  <a:cubicBezTo>
                    <a:pt x="1910878" y="2244115"/>
                    <a:pt x="1910878" y="2293405"/>
                    <a:pt x="1890121" y="2332318"/>
                  </a:cubicBezTo>
                  <a:cubicBezTo>
                    <a:pt x="1869364" y="2373826"/>
                    <a:pt x="1827850" y="2399768"/>
                    <a:pt x="1783742" y="2402362"/>
                  </a:cubicBezTo>
                  <a:cubicBezTo>
                    <a:pt x="1756985" y="2402362"/>
                    <a:pt x="1162404" y="2425163"/>
                    <a:pt x="927844" y="2079590"/>
                  </a:cubicBezTo>
                  <a:lnTo>
                    <a:pt x="919638" y="2065047"/>
                  </a:lnTo>
                  <a:lnTo>
                    <a:pt x="914158" y="2067849"/>
                  </a:lnTo>
                  <a:cubicBezTo>
                    <a:pt x="748656" y="2163947"/>
                    <a:pt x="423731" y="2433020"/>
                    <a:pt x="297264" y="3100596"/>
                  </a:cubicBezTo>
                  <a:cubicBezTo>
                    <a:pt x="126046" y="4006266"/>
                    <a:pt x="502206" y="4789969"/>
                    <a:pt x="1192266" y="4961242"/>
                  </a:cubicBezTo>
                  <a:cubicBezTo>
                    <a:pt x="1773369" y="5106565"/>
                    <a:pt x="2157838" y="4749219"/>
                    <a:pt x="2246614" y="4654135"/>
                  </a:cubicBezTo>
                  <a:lnTo>
                    <a:pt x="2247037" y="4653664"/>
                  </a:lnTo>
                  <a:lnTo>
                    <a:pt x="2223507" y="4582773"/>
                  </a:lnTo>
                  <a:cubicBezTo>
                    <a:pt x="2174528" y="4418362"/>
                    <a:pt x="2139757" y="4209123"/>
                    <a:pt x="2130836" y="3939060"/>
                  </a:cubicBezTo>
                  <a:cubicBezTo>
                    <a:pt x="2124997" y="3745717"/>
                    <a:pt x="2126943" y="3482790"/>
                    <a:pt x="2155976" y="3184625"/>
                  </a:cubicBezTo>
                  <a:lnTo>
                    <a:pt x="2162991" y="3125294"/>
                  </a:lnTo>
                  <a:lnTo>
                    <a:pt x="2101526" y="3105822"/>
                  </a:lnTo>
                  <a:cubicBezTo>
                    <a:pt x="1945534" y="3066078"/>
                    <a:pt x="1779336" y="3080663"/>
                    <a:pt x="1633548" y="3150672"/>
                  </a:cubicBezTo>
                  <a:cubicBezTo>
                    <a:pt x="1475450" y="3225866"/>
                    <a:pt x="1369187" y="3355512"/>
                    <a:pt x="1340677" y="3503309"/>
                  </a:cubicBezTo>
                  <a:cubicBezTo>
                    <a:pt x="1288841" y="3791122"/>
                    <a:pt x="1475450" y="3853352"/>
                    <a:pt x="1514326" y="3863724"/>
                  </a:cubicBezTo>
                  <a:cubicBezTo>
                    <a:pt x="1581713" y="3881874"/>
                    <a:pt x="1623181" y="3949290"/>
                    <a:pt x="1607630" y="4019299"/>
                  </a:cubicBezTo>
                  <a:cubicBezTo>
                    <a:pt x="1592080" y="4076343"/>
                    <a:pt x="1542836" y="4115237"/>
                    <a:pt x="1483225" y="4115237"/>
                  </a:cubicBezTo>
                  <a:cubicBezTo>
                    <a:pt x="1472858" y="4115237"/>
                    <a:pt x="1465082" y="4115237"/>
                    <a:pt x="1454715" y="4112644"/>
                  </a:cubicBezTo>
                  <a:cubicBezTo>
                    <a:pt x="1294025" y="4076343"/>
                    <a:pt x="1008929" y="3889653"/>
                    <a:pt x="1091866" y="3456636"/>
                  </a:cubicBezTo>
                  <a:cubicBezTo>
                    <a:pt x="1133335" y="3228459"/>
                    <a:pt x="1291433" y="3031397"/>
                    <a:pt x="1522102" y="2919902"/>
                  </a:cubicBezTo>
                  <a:cubicBezTo>
                    <a:pt x="1722317" y="2824612"/>
                    <a:pt x="1951689" y="2803707"/>
                    <a:pt x="2165389" y="2858280"/>
                  </a:cubicBezTo>
                  <a:lnTo>
                    <a:pt x="2197250" y="2868437"/>
                  </a:lnTo>
                  <a:lnTo>
                    <a:pt x="2222255" y="2715243"/>
                  </a:lnTo>
                  <a:cubicBezTo>
                    <a:pt x="2307960" y="2258470"/>
                    <a:pt x="2466315" y="1765972"/>
                    <a:pt x="2750997" y="1333264"/>
                  </a:cubicBezTo>
                  <a:lnTo>
                    <a:pt x="2821776" y="1232479"/>
                  </a:lnTo>
                  <a:lnTo>
                    <a:pt x="2801477" y="1213363"/>
                  </a:lnTo>
                  <a:cubicBezTo>
                    <a:pt x="2743098" y="1165573"/>
                    <a:pt x="2597151" y="1089692"/>
                    <a:pt x="2258555" y="1089692"/>
                  </a:cubicBezTo>
                  <a:close/>
                  <a:moveTo>
                    <a:pt x="5015718" y="362025"/>
                  </a:moveTo>
                  <a:cubicBezTo>
                    <a:pt x="4616802" y="366556"/>
                    <a:pt x="4199183" y="477380"/>
                    <a:pt x="3794337" y="700243"/>
                  </a:cubicBezTo>
                  <a:cubicBezTo>
                    <a:pt x="3643295" y="783083"/>
                    <a:pt x="3508135" y="879097"/>
                    <a:pt x="3387228" y="985301"/>
                  </a:cubicBezTo>
                  <a:lnTo>
                    <a:pt x="3325479" y="1043476"/>
                  </a:lnTo>
                  <a:lnTo>
                    <a:pt x="3402047" y="1040484"/>
                  </a:lnTo>
                  <a:cubicBezTo>
                    <a:pt x="3902401" y="1027107"/>
                    <a:pt x="4685161" y="1084504"/>
                    <a:pt x="5130785" y="1512548"/>
                  </a:cubicBezTo>
                  <a:cubicBezTo>
                    <a:pt x="5836518" y="2187043"/>
                    <a:pt x="5595219" y="2661783"/>
                    <a:pt x="5584841" y="2682536"/>
                  </a:cubicBezTo>
                  <a:cubicBezTo>
                    <a:pt x="5561489" y="2724044"/>
                    <a:pt x="5519976" y="2749986"/>
                    <a:pt x="5470679" y="2749986"/>
                  </a:cubicBezTo>
                  <a:cubicBezTo>
                    <a:pt x="5426570" y="2749986"/>
                    <a:pt x="5385057" y="2726638"/>
                    <a:pt x="5361705" y="2687725"/>
                  </a:cubicBezTo>
                  <a:cubicBezTo>
                    <a:pt x="5338353" y="2648812"/>
                    <a:pt x="5338353" y="2602116"/>
                    <a:pt x="5359111" y="2563203"/>
                  </a:cubicBezTo>
                  <a:cubicBezTo>
                    <a:pt x="5364299" y="2550232"/>
                    <a:pt x="5509597" y="2228550"/>
                    <a:pt x="4954351" y="1696737"/>
                  </a:cubicBezTo>
                  <a:cubicBezTo>
                    <a:pt x="4475809" y="1237238"/>
                    <a:pt x="3476561" y="1281238"/>
                    <a:pt x="3111708" y="1315284"/>
                  </a:cubicBezTo>
                  <a:lnTo>
                    <a:pt x="3076577" y="1318897"/>
                  </a:lnTo>
                  <a:lnTo>
                    <a:pt x="3065639" y="1331504"/>
                  </a:lnTo>
                  <a:cubicBezTo>
                    <a:pt x="2752213" y="1743514"/>
                    <a:pt x="2579077" y="2235611"/>
                    <a:pt x="2485956" y="2697312"/>
                  </a:cubicBezTo>
                  <a:lnTo>
                    <a:pt x="2458817" y="2859273"/>
                  </a:lnTo>
                  <a:lnTo>
                    <a:pt x="2496815" y="2843208"/>
                  </a:lnTo>
                  <a:cubicBezTo>
                    <a:pt x="2778554" y="2735393"/>
                    <a:pt x="3310291" y="2663145"/>
                    <a:pt x="3854290" y="3287513"/>
                  </a:cubicBezTo>
                  <a:cubicBezTo>
                    <a:pt x="4111129" y="3583317"/>
                    <a:pt x="4092968" y="3803873"/>
                    <a:pt x="4033299" y="3938801"/>
                  </a:cubicBezTo>
                  <a:cubicBezTo>
                    <a:pt x="3934714" y="4154168"/>
                    <a:pt x="3677875" y="4250174"/>
                    <a:pt x="3465140" y="4250174"/>
                  </a:cubicBezTo>
                  <a:cubicBezTo>
                    <a:pt x="3395093" y="4250174"/>
                    <a:pt x="3338018" y="4193089"/>
                    <a:pt x="3338018" y="4123030"/>
                  </a:cubicBezTo>
                  <a:cubicBezTo>
                    <a:pt x="3338018" y="4050377"/>
                    <a:pt x="3395093" y="3993291"/>
                    <a:pt x="3465140" y="3993291"/>
                  </a:cubicBezTo>
                  <a:cubicBezTo>
                    <a:pt x="3592262" y="3993291"/>
                    <a:pt x="3753111" y="3938801"/>
                    <a:pt x="3802403" y="3832415"/>
                  </a:cubicBezTo>
                  <a:cubicBezTo>
                    <a:pt x="3843912" y="3741598"/>
                    <a:pt x="3794620" y="3606670"/>
                    <a:pt x="3662309" y="3456173"/>
                  </a:cubicBezTo>
                  <a:cubicBezTo>
                    <a:pt x="3031887" y="2729636"/>
                    <a:pt x="2466322" y="3134421"/>
                    <a:pt x="2442973" y="3152585"/>
                  </a:cubicBezTo>
                  <a:lnTo>
                    <a:pt x="2415974" y="3165239"/>
                  </a:lnTo>
                  <a:lnTo>
                    <a:pt x="2409370" y="3223148"/>
                  </a:lnTo>
                  <a:cubicBezTo>
                    <a:pt x="2383216" y="3502741"/>
                    <a:pt x="2381918" y="3749610"/>
                    <a:pt x="2387757" y="3931274"/>
                  </a:cubicBezTo>
                  <a:cubicBezTo>
                    <a:pt x="2411114" y="4678693"/>
                    <a:pt x="2639488" y="4865548"/>
                    <a:pt x="2790008" y="4990118"/>
                  </a:cubicBezTo>
                  <a:cubicBezTo>
                    <a:pt x="2802984" y="4997904"/>
                    <a:pt x="2813365" y="5005689"/>
                    <a:pt x="2823745" y="5016070"/>
                  </a:cubicBezTo>
                  <a:cubicBezTo>
                    <a:pt x="3104023" y="5249639"/>
                    <a:pt x="4017522" y="5270400"/>
                    <a:pt x="4479461" y="5052402"/>
                  </a:cubicBezTo>
                  <a:cubicBezTo>
                    <a:pt x="4871331" y="4865548"/>
                    <a:pt x="4666313" y="4354292"/>
                    <a:pt x="4658528" y="4330936"/>
                  </a:cubicBezTo>
                  <a:cubicBezTo>
                    <a:pt x="4632576" y="4266055"/>
                    <a:pt x="4661123" y="4193390"/>
                    <a:pt x="4726002" y="4164843"/>
                  </a:cubicBezTo>
                  <a:cubicBezTo>
                    <a:pt x="4793477" y="4138891"/>
                    <a:pt x="4866141" y="4170033"/>
                    <a:pt x="4894688" y="4234913"/>
                  </a:cubicBezTo>
                  <a:cubicBezTo>
                    <a:pt x="4962811" y="4397113"/>
                    <a:pt x="5017756" y="4674881"/>
                    <a:pt x="4929637" y="4916788"/>
                  </a:cubicBezTo>
                  <a:lnTo>
                    <a:pt x="4910465" y="4961114"/>
                  </a:lnTo>
                  <a:lnTo>
                    <a:pt x="4947613" y="4997711"/>
                  </a:lnTo>
                  <a:cubicBezTo>
                    <a:pt x="5028618" y="5057676"/>
                    <a:pt x="5145382" y="5094653"/>
                    <a:pt x="5273823" y="5096599"/>
                  </a:cubicBezTo>
                  <a:cubicBezTo>
                    <a:pt x="5541083" y="5104384"/>
                    <a:pt x="5800559" y="4972047"/>
                    <a:pt x="5987381" y="4738511"/>
                  </a:cubicBezTo>
                  <a:cubicBezTo>
                    <a:pt x="6337673" y="4303065"/>
                    <a:pt x="6001520" y="3589383"/>
                    <a:pt x="5953857" y="3495459"/>
                  </a:cubicBezTo>
                  <a:lnTo>
                    <a:pt x="5950877" y="3489798"/>
                  </a:lnTo>
                  <a:lnTo>
                    <a:pt x="5945321" y="3492500"/>
                  </a:lnTo>
                  <a:cubicBezTo>
                    <a:pt x="5823388" y="3539206"/>
                    <a:pt x="5693671" y="3562559"/>
                    <a:pt x="5561360" y="3562559"/>
                  </a:cubicBezTo>
                  <a:cubicBezTo>
                    <a:pt x="4720797" y="3562559"/>
                    <a:pt x="3986601" y="2612871"/>
                    <a:pt x="3952874" y="2566165"/>
                  </a:cubicBezTo>
                  <a:cubicBezTo>
                    <a:pt x="3908771" y="2509080"/>
                    <a:pt x="3921742" y="2431237"/>
                    <a:pt x="3976223" y="2387126"/>
                  </a:cubicBezTo>
                  <a:cubicBezTo>
                    <a:pt x="4033299" y="2345610"/>
                    <a:pt x="4111129" y="2355989"/>
                    <a:pt x="4155232" y="2410479"/>
                  </a:cubicBezTo>
                  <a:cubicBezTo>
                    <a:pt x="4163015" y="2423453"/>
                    <a:pt x="5045088" y="3562559"/>
                    <a:pt x="5854520" y="3253781"/>
                  </a:cubicBezTo>
                  <a:cubicBezTo>
                    <a:pt x="6069849" y="3170748"/>
                    <a:pt x="6209943" y="3043604"/>
                    <a:pt x="6277396" y="2864565"/>
                  </a:cubicBezTo>
                  <a:cubicBezTo>
                    <a:pt x="6435650" y="2462374"/>
                    <a:pt x="6186595" y="1925256"/>
                    <a:pt x="6134707" y="1824060"/>
                  </a:cubicBezTo>
                  <a:cubicBezTo>
                    <a:pt x="6025746" y="1608694"/>
                    <a:pt x="6025746" y="1608694"/>
                    <a:pt x="6025746" y="1608694"/>
                  </a:cubicBezTo>
                  <a:cubicBezTo>
                    <a:pt x="5994614" y="1546419"/>
                    <a:pt x="6020557" y="1468576"/>
                    <a:pt x="6082821" y="1437439"/>
                  </a:cubicBezTo>
                  <a:cubicBezTo>
                    <a:pt x="6147679" y="1406301"/>
                    <a:pt x="6222915" y="1432249"/>
                    <a:pt x="6254047" y="1494524"/>
                  </a:cubicBezTo>
                  <a:cubicBezTo>
                    <a:pt x="6363009" y="1709890"/>
                    <a:pt x="6363009" y="1709890"/>
                    <a:pt x="6363009" y="1709890"/>
                  </a:cubicBezTo>
                  <a:cubicBezTo>
                    <a:pt x="6446027" y="1878550"/>
                    <a:pt x="6708055" y="2467564"/>
                    <a:pt x="6516075" y="2957977"/>
                  </a:cubicBezTo>
                  <a:cubicBezTo>
                    <a:pt x="6468080" y="3081228"/>
                    <a:pt x="6396086" y="3187614"/>
                    <a:pt x="6300745" y="3276809"/>
                  </a:cubicBezTo>
                  <a:lnTo>
                    <a:pt x="6176540" y="3370371"/>
                  </a:lnTo>
                  <a:lnTo>
                    <a:pt x="6181387" y="3379766"/>
                  </a:lnTo>
                  <a:cubicBezTo>
                    <a:pt x="6235052" y="3486124"/>
                    <a:pt x="6537950" y="4129216"/>
                    <a:pt x="6323802" y="4664487"/>
                  </a:cubicBezTo>
                  <a:lnTo>
                    <a:pt x="6320752" y="4670777"/>
                  </a:lnTo>
                  <a:lnTo>
                    <a:pt x="6441037" y="4693305"/>
                  </a:lnTo>
                  <a:cubicBezTo>
                    <a:pt x="6572562" y="4703160"/>
                    <a:pt x="6707372" y="4669580"/>
                    <a:pt x="6837802" y="4593659"/>
                  </a:cubicBezTo>
                  <a:cubicBezTo>
                    <a:pt x="7128512" y="4424945"/>
                    <a:pt x="7362118" y="4069349"/>
                    <a:pt x="7463347" y="3638481"/>
                  </a:cubicBezTo>
                  <a:cubicBezTo>
                    <a:pt x="7581123" y="3129907"/>
                    <a:pt x="7383602" y="2638509"/>
                    <a:pt x="7246963" y="2378520"/>
                  </a:cubicBezTo>
                  <a:lnTo>
                    <a:pt x="7224615" y="2337564"/>
                  </a:lnTo>
                  <a:lnTo>
                    <a:pt x="7201242" y="2419337"/>
                  </a:lnTo>
                  <a:cubicBezTo>
                    <a:pt x="7118594" y="2666456"/>
                    <a:pt x="6988664" y="2811929"/>
                    <a:pt x="6986393" y="2815336"/>
                  </a:cubicBezTo>
                  <a:cubicBezTo>
                    <a:pt x="6937085" y="2867240"/>
                    <a:pt x="6859229" y="2867240"/>
                    <a:pt x="6807326" y="2820526"/>
                  </a:cubicBezTo>
                  <a:cubicBezTo>
                    <a:pt x="6755423" y="2773812"/>
                    <a:pt x="6752827" y="2695956"/>
                    <a:pt x="6796945" y="2644052"/>
                  </a:cubicBezTo>
                  <a:cubicBezTo>
                    <a:pt x="6820302" y="2620695"/>
                    <a:pt x="7328955" y="2036774"/>
                    <a:pt x="6708709" y="1198522"/>
                  </a:cubicBezTo>
                  <a:cubicBezTo>
                    <a:pt x="6293483" y="642175"/>
                    <a:pt x="5680578" y="354472"/>
                    <a:pt x="5015718" y="362025"/>
                  </a:cubicBezTo>
                  <a:close/>
                  <a:moveTo>
                    <a:pt x="3466078" y="253893"/>
                  </a:moveTo>
                  <a:cubicBezTo>
                    <a:pt x="3335122" y="252286"/>
                    <a:pt x="3170197" y="273358"/>
                    <a:pt x="2964434" y="334659"/>
                  </a:cubicBezTo>
                  <a:cubicBezTo>
                    <a:pt x="2659600" y="427098"/>
                    <a:pt x="2396316" y="647249"/>
                    <a:pt x="2241087" y="800629"/>
                  </a:cubicBezTo>
                  <a:lnTo>
                    <a:pt x="2206175" y="836778"/>
                  </a:lnTo>
                  <a:lnTo>
                    <a:pt x="2258555" y="835460"/>
                  </a:lnTo>
                  <a:cubicBezTo>
                    <a:pt x="2669476" y="835460"/>
                    <a:pt x="2877775" y="936756"/>
                    <a:pt x="2980789" y="1028120"/>
                  </a:cubicBezTo>
                  <a:lnTo>
                    <a:pt x="2982684" y="1030028"/>
                  </a:lnTo>
                  <a:lnTo>
                    <a:pt x="3079776" y="924022"/>
                  </a:lnTo>
                  <a:cubicBezTo>
                    <a:pt x="3246382" y="754139"/>
                    <a:pt x="3441476" y="602355"/>
                    <a:pt x="3669769" y="477055"/>
                  </a:cubicBezTo>
                  <a:cubicBezTo>
                    <a:pt x="3725971" y="446156"/>
                    <a:pt x="3782400" y="417212"/>
                    <a:pt x="3838990" y="390213"/>
                  </a:cubicBezTo>
                  <a:lnTo>
                    <a:pt x="3874818" y="374384"/>
                  </a:lnTo>
                  <a:lnTo>
                    <a:pt x="3869572" y="369689"/>
                  </a:lnTo>
                  <a:cubicBezTo>
                    <a:pt x="3808235" y="322253"/>
                    <a:pt x="3684336" y="256573"/>
                    <a:pt x="3466078" y="253893"/>
                  </a:cubicBezTo>
                  <a:close/>
                  <a:moveTo>
                    <a:pt x="3474869" y="258"/>
                  </a:moveTo>
                  <a:cubicBezTo>
                    <a:pt x="3911852" y="8731"/>
                    <a:pt x="4093779" y="223246"/>
                    <a:pt x="4128559" y="269433"/>
                  </a:cubicBezTo>
                  <a:lnTo>
                    <a:pt x="4129201" y="270317"/>
                  </a:lnTo>
                  <a:lnTo>
                    <a:pt x="4179895" y="251433"/>
                  </a:lnTo>
                  <a:cubicBezTo>
                    <a:pt x="4464666" y="155049"/>
                    <a:pt x="4750008" y="106620"/>
                    <a:pt x="5027366" y="104577"/>
                  </a:cubicBezTo>
                  <a:cubicBezTo>
                    <a:pt x="5766989" y="99128"/>
                    <a:pt x="6449842" y="423529"/>
                    <a:pt x="6913728" y="1048000"/>
                  </a:cubicBezTo>
                  <a:cubicBezTo>
                    <a:pt x="7148104" y="1363480"/>
                    <a:pt x="7243598" y="1653616"/>
                    <a:pt x="7263965" y="1903677"/>
                  </a:cubicBezTo>
                  <a:lnTo>
                    <a:pt x="7266256" y="1993202"/>
                  </a:lnTo>
                  <a:lnTo>
                    <a:pt x="7304284" y="2006705"/>
                  </a:lnTo>
                  <a:cubicBezTo>
                    <a:pt x="7318317" y="2014938"/>
                    <a:pt x="7330970" y="2025970"/>
                    <a:pt x="7341353" y="2039596"/>
                  </a:cubicBezTo>
                  <a:cubicBezTo>
                    <a:pt x="7364713" y="2073339"/>
                    <a:pt x="7909794" y="2846825"/>
                    <a:pt x="7712527" y="3695584"/>
                  </a:cubicBezTo>
                  <a:cubicBezTo>
                    <a:pt x="7593128" y="4201724"/>
                    <a:pt x="7323183" y="4609232"/>
                    <a:pt x="6964988" y="4814284"/>
                  </a:cubicBezTo>
                  <a:cubicBezTo>
                    <a:pt x="6809250" y="4905129"/>
                    <a:pt x="6645726" y="4951850"/>
                    <a:pt x="6484798" y="4951850"/>
                  </a:cubicBezTo>
                  <a:cubicBezTo>
                    <a:pt x="6401738" y="4951850"/>
                    <a:pt x="6318678" y="4938872"/>
                    <a:pt x="6238213" y="4915512"/>
                  </a:cubicBezTo>
                  <a:cubicBezTo>
                    <a:pt x="6221342" y="4910321"/>
                    <a:pt x="6206255" y="4901885"/>
                    <a:pt x="6193439" y="4891097"/>
                  </a:cubicBezTo>
                  <a:lnTo>
                    <a:pt x="6193115" y="4890696"/>
                  </a:lnTo>
                  <a:lnTo>
                    <a:pt x="6187177" y="4899391"/>
                  </a:lnTo>
                  <a:cubicBezTo>
                    <a:pt x="5956244" y="5187418"/>
                    <a:pt x="5629305" y="5353488"/>
                    <a:pt x="5291986" y="5353488"/>
                  </a:cubicBezTo>
                  <a:cubicBezTo>
                    <a:pt x="5284202" y="5353488"/>
                    <a:pt x="5276418" y="5353488"/>
                    <a:pt x="5268634" y="5353488"/>
                  </a:cubicBezTo>
                  <a:cubicBezTo>
                    <a:pt x="5077919" y="5349596"/>
                    <a:pt x="4906178" y="5290239"/>
                    <a:pt x="4781873" y="5191838"/>
                  </a:cubicBezTo>
                  <a:lnTo>
                    <a:pt x="4757526" y="5169876"/>
                  </a:lnTo>
                  <a:lnTo>
                    <a:pt x="4746911" y="5180171"/>
                  </a:lnTo>
                  <a:cubicBezTo>
                    <a:pt x="4702241" y="5217969"/>
                    <a:pt x="4649770" y="5251909"/>
                    <a:pt x="4588459" y="5280781"/>
                  </a:cubicBezTo>
                  <a:cubicBezTo>
                    <a:pt x="4336727" y="5402755"/>
                    <a:pt x="3988975" y="5459850"/>
                    <a:pt x="3654198" y="5459850"/>
                  </a:cubicBezTo>
                  <a:cubicBezTo>
                    <a:pt x="3246757" y="5459850"/>
                    <a:pt x="2854887" y="5374208"/>
                    <a:pt x="2660250" y="5210710"/>
                  </a:cubicBezTo>
                  <a:cubicBezTo>
                    <a:pt x="2649869" y="5202925"/>
                    <a:pt x="2639488" y="5195139"/>
                    <a:pt x="2629108" y="5187353"/>
                  </a:cubicBezTo>
                  <a:cubicBezTo>
                    <a:pt x="2551902" y="5124906"/>
                    <a:pt x="2452343" y="5043583"/>
                    <a:pt x="2362377" y="4899485"/>
                  </a:cubicBezTo>
                  <a:lnTo>
                    <a:pt x="2361253" y="4897535"/>
                  </a:lnTo>
                  <a:lnTo>
                    <a:pt x="2304821" y="4947020"/>
                  </a:lnTo>
                  <a:cubicBezTo>
                    <a:pt x="2139719" y="5080574"/>
                    <a:pt x="1853140" y="5251887"/>
                    <a:pt x="1467252" y="5251887"/>
                  </a:cubicBezTo>
                  <a:cubicBezTo>
                    <a:pt x="1363484" y="5251887"/>
                    <a:pt x="1251933" y="5238912"/>
                    <a:pt x="1130005" y="5210366"/>
                  </a:cubicBezTo>
                  <a:cubicBezTo>
                    <a:pt x="305046" y="5002763"/>
                    <a:pt x="-151534" y="4097093"/>
                    <a:pt x="45626" y="3053885"/>
                  </a:cubicBezTo>
                  <a:cubicBezTo>
                    <a:pt x="195441" y="2263694"/>
                    <a:pt x="606461" y="1946450"/>
                    <a:pt x="814646" y="1832836"/>
                  </a:cubicBezTo>
                  <a:lnTo>
                    <a:pt x="839931" y="1819905"/>
                  </a:lnTo>
                  <a:lnTo>
                    <a:pt x="837034" y="1693819"/>
                  </a:lnTo>
                  <a:cubicBezTo>
                    <a:pt x="848386" y="1585186"/>
                    <a:pt x="887305" y="1474932"/>
                    <a:pt x="953467" y="1372461"/>
                  </a:cubicBezTo>
                  <a:cubicBezTo>
                    <a:pt x="1056765" y="1208053"/>
                    <a:pt x="1300517" y="956303"/>
                    <a:pt x="1837807" y="867677"/>
                  </a:cubicBezTo>
                  <a:lnTo>
                    <a:pt x="1867041" y="863733"/>
                  </a:lnTo>
                  <a:lnTo>
                    <a:pt x="1874490" y="834518"/>
                  </a:lnTo>
                  <a:cubicBezTo>
                    <a:pt x="1879030" y="823612"/>
                    <a:pt x="1885192" y="813395"/>
                    <a:pt x="1892975" y="804314"/>
                  </a:cubicBezTo>
                  <a:cubicBezTo>
                    <a:pt x="1908541" y="780961"/>
                    <a:pt x="2326228" y="262006"/>
                    <a:pt x="2891793" y="90751"/>
                  </a:cubicBezTo>
                  <a:cubicBezTo>
                    <a:pt x="3123337" y="21341"/>
                    <a:pt x="3315966" y="-2823"/>
                    <a:pt x="3474869" y="258"/>
                  </a:cubicBezTo>
                  <a:close/>
                </a:path>
              </a:pathLst>
            </a:custGeom>
            <a:solidFill>
              <a:schemeClr val="accent3">
                <a:lumMod val="60000"/>
                <a:lumOff val="40000"/>
              </a:schemeClr>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grpSp>
      <p:cxnSp>
        <p:nvCxnSpPr>
          <p:cNvPr id="11" name="直接连接符 10"/>
          <p:cNvCxnSpPr/>
          <p:nvPr/>
        </p:nvCxnSpPr>
        <p:spPr>
          <a:xfrm>
            <a:off x="2152650" y="3141663"/>
            <a:ext cx="579438" cy="0"/>
          </a:xfrm>
          <a:prstGeom prst="line">
            <a:avLst/>
          </a:prstGeom>
          <a:ln>
            <a:solidFill>
              <a:schemeClr val="bg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799138" y="3141663"/>
            <a:ext cx="579438" cy="0"/>
          </a:xfrm>
          <a:prstGeom prst="line">
            <a:avLst/>
          </a:prstGeom>
          <a:ln>
            <a:solidFill>
              <a:schemeClr val="bg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8746"/>
          <a:stretch>
            <a:fillRect/>
          </a:stretch>
        </p:blipFill>
        <p:spPr>
          <a:xfrm>
            <a:off x="929640" y="1713709"/>
            <a:ext cx="5928360" cy="3898500"/>
          </a:xfrm>
          <a:prstGeom prst="rect">
            <a:avLst/>
          </a:prstGeom>
          <a:ln>
            <a:noFill/>
          </a:ln>
          <a:effectLst>
            <a:outerShdw blurRad="292100" dist="139700" dir="2700000" algn="tl" rotWithShape="0">
              <a:srgbClr val="333333">
                <a:alpha val="65000"/>
              </a:srgbClr>
            </a:outerShdw>
          </a:effectLst>
        </p:spPr>
      </p:pic>
      <p:sp>
        <p:nvSpPr>
          <p:cNvPr id="7" name="文本框 6"/>
          <p:cNvSpPr txBox="1"/>
          <p:nvPr/>
        </p:nvSpPr>
        <p:spPr>
          <a:xfrm>
            <a:off x="9276715" y="5028565"/>
            <a:ext cx="2540635" cy="583565"/>
          </a:xfrm>
          <a:prstGeom prst="rect">
            <a:avLst/>
          </a:prstGeom>
          <a:noFill/>
        </p:spPr>
        <p:txBody>
          <a:bodyPr wrap="none" rtlCol="0">
            <a:spAutoFit/>
          </a:bodyPr>
          <a:lstStyle/>
          <a:p>
            <a:pPr algn="l"/>
            <a:r>
              <a:rPr sz="3200" spc="300" dirty="0" smtClean="0">
                <a:solidFill>
                  <a:schemeClr val="bg1">
                    <a:lumMod val="65000"/>
                  </a:schemeClr>
                </a:solidFill>
                <a:latin typeface="+mn-ea"/>
                <a:sym typeface="+mn-ea"/>
              </a:rPr>
              <a:t>威廉·穆贾雅</a:t>
            </a:r>
            <a:endParaRPr lang="zh-CN" altLang="en-US" sz="3200" b="1" spc="300" dirty="0">
              <a:solidFill>
                <a:schemeClr val="accent2">
                  <a:lumMod val="75000"/>
                </a:schemeClr>
              </a:solidFill>
            </a:endParaRPr>
          </a:p>
        </p:txBody>
      </p:sp>
      <p:sp>
        <p:nvSpPr>
          <p:cNvPr id="12" name="矩形 11"/>
          <p:cNvSpPr/>
          <p:nvPr/>
        </p:nvSpPr>
        <p:spPr>
          <a:xfrm>
            <a:off x="0" y="3521710"/>
            <a:ext cx="1202690" cy="306705"/>
          </a:xfrm>
          <a:prstGeom prst="rect">
            <a:avLst/>
          </a:prstGeom>
          <a:solidFill>
            <a:schemeClr val="accent1"/>
          </a:solidFill>
        </p:spPr>
        <p:txBody>
          <a:bodyPr wrap="square">
            <a:spAutoFit/>
          </a:bodyPr>
          <a:lstStyle/>
          <a:p>
            <a:pPr algn="r"/>
            <a:r>
              <a:rPr lang="en-US" altLang="zh-CN" sz="1400" b="1" dirty="0" smtClean="0">
                <a:solidFill>
                  <a:schemeClr val="bg1"/>
                </a:solidFill>
                <a:latin typeface="+mn-ea"/>
              </a:rPr>
              <a:t>ByteCoin</a:t>
            </a:r>
            <a:endParaRPr lang="en-US" altLang="zh-CN" sz="1400" b="1" dirty="0" smtClean="0">
              <a:solidFill>
                <a:schemeClr val="bg1"/>
              </a:solidFill>
              <a:latin typeface="+mn-ea"/>
            </a:endParaRPr>
          </a:p>
        </p:txBody>
      </p:sp>
      <p:sp>
        <p:nvSpPr>
          <p:cNvPr id="13" name="文本框 12"/>
          <p:cNvSpPr txBox="1"/>
          <p:nvPr/>
        </p:nvSpPr>
        <p:spPr>
          <a:xfrm>
            <a:off x="8038465" y="2449195"/>
            <a:ext cx="3167380" cy="2306955"/>
          </a:xfrm>
          <a:prstGeom prst="rect">
            <a:avLst/>
          </a:prstGeom>
          <a:noFill/>
        </p:spPr>
        <p:txBody>
          <a:bodyPr wrap="square" rtlCol="0">
            <a:spAutoFit/>
          </a:bodyPr>
          <a:lstStyle/>
          <a:p>
            <a:pPr algn="just">
              <a:lnSpc>
                <a:spcPct val="200000"/>
              </a:lnSpc>
              <a:spcAft>
                <a:spcPts val="600"/>
              </a:spcAft>
            </a:pPr>
            <a:r>
              <a:rPr lang="zh-CN" sz="1200" spc="300" dirty="0" smtClean="0">
                <a:solidFill>
                  <a:schemeClr val="bg1">
                    <a:lumMod val="65000"/>
                  </a:schemeClr>
                </a:solidFill>
                <a:latin typeface="+mn-ea"/>
              </a:rPr>
              <a:t>在</a:t>
            </a:r>
            <a:r>
              <a:rPr sz="1200" spc="300" dirty="0" smtClean="0">
                <a:solidFill>
                  <a:schemeClr val="bg1">
                    <a:lumMod val="65000"/>
                  </a:schemeClr>
                </a:solidFill>
                <a:latin typeface="+mn-ea"/>
              </a:rPr>
              <a:t>《商业区块链》中将比特币总结为四个要点分别是：点对点电子交易；不需要金融机构；加密证据而不是中心化信用；信用存在于网络，而不是某个中心机构。接下来将从密码学角度介绍比特币系统。</a:t>
            </a:r>
            <a:endParaRPr sz="1200" spc="300" dirty="0" smtClean="0">
              <a:solidFill>
                <a:schemeClr val="bg1">
                  <a:lumMod val="65000"/>
                </a:schemeClr>
              </a:solidFill>
              <a:latin typeface="+mn-ea"/>
            </a:endParaRPr>
          </a:p>
        </p:txBody>
      </p:sp>
      <p:sp>
        <p:nvSpPr>
          <p:cNvPr id="3" name="矩形 2"/>
          <p:cNvSpPr/>
          <p:nvPr/>
        </p:nvSpPr>
        <p:spPr>
          <a:xfrm>
            <a:off x="4597898" y="545660"/>
            <a:ext cx="3615055" cy="829945"/>
          </a:xfrm>
          <a:prstGeom prst="rect">
            <a:avLst/>
          </a:prstGeom>
        </p:spPr>
        <p:txBody>
          <a:bodyPr wrap="none">
            <a:spAutoFit/>
          </a:bodyPr>
          <a:p>
            <a:pPr algn="l"/>
            <a:r>
              <a:rPr lang="zh-CN" altLang="en-US" sz="4800" b="1" spc="600" dirty="0">
                <a:gradFill>
                  <a:gsLst>
                    <a:gs pos="34000">
                      <a:schemeClr val="accent1">
                        <a:lumMod val="75000"/>
                      </a:schemeClr>
                    </a:gs>
                    <a:gs pos="64000">
                      <a:srgbClr val="0070C0"/>
                    </a:gs>
                  </a:gsLst>
                  <a:lin ang="13200000" scaled="0"/>
                </a:gradFill>
              </a:rPr>
              <a:t>比特币系统</a:t>
            </a:r>
            <a:endParaRPr lang="zh-CN" altLang="en-US" sz="4800" b="1" spc="600" dirty="0">
              <a:gradFill>
                <a:gsLst>
                  <a:gs pos="34000">
                    <a:schemeClr val="accent1">
                      <a:lumMod val="75000"/>
                    </a:schemeClr>
                  </a:gs>
                  <a:gs pos="64000">
                    <a:srgbClr val="0070C0"/>
                  </a:gs>
                </a:gsLst>
                <a:lin ang="13200000" scaled="0"/>
              </a:gra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12"/>
                                        </p:tgtEl>
                                        <p:attrNameLst>
                                          <p:attrName>ppt_y</p:attrName>
                                        </p:attrNameLst>
                                      </p:cBhvr>
                                      <p:tavLst>
                                        <p:tav tm="0">
                                          <p:val>
                                            <p:strVal val="#ppt_y"/>
                                          </p:val>
                                        </p:tav>
                                        <p:tav tm="100000">
                                          <p:val>
                                            <p:strVal val="#ppt_y"/>
                                          </p:val>
                                        </p:tav>
                                      </p:tavLst>
                                    </p:anim>
                                    <p:anim calcmode="lin" valueType="num">
                                      <p:cBhvr>
                                        <p:cTn id="18"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12"/>
                                        </p:tgtEl>
                                      </p:cBhvr>
                                    </p:animEffect>
                                  </p:childTnLst>
                                </p:cTn>
                              </p:par>
                            </p:childTnLst>
                          </p:cTn>
                        </p:par>
                        <p:par>
                          <p:cTn id="21" fill="hold">
                            <p:stCondLst>
                              <p:cond delay="1850"/>
                            </p:stCondLst>
                            <p:childTnLst>
                              <p:par>
                                <p:cTn id="22" presetID="42"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anim calcmode="lin" valueType="num">
                                      <p:cBhvr>
                                        <p:cTn id="25" dur="1000" fill="hold"/>
                                        <p:tgtEl>
                                          <p:spTgt spid="13"/>
                                        </p:tgtEl>
                                        <p:attrNameLst>
                                          <p:attrName>ppt_x</p:attrName>
                                        </p:attrNameLst>
                                      </p:cBhvr>
                                      <p:tavLst>
                                        <p:tav tm="0">
                                          <p:val>
                                            <p:strVal val="#ppt_x"/>
                                          </p:val>
                                        </p:tav>
                                        <p:tav tm="100000">
                                          <p:val>
                                            <p:strVal val="#ppt_x"/>
                                          </p:val>
                                        </p:tav>
                                      </p:tavLst>
                                    </p:anim>
                                    <p:anim calcmode="lin" valueType="num">
                                      <p:cBhvr>
                                        <p:cTn id="26" dur="1000" fill="hold"/>
                                        <p:tgtEl>
                                          <p:spTgt spid="13"/>
                                        </p:tgtEl>
                                        <p:attrNameLst>
                                          <p:attrName>ppt_y</p:attrName>
                                        </p:attrNameLst>
                                      </p:cBhvr>
                                      <p:tavLst>
                                        <p:tav tm="0">
                                          <p:val>
                                            <p:strVal val="#ppt_y+.1"/>
                                          </p:val>
                                        </p:tav>
                                        <p:tav tm="100000">
                                          <p:val>
                                            <p:strVal val="#ppt_y"/>
                                          </p:val>
                                        </p:tav>
                                      </p:tavLst>
                                    </p:anim>
                                  </p:childTnLst>
                                </p:cTn>
                              </p:par>
                            </p:childTnLst>
                          </p:cTn>
                        </p:par>
                        <p:par>
                          <p:cTn id="27" fill="hold">
                            <p:stCondLst>
                              <p:cond delay="2850"/>
                            </p:stCondLst>
                            <p:childTnLst>
                              <p:par>
                                <p:cTn id="28" presetID="1" presetClass="entr" presetSubtype="0"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p:bldP spid="3"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935095" y="353060"/>
            <a:ext cx="6198234" cy="1028700"/>
            <a:chOff x="3934921" y="352890"/>
            <a:chExt cx="4920530" cy="1028700"/>
          </a:xfrm>
        </p:grpSpPr>
        <p:sp>
          <p:nvSpPr>
            <p:cNvPr id="10" name="标题 1"/>
            <p:cNvSpPr txBox="1"/>
            <p:nvPr/>
          </p:nvSpPr>
          <p:spPr>
            <a:xfrm>
              <a:off x="3934921" y="352890"/>
              <a:ext cx="2437583" cy="1028700"/>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目前</a:t>
              </a:r>
              <a:r>
                <a:rPr lang="zh-CN" altLang="en-US" spc="300" dirty="0">
                  <a:solidFill>
                    <a:schemeClr val="accent1">
                      <a:lumMod val="75000"/>
                    </a:schemeClr>
                  </a:solidFill>
                </a:rPr>
                <a:t>的数字货币</a:t>
              </a:r>
              <a:endParaRPr lang="zh-CN" altLang="en-US" spc="300" dirty="0">
                <a:solidFill>
                  <a:schemeClr val="accent1">
                    <a:lumMod val="75000"/>
                  </a:schemeClr>
                </a:solidFill>
              </a:endParaRPr>
            </a:p>
          </p:txBody>
        </p:sp>
        <p:sp>
          <p:nvSpPr>
            <p:cNvPr id="11" name="矩形 10"/>
            <p:cNvSpPr/>
            <p:nvPr/>
          </p:nvSpPr>
          <p:spPr>
            <a:xfrm>
              <a:off x="6260843" y="483700"/>
              <a:ext cx="2594608" cy="337185"/>
            </a:xfrm>
            <a:prstGeom prst="rect">
              <a:avLst/>
            </a:prstGeom>
          </p:spPr>
          <p:txBody>
            <a:bodyPr wrap="square">
              <a:spAutoFit/>
            </a:bodyPr>
            <a:lstStyle/>
            <a:p>
              <a:r>
                <a:rPr lang="en-US" altLang="zh-CN" sz="1600" spc="600" dirty="0">
                  <a:solidFill>
                    <a:schemeClr val="bg1">
                      <a:lumMod val="65000"/>
                    </a:schemeClr>
                  </a:solidFill>
                </a:rPr>
                <a:t>DIGITAL CASH</a:t>
              </a:r>
              <a:endParaRPr lang="en-US" altLang="zh-CN" sz="1600" spc="600" dirty="0">
                <a:solidFill>
                  <a:schemeClr val="bg1">
                    <a:lumMod val="65000"/>
                  </a:schemeClr>
                </a:solidFill>
              </a:endParaRPr>
            </a:p>
          </p:txBody>
        </p:sp>
      </p:grpSp>
      <p:sp>
        <p:nvSpPr>
          <p:cNvPr id="8" name="文本框 7"/>
          <p:cNvSpPr txBox="1"/>
          <p:nvPr/>
        </p:nvSpPr>
        <p:spPr>
          <a:xfrm>
            <a:off x="663843" y="1511540"/>
            <a:ext cx="4253230" cy="583565"/>
          </a:xfrm>
          <a:prstGeom prst="rect">
            <a:avLst/>
          </a:prstGeom>
          <a:noFill/>
        </p:spPr>
        <p:txBody>
          <a:bodyPr wrap="none" rtlCol="0">
            <a:spAutoFit/>
          </a:bodyPr>
          <a:lstStyle/>
          <a:p>
            <a:r>
              <a:rPr lang="zh-CN" altLang="en-US" sz="3200" b="1" dirty="0">
                <a:solidFill>
                  <a:schemeClr val="tx2"/>
                </a:solidFill>
                <a:latin typeface="+mj-ea"/>
              </a:rPr>
              <a:t>大致分为三种数据货币</a:t>
            </a:r>
            <a:endParaRPr lang="zh-CN" altLang="en-US" sz="3200" b="1" dirty="0">
              <a:solidFill>
                <a:schemeClr val="tx2"/>
              </a:solidFill>
              <a:latin typeface="+mj-ea"/>
            </a:endParaRPr>
          </a:p>
        </p:txBody>
      </p:sp>
      <p:grpSp>
        <p:nvGrpSpPr>
          <p:cNvPr id="12" name="组合 11"/>
          <p:cNvGrpSpPr/>
          <p:nvPr/>
        </p:nvGrpSpPr>
        <p:grpSpPr>
          <a:xfrm>
            <a:off x="727592" y="4506376"/>
            <a:ext cx="1529897" cy="453572"/>
            <a:chOff x="8875015" y="4840976"/>
            <a:chExt cx="1529897" cy="453572"/>
          </a:xfrm>
        </p:grpSpPr>
        <p:sp>
          <p:nvSpPr>
            <p:cNvPr id="13" name="矩形 12"/>
            <p:cNvSpPr/>
            <p:nvPr/>
          </p:nvSpPr>
          <p:spPr>
            <a:xfrm>
              <a:off x="9328587" y="4944652"/>
              <a:ext cx="1076325" cy="245110"/>
            </a:xfrm>
            <a:prstGeom prst="rect">
              <a:avLst/>
            </a:prstGeom>
            <a:ln>
              <a:noFill/>
            </a:ln>
          </p:spPr>
          <p:txBody>
            <a:bodyPr wrap="none">
              <a:spAutoFit/>
            </a:bodyPr>
            <a:lstStyle/>
            <a:p>
              <a:r>
                <a:rPr lang="zh-CN" altLang="en-US" sz="1000" b="1" dirty="0">
                  <a:solidFill>
                    <a:schemeClr val="tx2"/>
                  </a:solidFill>
                </a:rPr>
                <a:t>第三方在线支付</a:t>
              </a:r>
              <a:endParaRPr lang="zh-CN" altLang="en-US" sz="1000" b="1" dirty="0">
                <a:solidFill>
                  <a:schemeClr val="tx2"/>
                </a:solidFill>
              </a:endParaRPr>
            </a:p>
          </p:txBody>
        </p:sp>
        <p:sp>
          <p:nvSpPr>
            <p:cNvPr id="15" name="椭圆 14"/>
            <p:cNvSpPr/>
            <p:nvPr/>
          </p:nvSpPr>
          <p:spPr>
            <a:xfrm>
              <a:off x="8875015" y="4840976"/>
              <a:ext cx="453572" cy="453572"/>
            </a:xfrm>
            <a:prstGeom prst="ellipse">
              <a:avLst/>
            </a:prstGeom>
            <a:solidFill>
              <a:schemeClr val="accent3">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727592" y="3755860"/>
            <a:ext cx="1274627" cy="453572"/>
            <a:chOff x="5047117" y="4840976"/>
            <a:chExt cx="1274627" cy="453572"/>
          </a:xfrm>
        </p:grpSpPr>
        <p:sp>
          <p:nvSpPr>
            <p:cNvPr id="18" name="矩形 17"/>
            <p:cNvSpPr/>
            <p:nvPr/>
          </p:nvSpPr>
          <p:spPr>
            <a:xfrm>
              <a:off x="5500689" y="4944652"/>
              <a:ext cx="821055" cy="245110"/>
            </a:xfrm>
            <a:prstGeom prst="rect">
              <a:avLst/>
            </a:prstGeom>
            <a:ln>
              <a:noFill/>
            </a:ln>
          </p:spPr>
          <p:txBody>
            <a:bodyPr wrap="none">
              <a:spAutoFit/>
            </a:bodyPr>
            <a:lstStyle/>
            <a:p>
              <a:r>
                <a:rPr lang="zh-CN" altLang="en-US" sz="1000" b="1" dirty="0">
                  <a:solidFill>
                    <a:schemeClr val="tx2"/>
                  </a:solidFill>
                </a:rPr>
                <a:t>互联网积分 </a:t>
              </a:r>
              <a:endParaRPr lang="zh-CN" altLang="en-US" sz="1000" b="1" dirty="0">
                <a:solidFill>
                  <a:schemeClr val="tx2"/>
                </a:solidFill>
              </a:endParaRPr>
            </a:p>
          </p:txBody>
        </p:sp>
        <p:grpSp>
          <p:nvGrpSpPr>
            <p:cNvPr id="19" name="组合 18"/>
            <p:cNvGrpSpPr/>
            <p:nvPr/>
          </p:nvGrpSpPr>
          <p:grpSpPr>
            <a:xfrm>
              <a:off x="5047117" y="4840976"/>
              <a:ext cx="453572" cy="453572"/>
              <a:chOff x="5047117" y="4840976"/>
              <a:chExt cx="453572" cy="453572"/>
            </a:xfrm>
          </p:grpSpPr>
          <p:sp>
            <p:nvSpPr>
              <p:cNvPr id="20" name="椭圆 19"/>
              <p:cNvSpPr/>
              <p:nvPr/>
            </p:nvSpPr>
            <p:spPr>
              <a:xfrm>
                <a:off x="5047117" y="4840976"/>
                <a:ext cx="453572" cy="45357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11"/>
              <p:cNvSpPr/>
              <p:nvPr/>
            </p:nvSpPr>
            <p:spPr bwMode="auto">
              <a:xfrm>
                <a:off x="5191767" y="4969217"/>
                <a:ext cx="164274" cy="197090"/>
              </a:xfrm>
              <a:custGeom>
                <a:avLst/>
                <a:gdLst>
                  <a:gd name="T0" fmla="*/ 3120 w 3355"/>
                  <a:gd name="T1" fmla="*/ 2069 h 4024"/>
                  <a:gd name="T2" fmla="*/ 3116 w 3355"/>
                  <a:gd name="T3" fmla="*/ 1939 h 4024"/>
                  <a:gd name="T4" fmla="*/ 3162 w 3355"/>
                  <a:gd name="T5" fmla="*/ 1804 h 4024"/>
                  <a:gd name="T6" fmla="*/ 3152 w 3355"/>
                  <a:gd name="T7" fmla="*/ 1635 h 4024"/>
                  <a:gd name="T8" fmla="*/ 3060 w 3355"/>
                  <a:gd name="T9" fmla="*/ 1487 h 4024"/>
                  <a:gd name="T10" fmla="*/ 3005 w 3355"/>
                  <a:gd name="T11" fmla="*/ 1330 h 4024"/>
                  <a:gd name="T12" fmla="*/ 2992 w 3355"/>
                  <a:gd name="T13" fmla="*/ 1089 h 4024"/>
                  <a:gd name="T14" fmla="*/ 2927 w 3355"/>
                  <a:gd name="T15" fmla="*/ 843 h 4024"/>
                  <a:gd name="T16" fmla="*/ 2710 w 3355"/>
                  <a:gd name="T17" fmla="*/ 467 h 4024"/>
                  <a:gd name="T18" fmla="*/ 2328 w 3355"/>
                  <a:gd name="T19" fmla="*/ 155 h 4024"/>
                  <a:gd name="T20" fmla="*/ 2003 w 3355"/>
                  <a:gd name="T21" fmla="*/ 32 h 4024"/>
                  <a:gd name="T22" fmla="*/ 1744 w 3355"/>
                  <a:gd name="T23" fmla="*/ 0 h 4024"/>
                  <a:gd name="T24" fmla="*/ 1514 w 3355"/>
                  <a:gd name="T25" fmla="*/ 14 h 4024"/>
                  <a:gd name="T26" fmla="*/ 1266 w 3355"/>
                  <a:gd name="T27" fmla="*/ 77 h 4024"/>
                  <a:gd name="T28" fmla="*/ 840 w 3355"/>
                  <a:gd name="T29" fmla="*/ 333 h 4024"/>
                  <a:gd name="T30" fmla="*/ 543 w 3355"/>
                  <a:gd name="T31" fmla="*/ 727 h 4024"/>
                  <a:gd name="T32" fmla="*/ 448 w 3355"/>
                  <a:gd name="T33" fmla="*/ 994 h 4024"/>
                  <a:gd name="T34" fmla="*/ 416 w 3355"/>
                  <a:gd name="T35" fmla="*/ 1251 h 4024"/>
                  <a:gd name="T36" fmla="*/ 421 w 3355"/>
                  <a:gd name="T37" fmla="*/ 1493 h 4024"/>
                  <a:gd name="T38" fmla="*/ 346 w 3355"/>
                  <a:gd name="T39" fmla="*/ 1603 h 4024"/>
                  <a:gd name="T40" fmla="*/ 323 w 3355"/>
                  <a:gd name="T41" fmla="*/ 1744 h 4024"/>
                  <a:gd name="T42" fmla="*/ 364 w 3355"/>
                  <a:gd name="T43" fmla="*/ 1921 h 4024"/>
                  <a:gd name="T44" fmla="*/ 159 w 3355"/>
                  <a:gd name="T45" fmla="*/ 2209 h 4024"/>
                  <a:gd name="T46" fmla="*/ 50 w 3355"/>
                  <a:gd name="T47" fmla="*/ 2462 h 4024"/>
                  <a:gd name="T48" fmla="*/ 3 w 3355"/>
                  <a:gd name="T49" fmla="*/ 2714 h 4024"/>
                  <a:gd name="T50" fmla="*/ 13 w 3355"/>
                  <a:gd name="T51" fmla="*/ 2917 h 4024"/>
                  <a:gd name="T52" fmla="*/ 70 w 3355"/>
                  <a:gd name="T53" fmla="*/ 3039 h 4024"/>
                  <a:gd name="T54" fmla="*/ 149 w 3355"/>
                  <a:gd name="T55" fmla="*/ 3053 h 4024"/>
                  <a:gd name="T56" fmla="*/ 337 w 3355"/>
                  <a:gd name="T57" fmla="*/ 2927 h 4024"/>
                  <a:gd name="T58" fmla="*/ 469 w 3355"/>
                  <a:gd name="T59" fmla="*/ 2924 h 4024"/>
                  <a:gd name="T60" fmla="*/ 598 w 3355"/>
                  <a:gd name="T61" fmla="*/ 3212 h 4024"/>
                  <a:gd name="T62" fmla="*/ 634 w 3355"/>
                  <a:gd name="T63" fmla="*/ 3401 h 4024"/>
                  <a:gd name="T64" fmla="*/ 385 w 3355"/>
                  <a:gd name="T65" fmla="*/ 3565 h 4024"/>
                  <a:gd name="T66" fmla="*/ 328 w 3355"/>
                  <a:gd name="T67" fmla="*/ 3673 h 4024"/>
                  <a:gd name="T68" fmla="*/ 333 w 3355"/>
                  <a:gd name="T69" fmla="*/ 3778 h 4024"/>
                  <a:gd name="T70" fmla="*/ 430 w 3355"/>
                  <a:gd name="T71" fmla="*/ 3898 h 4024"/>
                  <a:gd name="T72" fmla="*/ 607 w 3355"/>
                  <a:gd name="T73" fmla="*/ 3983 h 4024"/>
                  <a:gd name="T74" fmla="*/ 844 w 3355"/>
                  <a:gd name="T75" fmla="*/ 4022 h 4024"/>
                  <a:gd name="T76" fmla="*/ 1094 w 3355"/>
                  <a:gd name="T77" fmla="*/ 4009 h 4024"/>
                  <a:gd name="T78" fmla="*/ 1439 w 3355"/>
                  <a:gd name="T79" fmla="*/ 3901 h 4024"/>
                  <a:gd name="T80" fmla="*/ 1624 w 3355"/>
                  <a:gd name="T81" fmla="*/ 3747 h 4024"/>
                  <a:gd name="T82" fmla="*/ 1848 w 3355"/>
                  <a:gd name="T83" fmla="*/ 3790 h 4024"/>
                  <a:gd name="T84" fmla="*/ 2100 w 3355"/>
                  <a:gd name="T85" fmla="*/ 3941 h 4024"/>
                  <a:gd name="T86" fmla="*/ 2394 w 3355"/>
                  <a:gd name="T87" fmla="*/ 4008 h 4024"/>
                  <a:gd name="T88" fmla="*/ 2645 w 3355"/>
                  <a:gd name="T89" fmla="*/ 4007 h 4024"/>
                  <a:gd name="T90" fmla="*/ 2855 w 3355"/>
                  <a:gd name="T91" fmla="*/ 3952 h 4024"/>
                  <a:gd name="T92" fmla="*/ 2998 w 3355"/>
                  <a:gd name="T93" fmla="*/ 3857 h 4024"/>
                  <a:gd name="T94" fmla="*/ 3052 w 3355"/>
                  <a:gd name="T95" fmla="*/ 3743 h 4024"/>
                  <a:gd name="T96" fmla="*/ 3034 w 3355"/>
                  <a:gd name="T97" fmla="*/ 3632 h 4024"/>
                  <a:gd name="T98" fmla="*/ 2899 w 3355"/>
                  <a:gd name="T99" fmla="*/ 3480 h 4024"/>
                  <a:gd name="T100" fmla="*/ 2688 w 3355"/>
                  <a:gd name="T101" fmla="*/ 3336 h 4024"/>
                  <a:gd name="T102" fmla="*/ 2856 w 3355"/>
                  <a:gd name="T103" fmla="*/ 3084 h 4024"/>
                  <a:gd name="T104" fmla="*/ 2931 w 3355"/>
                  <a:gd name="T105" fmla="*/ 2835 h 4024"/>
                  <a:gd name="T106" fmla="*/ 3123 w 3355"/>
                  <a:gd name="T107" fmla="*/ 3048 h 4024"/>
                  <a:gd name="T108" fmla="*/ 3263 w 3355"/>
                  <a:gd name="T109" fmla="*/ 3117 h 4024"/>
                  <a:gd name="T110" fmla="*/ 3312 w 3355"/>
                  <a:gd name="T111" fmla="*/ 3069 h 4024"/>
                  <a:gd name="T112" fmla="*/ 3353 w 3355"/>
                  <a:gd name="T113" fmla="*/ 2858 h 4024"/>
                  <a:gd name="T114" fmla="*/ 3331 w 3355"/>
                  <a:gd name="T115" fmla="*/ 2578 h 4024"/>
                  <a:gd name="T116" fmla="*/ 3260 w 3355"/>
                  <a:gd name="T117" fmla="*/ 2335 h 4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55" h="4024">
                    <a:moveTo>
                      <a:pt x="3260" y="2335"/>
                    </a:moveTo>
                    <a:lnTo>
                      <a:pt x="3260" y="2335"/>
                    </a:lnTo>
                    <a:lnTo>
                      <a:pt x="3240" y="2287"/>
                    </a:lnTo>
                    <a:lnTo>
                      <a:pt x="3218" y="2241"/>
                    </a:lnTo>
                    <a:lnTo>
                      <a:pt x="3194" y="2196"/>
                    </a:lnTo>
                    <a:lnTo>
                      <a:pt x="3170" y="2152"/>
                    </a:lnTo>
                    <a:lnTo>
                      <a:pt x="3145" y="2110"/>
                    </a:lnTo>
                    <a:lnTo>
                      <a:pt x="3120" y="2069"/>
                    </a:lnTo>
                    <a:lnTo>
                      <a:pt x="3094" y="2030"/>
                    </a:lnTo>
                    <a:lnTo>
                      <a:pt x="3067" y="1994"/>
                    </a:lnTo>
                    <a:lnTo>
                      <a:pt x="3067" y="1994"/>
                    </a:lnTo>
                    <a:lnTo>
                      <a:pt x="3077" y="1985"/>
                    </a:lnTo>
                    <a:lnTo>
                      <a:pt x="3087" y="1975"/>
                    </a:lnTo>
                    <a:lnTo>
                      <a:pt x="3098" y="1963"/>
                    </a:lnTo>
                    <a:lnTo>
                      <a:pt x="3107" y="1952"/>
                    </a:lnTo>
                    <a:lnTo>
                      <a:pt x="3116" y="1939"/>
                    </a:lnTo>
                    <a:lnTo>
                      <a:pt x="3123" y="1924"/>
                    </a:lnTo>
                    <a:lnTo>
                      <a:pt x="3131" y="1909"/>
                    </a:lnTo>
                    <a:lnTo>
                      <a:pt x="3138" y="1893"/>
                    </a:lnTo>
                    <a:lnTo>
                      <a:pt x="3144" y="1877"/>
                    </a:lnTo>
                    <a:lnTo>
                      <a:pt x="3151" y="1860"/>
                    </a:lnTo>
                    <a:lnTo>
                      <a:pt x="3154" y="1842"/>
                    </a:lnTo>
                    <a:lnTo>
                      <a:pt x="3158" y="1822"/>
                    </a:lnTo>
                    <a:lnTo>
                      <a:pt x="3162" y="1804"/>
                    </a:lnTo>
                    <a:lnTo>
                      <a:pt x="3165" y="1784"/>
                    </a:lnTo>
                    <a:lnTo>
                      <a:pt x="3166" y="1764"/>
                    </a:lnTo>
                    <a:lnTo>
                      <a:pt x="3166" y="1744"/>
                    </a:lnTo>
                    <a:lnTo>
                      <a:pt x="3166" y="1744"/>
                    </a:lnTo>
                    <a:lnTo>
                      <a:pt x="3165" y="1715"/>
                    </a:lnTo>
                    <a:lnTo>
                      <a:pt x="3162" y="1687"/>
                    </a:lnTo>
                    <a:lnTo>
                      <a:pt x="3158" y="1661"/>
                    </a:lnTo>
                    <a:lnTo>
                      <a:pt x="3152" y="1635"/>
                    </a:lnTo>
                    <a:lnTo>
                      <a:pt x="3145" y="1611"/>
                    </a:lnTo>
                    <a:lnTo>
                      <a:pt x="3136" y="1587"/>
                    </a:lnTo>
                    <a:lnTo>
                      <a:pt x="3126" y="1567"/>
                    </a:lnTo>
                    <a:lnTo>
                      <a:pt x="3116" y="1547"/>
                    </a:lnTo>
                    <a:lnTo>
                      <a:pt x="3103" y="1529"/>
                    </a:lnTo>
                    <a:lnTo>
                      <a:pt x="3090" y="1512"/>
                    </a:lnTo>
                    <a:lnTo>
                      <a:pt x="3076" y="1498"/>
                    </a:lnTo>
                    <a:lnTo>
                      <a:pt x="3060" y="1487"/>
                    </a:lnTo>
                    <a:lnTo>
                      <a:pt x="3043" y="1478"/>
                    </a:lnTo>
                    <a:lnTo>
                      <a:pt x="3027" y="1470"/>
                    </a:lnTo>
                    <a:lnTo>
                      <a:pt x="3010" y="1466"/>
                    </a:lnTo>
                    <a:lnTo>
                      <a:pt x="2992" y="1465"/>
                    </a:lnTo>
                    <a:lnTo>
                      <a:pt x="2992" y="1465"/>
                    </a:lnTo>
                    <a:lnTo>
                      <a:pt x="2998" y="1419"/>
                    </a:lnTo>
                    <a:lnTo>
                      <a:pt x="3002" y="1375"/>
                    </a:lnTo>
                    <a:lnTo>
                      <a:pt x="3005" y="1330"/>
                    </a:lnTo>
                    <a:lnTo>
                      <a:pt x="3006" y="1285"/>
                    </a:lnTo>
                    <a:lnTo>
                      <a:pt x="3006" y="1285"/>
                    </a:lnTo>
                    <a:lnTo>
                      <a:pt x="3006" y="1251"/>
                    </a:lnTo>
                    <a:lnTo>
                      <a:pt x="3005" y="1219"/>
                    </a:lnTo>
                    <a:lnTo>
                      <a:pt x="3002" y="1186"/>
                    </a:lnTo>
                    <a:lnTo>
                      <a:pt x="2999" y="1153"/>
                    </a:lnTo>
                    <a:lnTo>
                      <a:pt x="2996" y="1121"/>
                    </a:lnTo>
                    <a:lnTo>
                      <a:pt x="2992" y="1089"/>
                    </a:lnTo>
                    <a:lnTo>
                      <a:pt x="2986" y="1058"/>
                    </a:lnTo>
                    <a:lnTo>
                      <a:pt x="2980" y="1025"/>
                    </a:lnTo>
                    <a:lnTo>
                      <a:pt x="2974" y="994"/>
                    </a:lnTo>
                    <a:lnTo>
                      <a:pt x="2966" y="963"/>
                    </a:lnTo>
                    <a:lnTo>
                      <a:pt x="2957" y="932"/>
                    </a:lnTo>
                    <a:lnTo>
                      <a:pt x="2948" y="903"/>
                    </a:lnTo>
                    <a:lnTo>
                      <a:pt x="2939" y="873"/>
                    </a:lnTo>
                    <a:lnTo>
                      <a:pt x="2927" y="843"/>
                    </a:lnTo>
                    <a:lnTo>
                      <a:pt x="2917" y="814"/>
                    </a:lnTo>
                    <a:lnTo>
                      <a:pt x="2904" y="784"/>
                    </a:lnTo>
                    <a:lnTo>
                      <a:pt x="2878" y="727"/>
                    </a:lnTo>
                    <a:lnTo>
                      <a:pt x="2850" y="671"/>
                    </a:lnTo>
                    <a:lnTo>
                      <a:pt x="2819" y="618"/>
                    </a:lnTo>
                    <a:lnTo>
                      <a:pt x="2785" y="566"/>
                    </a:lnTo>
                    <a:lnTo>
                      <a:pt x="2749" y="515"/>
                    </a:lnTo>
                    <a:lnTo>
                      <a:pt x="2710" y="467"/>
                    </a:lnTo>
                    <a:lnTo>
                      <a:pt x="2670" y="421"/>
                    </a:lnTo>
                    <a:lnTo>
                      <a:pt x="2626" y="376"/>
                    </a:lnTo>
                    <a:lnTo>
                      <a:pt x="2582" y="333"/>
                    </a:lnTo>
                    <a:lnTo>
                      <a:pt x="2534" y="293"/>
                    </a:lnTo>
                    <a:lnTo>
                      <a:pt x="2485" y="254"/>
                    </a:lnTo>
                    <a:lnTo>
                      <a:pt x="2435" y="218"/>
                    </a:lnTo>
                    <a:lnTo>
                      <a:pt x="2382" y="186"/>
                    </a:lnTo>
                    <a:lnTo>
                      <a:pt x="2328" y="155"/>
                    </a:lnTo>
                    <a:lnTo>
                      <a:pt x="2272" y="126"/>
                    </a:lnTo>
                    <a:lnTo>
                      <a:pt x="2215" y="101"/>
                    </a:lnTo>
                    <a:lnTo>
                      <a:pt x="2156" y="77"/>
                    </a:lnTo>
                    <a:lnTo>
                      <a:pt x="2126" y="67"/>
                    </a:lnTo>
                    <a:lnTo>
                      <a:pt x="2095" y="57"/>
                    </a:lnTo>
                    <a:lnTo>
                      <a:pt x="2065" y="48"/>
                    </a:lnTo>
                    <a:lnTo>
                      <a:pt x="2034" y="40"/>
                    </a:lnTo>
                    <a:lnTo>
                      <a:pt x="2003" y="32"/>
                    </a:lnTo>
                    <a:lnTo>
                      <a:pt x="1971" y="26"/>
                    </a:lnTo>
                    <a:lnTo>
                      <a:pt x="1940" y="19"/>
                    </a:lnTo>
                    <a:lnTo>
                      <a:pt x="1908" y="14"/>
                    </a:lnTo>
                    <a:lnTo>
                      <a:pt x="1876" y="9"/>
                    </a:lnTo>
                    <a:lnTo>
                      <a:pt x="1843" y="6"/>
                    </a:lnTo>
                    <a:lnTo>
                      <a:pt x="1810" y="2"/>
                    </a:lnTo>
                    <a:lnTo>
                      <a:pt x="1777" y="1"/>
                    </a:lnTo>
                    <a:lnTo>
                      <a:pt x="1744" y="0"/>
                    </a:lnTo>
                    <a:lnTo>
                      <a:pt x="1710" y="0"/>
                    </a:lnTo>
                    <a:lnTo>
                      <a:pt x="1710" y="0"/>
                    </a:lnTo>
                    <a:lnTo>
                      <a:pt x="1677" y="0"/>
                    </a:lnTo>
                    <a:lnTo>
                      <a:pt x="1644" y="1"/>
                    </a:lnTo>
                    <a:lnTo>
                      <a:pt x="1611" y="2"/>
                    </a:lnTo>
                    <a:lnTo>
                      <a:pt x="1578" y="6"/>
                    </a:lnTo>
                    <a:lnTo>
                      <a:pt x="1546" y="9"/>
                    </a:lnTo>
                    <a:lnTo>
                      <a:pt x="1514" y="14"/>
                    </a:lnTo>
                    <a:lnTo>
                      <a:pt x="1482" y="19"/>
                    </a:lnTo>
                    <a:lnTo>
                      <a:pt x="1449" y="26"/>
                    </a:lnTo>
                    <a:lnTo>
                      <a:pt x="1418" y="32"/>
                    </a:lnTo>
                    <a:lnTo>
                      <a:pt x="1387" y="40"/>
                    </a:lnTo>
                    <a:lnTo>
                      <a:pt x="1356" y="48"/>
                    </a:lnTo>
                    <a:lnTo>
                      <a:pt x="1325" y="57"/>
                    </a:lnTo>
                    <a:lnTo>
                      <a:pt x="1296" y="67"/>
                    </a:lnTo>
                    <a:lnTo>
                      <a:pt x="1266" y="77"/>
                    </a:lnTo>
                    <a:lnTo>
                      <a:pt x="1206" y="101"/>
                    </a:lnTo>
                    <a:lnTo>
                      <a:pt x="1150" y="126"/>
                    </a:lnTo>
                    <a:lnTo>
                      <a:pt x="1093" y="155"/>
                    </a:lnTo>
                    <a:lnTo>
                      <a:pt x="1039" y="186"/>
                    </a:lnTo>
                    <a:lnTo>
                      <a:pt x="987" y="218"/>
                    </a:lnTo>
                    <a:lnTo>
                      <a:pt x="935" y="254"/>
                    </a:lnTo>
                    <a:lnTo>
                      <a:pt x="886" y="293"/>
                    </a:lnTo>
                    <a:lnTo>
                      <a:pt x="840" y="333"/>
                    </a:lnTo>
                    <a:lnTo>
                      <a:pt x="794" y="376"/>
                    </a:lnTo>
                    <a:lnTo>
                      <a:pt x="752" y="421"/>
                    </a:lnTo>
                    <a:lnTo>
                      <a:pt x="712" y="467"/>
                    </a:lnTo>
                    <a:lnTo>
                      <a:pt x="673" y="515"/>
                    </a:lnTo>
                    <a:lnTo>
                      <a:pt x="637" y="566"/>
                    </a:lnTo>
                    <a:lnTo>
                      <a:pt x="603" y="618"/>
                    </a:lnTo>
                    <a:lnTo>
                      <a:pt x="572" y="671"/>
                    </a:lnTo>
                    <a:lnTo>
                      <a:pt x="543" y="727"/>
                    </a:lnTo>
                    <a:lnTo>
                      <a:pt x="517" y="784"/>
                    </a:lnTo>
                    <a:lnTo>
                      <a:pt x="505" y="814"/>
                    </a:lnTo>
                    <a:lnTo>
                      <a:pt x="493" y="843"/>
                    </a:lnTo>
                    <a:lnTo>
                      <a:pt x="483" y="873"/>
                    </a:lnTo>
                    <a:lnTo>
                      <a:pt x="474" y="903"/>
                    </a:lnTo>
                    <a:lnTo>
                      <a:pt x="465" y="932"/>
                    </a:lnTo>
                    <a:lnTo>
                      <a:pt x="456" y="963"/>
                    </a:lnTo>
                    <a:lnTo>
                      <a:pt x="448" y="994"/>
                    </a:lnTo>
                    <a:lnTo>
                      <a:pt x="442" y="1025"/>
                    </a:lnTo>
                    <a:lnTo>
                      <a:pt x="435" y="1058"/>
                    </a:lnTo>
                    <a:lnTo>
                      <a:pt x="430" y="1089"/>
                    </a:lnTo>
                    <a:lnTo>
                      <a:pt x="426" y="1121"/>
                    </a:lnTo>
                    <a:lnTo>
                      <a:pt x="422" y="1153"/>
                    </a:lnTo>
                    <a:lnTo>
                      <a:pt x="419" y="1186"/>
                    </a:lnTo>
                    <a:lnTo>
                      <a:pt x="417" y="1219"/>
                    </a:lnTo>
                    <a:lnTo>
                      <a:pt x="416" y="1251"/>
                    </a:lnTo>
                    <a:lnTo>
                      <a:pt x="416" y="1285"/>
                    </a:lnTo>
                    <a:lnTo>
                      <a:pt x="416" y="1285"/>
                    </a:lnTo>
                    <a:lnTo>
                      <a:pt x="416" y="1335"/>
                    </a:lnTo>
                    <a:lnTo>
                      <a:pt x="420" y="1386"/>
                    </a:lnTo>
                    <a:lnTo>
                      <a:pt x="425" y="1435"/>
                    </a:lnTo>
                    <a:lnTo>
                      <a:pt x="433" y="1485"/>
                    </a:lnTo>
                    <a:lnTo>
                      <a:pt x="433" y="1485"/>
                    </a:lnTo>
                    <a:lnTo>
                      <a:pt x="421" y="1493"/>
                    </a:lnTo>
                    <a:lnTo>
                      <a:pt x="409" y="1503"/>
                    </a:lnTo>
                    <a:lnTo>
                      <a:pt x="399" y="1514"/>
                    </a:lnTo>
                    <a:lnTo>
                      <a:pt x="389" y="1527"/>
                    </a:lnTo>
                    <a:lnTo>
                      <a:pt x="378" y="1540"/>
                    </a:lnTo>
                    <a:lnTo>
                      <a:pt x="369" y="1554"/>
                    </a:lnTo>
                    <a:lnTo>
                      <a:pt x="362" y="1569"/>
                    </a:lnTo>
                    <a:lnTo>
                      <a:pt x="354" y="1586"/>
                    </a:lnTo>
                    <a:lnTo>
                      <a:pt x="346" y="1603"/>
                    </a:lnTo>
                    <a:lnTo>
                      <a:pt x="341" y="1621"/>
                    </a:lnTo>
                    <a:lnTo>
                      <a:pt x="336" y="1640"/>
                    </a:lnTo>
                    <a:lnTo>
                      <a:pt x="331" y="1660"/>
                    </a:lnTo>
                    <a:lnTo>
                      <a:pt x="328" y="1679"/>
                    </a:lnTo>
                    <a:lnTo>
                      <a:pt x="326" y="1700"/>
                    </a:lnTo>
                    <a:lnTo>
                      <a:pt x="323" y="1722"/>
                    </a:lnTo>
                    <a:lnTo>
                      <a:pt x="323" y="1744"/>
                    </a:lnTo>
                    <a:lnTo>
                      <a:pt x="323" y="1744"/>
                    </a:lnTo>
                    <a:lnTo>
                      <a:pt x="324" y="1768"/>
                    </a:lnTo>
                    <a:lnTo>
                      <a:pt x="326" y="1793"/>
                    </a:lnTo>
                    <a:lnTo>
                      <a:pt x="329" y="1816"/>
                    </a:lnTo>
                    <a:lnTo>
                      <a:pt x="333" y="1839"/>
                    </a:lnTo>
                    <a:lnTo>
                      <a:pt x="340" y="1861"/>
                    </a:lnTo>
                    <a:lnTo>
                      <a:pt x="346" y="1882"/>
                    </a:lnTo>
                    <a:lnTo>
                      <a:pt x="355" y="1901"/>
                    </a:lnTo>
                    <a:lnTo>
                      <a:pt x="364" y="1921"/>
                    </a:lnTo>
                    <a:lnTo>
                      <a:pt x="364" y="1921"/>
                    </a:lnTo>
                    <a:lnTo>
                      <a:pt x="333" y="1955"/>
                    </a:lnTo>
                    <a:lnTo>
                      <a:pt x="302" y="1993"/>
                    </a:lnTo>
                    <a:lnTo>
                      <a:pt x="271" y="2032"/>
                    </a:lnTo>
                    <a:lnTo>
                      <a:pt x="242" y="2073"/>
                    </a:lnTo>
                    <a:lnTo>
                      <a:pt x="213" y="2117"/>
                    </a:lnTo>
                    <a:lnTo>
                      <a:pt x="185" y="2162"/>
                    </a:lnTo>
                    <a:lnTo>
                      <a:pt x="159" y="2209"/>
                    </a:lnTo>
                    <a:lnTo>
                      <a:pt x="133" y="2258"/>
                    </a:lnTo>
                    <a:lnTo>
                      <a:pt x="133" y="2258"/>
                    </a:lnTo>
                    <a:lnTo>
                      <a:pt x="116" y="2293"/>
                    </a:lnTo>
                    <a:lnTo>
                      <a:pt x="101" y="2326"/>
                    </a:lnTo>
                    <a:lnTo>
                      <a:pt x="87" y="2361"/>
                    </a:lnTo>
                    <a:lnTo>
                      <a:pt x="74" y="2395"/>
                    </a:lnTo>
                    <a:lnTo>
                      <a:pt x="62" y="2428"/>
                    </a:lnTo>
                    <a:lnTo>
                      <a:pt x="50" y="2462"/>
                    </a:lnTo>
                    <a:lnTo>
                      <a:pt x="41" y="2495"/>
                    </a:lnTo>
                    <a:lnTo>
                      <a:pt x="32" y="2528"/>
                    </a:lnTo>
                    <a:lnTo>
                      <a:pt x="25" y="2560"/>
                    </a:lnTo>
                    <a:lnTo>
                      <a:pt x="18" y="2592"/>
                    </a:lnTo>
                    <a:lnTo>
                      <a:pt x="13" y="2623"/>
                    </a:lnTo>
                    <a:lnTo>
                      <a:pt x="9" y="2654"/>
                    </a:lnTo>
                    <a:lnTo>
                      <a:pt x="5" y="2685"/>
                    </a:lnTo>
                    <a:lnTo>
                      <a:pt x="3" y="2714"/>
                    </a:lnTo>
                    <a:lnTo>
                      <a:pt x="0" y="2743"/>
                    </a:lnTo>
                    <a:lnTo>
                      <a:pt x="0" y="2771"/>
                    </a:lnTo>
                    <a:lnTo>
                      <a:pt x="0" y="2798"/>
                    </a:lnTo>
                    <a:lnTo>
                      <a:pt x="1" y="2824"/>
                    </a:lnTo>
                    <a:lnTo>
                      <a:pt x="3" y="2848"/>
                    </a:lnTo>
                    <a:lnTo>
                      <a:pt x="5" y="2873"/>
                    </a:lnTo>
                    <a:lnTo>
                      <a:pt x="8" y="2895"/>
                    </a:lnTo>
                    <a:lnTo>
                      <a:pt x="13" y="2917"/>
                    </a:lnTo>
                    <a:lnTo>
                      <a:pt x="17" y="2937"/>
                    </a:lnTo>
                    <a:lnTo>
                      <a:pt x="23" y="2955"/>
                    </a:lnTo>
                    <a:lnTo>
                      <a:pt x="28" y="2973"/>
                    </a:lnTo>
                    <a:lnTo>
                      <a:pt x="36" y="2990"/>
                    </a:lnTo>
                    <a:lnTo>
                      <a:pt x="43" y="3004"/>
                    </a:lnTo>
                    <a:lnTo>
                      <a:pt x="52" y="3017"/>
                    </a:lnTo>
                    <a:lnTo>
                      <a:pt x="59" y="3029"/>
                    </a:lnTo>
                    <a:lnTo>
                      <a:pt x="70" y="3039"/>
                    </a:lnTo>
                    <a:lnTo>
                      <a:pt x="79" y="3047"/>
                    </a:lnTo>
                    <a:lnTo>
                      <a:pt x="89" y="3055"/>
                    </a:lnTo>
                    <a:lnTo>
                      <a:pt x="89" y="3055"/>
                    </a:lnTo>
                    <a:lnTo>
                      <a:pt x="96" y="3056"/>
                    </a:lnTo>
                    <a:lnTo>
                      <a:pt x="102" y="3059"/>
                    </a:lnTo>
                    <a:lnTo>
                      <a:pt x="115" y="3060"/>
                    </a:lnTo>
                    <a:lnTo>
                      <a:pt x="132" y="3059"/>
                    </a:lnTo>
                    <a:lnTo>
                      <a:pt x="149" y="3053"/>
                    </a:lnTo>
                    <a:lnTo>
                      <a:pt x="168" y="3047"/>
                    </a:lnTo>
                    <a:lnTo>
                      <a:pt x="189" y="3037"/>
                    </a:lnTo>
                    <a:lnTo>
                      <a:pt x="212" y="3025"/>
                    </a:lnTo>
                    <a:lnTo>
                      <a:pt x="235" y="3010"/>
                    </a:lnTo>
                    <a:lnTo>
                      <a:pt x="260" y="2993"/>
                    </a:lnTo>
                    <a:lnTo>
                      <a:pt x="284" y="2973"/>
                    </a:lnTo>
                    <a:lnTo>
                      <a:pt x="310" y="2950"/>
                    </a:lnTo>
                    <a:lnTo>
                      <a:pt x="337" y="2927"/>
                    </a:lnTo>
                    <a:lnTo>
                      <a:pt x="364" y="2900"/>
                    </a:lnTo>
                    <a:lnTo>
                      <a:pt x="391" y="2871"/>
                    </a:lnTo>
                    <a:lnTo>
                      <a:pt x="420" y="2840"/>
                    </a:lnTo>
                    <a:lnTo>
                      <a:pt x="448" y="2807"/>
                    </a:lnTo>
                    <a:lnTo>
                      <a:pt x="448" y="2807"/>
                    </a:lnTo>
                    <a:lnTo>
                      <a:pt x="453" y="2847"/>
                    </a:lnTo>
                    <a:lnTo>
                      <a:pt x="460" y="2886"/>
                    </a:lnTo>
                    <a:lnTo>
                      <a:pt x="469" y="2924"/>
                    </a:lnTo>
                    <a:lnTo>
                      <a:pt x="479" y="2963"/>
                    </a:lnTo>
                    <a:lnTo>
                      <a:pt x="492" y="3000"/>
                    </a:lnTo>
                    <a:lnTo>
                      <a:pt x="505" y="3037"/>
                    </a:lnTo>
                    <a:lnTo>
                      <a:pt x="521" y="3074"/>
                    </a:lnTo>
                    <a:lnTo>
                      <a:pt x="539" y="3109"/>
                    </a:lnTo>
                    <a:lnTo>
                      <a:pt x="557" y="3144"/>
                    </a:lnTo>
                    <a:lnTo>
                      <a:pt x="576" y="3179"/>
                    </a:lnTo>
                    <a:lnTo>
                      <a:pt x="598" y="3212"/>
                    </a:lnTo>
                    <a:lnTo>
                      <a:pt x="621" y="3246"/>
                    </a:lnTo>
                    <a:lnTo>
                      <a:pt x="645" y="3278"/>
                    </a:lnTo>
                    <a:lnTo>
                      <a:pt x="670" y="3309"/>
                    </a:lnTo>
                    <a:lnTo>
                      <a:pt x="698" y="3339"/>
                    </a:lnTo>
                    <a:lnTo>
                      <a:pt x="726" y="3369"/>
                    </a:lnTo>
                    <a:lnTo>
                      <a:pt x="726" y="3369"/>
                    </a:lnTo>
                    <a:lnTo>
                      <a:pt x="679" y="3384"/>
                    </a:lnTo>
                    <a:lnTo>
                      <a:pt x="634" y="3401"/>
                    </a:lnTo>
                    <a:lnTo>
                      <a:pt x="593" y="3419"/>
                    </a:lnTo>
                    <a:lnTo>
                      <a:pt x="553" y="3438"/>
                    </a:lnTo>
                    <a:lnTo>
                      <a:pt x="515" y="3459"/>
                    </a:lnTo>
                    <a:lnTo>
                      <a:pt x="482" y="3481"/>
                    </a:lnTo>
                    <a:lnTo>
                      <a:pt x="450" y="3504"/>
                    </a:lnTo>
                    <a:lnTo>
                      <a:pt x="421" y="3528"/>
                    </a:lnTo>
                    <a:lnTo>
                      <a:pt x="397" y="3553"/>
                    </a:lnTo>
                    <a:lnTo>
                      <a:pt x="385" y="3565"/>
                    </a:lnTo>
                    <a:lnTo>
                      <a:pt x="375" y="3578"/>
                    </a:lnTo>
                    <a:lnTo>
                      <a:pt x="366" y="3592"/>
                    </a:lnTo>
                    <a:lnTo>
                      <a:pt x="357" y="3605"/>
                    </a:lnTo>
                    <a:lnTo>
                      <a:pt x="349" y="3618"/>
                    </a:lnTo>
                    <a:lnTo>
                      <a:pt x="342" y="3632"/>
                    </a:lnTo>
                    <a:lnTo>
                      <a:pt x="337" y="3645"/>
                    </a:lnTo>
                    <a:lnTo>
                      <a:pt x="332" y="3659"/>
                    </a:lnTo>
                    <a:lnTo>
                      <a:pt x="328" y="3673"/>
                    </a:lnTo>
                    <a:lnTo>
                      <a:pt x="326" y="3686"/>
                    </a:lnTo>
                    <a:lnTo>
                      <a:pt x="324" y="3701"/>
                    </a:lnTo>
                    <a:lnTo>
                      <a:pt x="323" y="3715"/>
                    </a:lnTo>
                    <a:lnTo>
                      <a:pt x="323" y="3729"/>
                    </a:lnTo>
                    <a:lnTo>
                      <a:pt x="326" y="3743"/>
                    </a:lnTo>
                    <a:lnTo>
                      <a:pt x="326" y="3743"/>
                    </a:lnTo>
                    <a:lnTo>
                      <a:pt x="328" y="3761"/>
                    </a:lnTo>
                    <a:lnTo>
                      <a:pt x="333" y="3778"/>
                    </a:lnTo>
                    <a:lnTo>
                      <a:pt x="341" y="3795"/>
                    </a:lnTo>
                    <a:lnTo>
                      <a:pt x="349" y="3812"/>
                    </a:lnTo>
                    <a:lnTo>
                      <a:pt x="359" y="3827"/>
                    </a:lnTo>
                    <a:lnTo>
                      <a:pt x="371" y="3843"/>
                    </a:lnTo>
                    <a:lnTo>
                      <a:pt x="384" y="3857"/>
                    </a:lnTo>
                    <a:lnTo>
                      <a:pt x="398" y="3871"/>
                    </a:lnTo>
                    <a:lnTo>
                      <a:pt x="413" y="3885"/>
                    </a:lnTo>
                    <a:lnTo>
                      <a:pt x="430" y="3898"/>
                    </a:lnTo>
                    <a:lnTo>
                      <a:pt x="448" y="3911"/>
                    </a:lnTo>
                    <a:lnTo>
                      <a:pt x="468" y="3924"/>
                    </a:lnTo>
                    <a:lnTo>
                      <a:pt x="488" y="3936"/>
                    </a:lnTo>
                    <a:lnTo>
                      <a:pt x="510" y="3946"/>
                    </a:lnTo>
                    <a:lnTo>
                      <a:pt x="533" y="3956"/>
                    </a:lnTo>
                    <a:lnTo>
                      <a:pt x="557" y="3965"/>
                    </a:lnTo>
                    <a:lnTo>
                      <a:pt x="581" y="3974"/>
                    </a:lnTo>
                    <a:lnTo>
                      <a:pt x="607" y="3983"/>
                    </a:lnTo>
                    <a:lnTo>
                      <a:pt x="634" y="3990"/>
                    </a:lnTo>
                    <a:lnTo>
                      <a:pt x="661" y="3998"/>
                    </a:lnTo>
                    <a:lnTo>
                      <a:pt x="691" y="4003"/>
                    </a:lnTo>
                    <a:lnTo>
                      <a:pt x="719" y="4008"/>
                    </a:lnTo>
                    <a:lnTo>
                      <a:pt x="749" y="4013"/>
                    </a:lnTo>
                    <a:lnTo>
                      <a:pt x="780" y="4017"/>
                    </a:lnTo>
                    <a:lnTo>
                      <a:pt x="811" y="4020"/>
                    </a:lnTo>
                    <a:lnTo>
                      <a:pt x="844" y="4022"/>
                    </a:lnTo>
                    <a:lnTo>
                      <a:pt x="876" y="4024"/>
                    </a:lnTo>
                    <a:lnTo>
                      <a:pt x="908" y="4024"/>
                    </a:lnTo>
                    <a:lnTo>
                      <a:pt x="942" y="4022"/>
                    </a:lnTo>
                    <a:lnTo>
                      <a:pt x="975" y="4021"/>
                    </a:lnTo>
                    <a:lnTo>
                      <a:pt x="1010" y="4018"/>
                    </a:lnTo>
                    <a:lnTo>
                      <a:pt x="1045" y="4016"/>
                    </a:lnTo>
                    <a:lnTo>
                      <a:pt x="1045" y="4016"/>
                    </a:lnTo>
                    <a:lnTo>
                      <a:pt x="1094" y="4009"/>
                    </a:lnTo>
                    <a:lnTo>
                      <a:pt x="1143" y="4002"/>
                    </a:lnTo>
                    <a:lnTo>
                      <a:pt x="1191" y="3991"/>
                    </a:lnTo>
                    <a:lnTo>
                      <a:pt x="1237" y="3980"/>
                    </a:lnTo>
                    <a:lnTo>
                      <a:pt x="1281" y="3967"/>
                    </a:lnTo>
                    <a:lnTo>
                      <a:pt x="1324" y="3952"/>
                    </a:lnTo>
                    <a:lnTo>
                      <a:pt x="1364" y="3937"/>
                    </a:lnTo>
                    <a:lnTo>
                      <a:pt x="1403" y="3919"/>
                    </a:lnTo>
                    <a:lnTo>
                      <a:pt x="1439" y="3901"/>
                    </a:lnTo>
                    <a:lnTo>
                      <a:pt x="1474" y="3881"/>
                    </a:lnTo>
                    <a:lnTo>
                      <a:pt x="1505" y="3861"/>
                    </a:lnTo>
                    <a:lnTo>
                      <a:pt x="1535" y="3840"/>
                    </a:lnTo>
                    <a:lnTo>
                      <a:pt x="1560" y="3818"/>
                    </a:lnTo>
                    <a:lnTo>
                      <a:pt x="1585" y="3795"/>
                    </a:lnTo>
                    <a:lnTo>
                      <a:pt x="1606" y="3772"/>
                    </a:lnTo>
                    <a:lnTo>
                      <a:pt x="1624" y="3747"/>
                    </a:lnTo>
                    <a:lnTo>
                      <a:pt x="1624" y="3747"/>
                    </a:lnTo>
                    <a:lnTo>
                      <a:pt x="1657" y="3748"/>
                    </a:lnTo>
                    <a:lnTo>
                      <a:pt x="1691" y="3750"/>
                    </a:lnTo>
                    <a:lnTo>
                      <a:pt x="1691" y="3750"/>
                    </a:lnTo>
                    <a:lnTo>
                      <a:pt x="1750" y="3748"/>
                    </a:lnTo>
                    <a:lnTo>
                      <a:pt x="1808" y="3745"/>
                    </a:lnTo>
                    <a:lnTo>
                      <a:pt x="1808" y="3745"/>
                    </a:lnTo>
                    <a:lnTo>
                      <a:pt x="1828" y="3768"/>
                    </a:lnTo>
                    <a:lnTo>
                      <a:pt x="1848" y="3790"/>
                    </a:lnTo>
                    <a:lnTo>
                      <a:pt x="1873" y="3812"/>
                    </a:lnTo>
                    <a:lnTo>
                      <a:pt x="1899" y="3834"/>
                    </a:lnTo>
                    <a:lnTo>
                      <a:pt x="1927" y="3854"/>
                    </a:lnTo>
                    <a:lnTo>
                      <a:pt x="1958" y="3874"/>
                    </a:lnTo>
                    <a:lnTo>
                      <a:pt x="1991" y="3892"/>
                    </a:lnTo>
                    <a:lnTo>
                      <a:pt x="2025" y="3910"/>
                    </a:lnTo>
                    <a:lnTo>
                      <a:pt x="2063" y="3925"/>
                    </a:lnTo>
                    <a:lnTo>
                      <a:pt x="2100" y="3941"/>
                    </a:lnTo>
                    <a:lnTo>
                      <a:pt x="2140" y="3955"/>
                    </a:lnTo>
                    <a:lnTo>
                      <a:pt x="2182" y="3968"/>
                    </a:lnTo>
                    <a:lnTo>
                      <a:pt x="2224" y="3980"/>
                    </a:lnTo>
                    <a:lnTo>
                      <a:pt x="2268" y="3989"/>
                    </a:lnTo>
                    <a:lnTo>
                      <a:pt x="2315" y="3998"/>
                    </a:lnTo>
                    <a:lnTo>
                      <a:pt x="2361" y="4004"/>
                    </a:lnTo>
                    <a:lnTo>
                      <a:pt x="2361" y="4004"/>
                    </a:lnTo>
                    <a:lnTo>
                      <a:pt x="2394" y="4008"/>
                    </a:lnTo>
                    <a:lnTo>
                      <a:pt x="2427" y="4011"/>
                    </a:lnTo>
                    <a:lnTo>
                      <a:pt x="2459" y="4013"/>
                    </a:lnTo>
                    <a:lnTo>
                      <a:pt x="2492" y="4014"/>
                    </a:lnTo>
                    <a:lnTo>
                      <a:pt x="2524" y="4014"/>
                    </a:lnTo>
                    <a:lnTo>
                      <a:pt x="2555" y="4013"/>
                    </a:lnTo>
                    <a:lnTo>
                      <a:pt x="2586" y="4012"/>
                    </a:lnTo>
                    <a:lnTo>
                      <a:pt x="2617" y="4009"/>
                    </a:lnTo>
                    <a:lnTo>
                      <a:pt x="2645" y="4007"/>
                    </a:lnTo>
                    <a:lnTo>
                      <a:pt x="2675" y="4003"/>
                    </a:lnTo>
                    <a:lnTo>
                      <a:pt x="2704" y="3998"/>
                    </a:lnTo>
                    <a:lnTo>
                      <a:pt x="2731" y="3993"/>
                    </a:lnTo>
                    <a:lnTo>
                      <a:pt x="2758" y="3986"/>
                    </a:lnTo>
                    <a:lnTo>
                      <a:pt x="2784" y="3978"/>
                    </a:lnTo>
                    <a:lnTo>
                      <a:pt x="2808" y="3971"/>
                    </a:lnTo>
                    <a:lnTo>
                      <a:pt x="2831" y="3962"/>
                    </a:lnTo>
                    <a:lnTo>
                      <a:pt x="2855" y="3952"/>
                    </a:lnTo>
                    <a:lnTo>
                      <a:pt x="2877" y="3943"/>
                    </a:lnTo>
                    <a:lnTo>
                      <a:pt x="2897" y="3933"/>
                    </a:lnTo>
                    <a:lnTo>
                      <a:pt x="2918" y="3921"/>
                    </a:lnTo>
                    <a:lnTo>
                      <a:pt x="2936" y="3910"/>
                    </a:lnTo>
                    <a:lnTo>
                      <a:pt x="2954" y="3897"/>
                    </a:lnTo>
                    <a:lnTo>
                      <a:pt x="2970" y="3884"/>
                    </a:lnTo>
                    <a:lnTo>
                      <a:pt x="2985" y="3871"/>
                    </a:lnTo>
                    <a:lnTo>
                      <a:pt x="2998" y="3857"/>
                    </a:lnTo>
                    <a:lnTo>
                      <a:pt x="3011" y="3841"/>
                    </a:lnTo>
                    <a:lnTo>
                      <a:pt x="3021" y="3826"/>
                    </a:lnTo>
                    <a:lnTo>
                      <a:pt x="3030" y="3810"/>
                    </a:lnTo>
                    <a:lnTo>
                      <a:pt x="3038" y="3795"/>
                    </a:lnTo>
                    <a:lnTo>
                      <a:pt x="3045" y="3778"/>
                    </a:lnTo>
                    <a:lnTo>
                      <a:pt x="3050" y="3761"/>
                    </a:lnTo>
                    <a:lnTo>
                      <a:pt x="3052" y="3743"/>
                    </a:lnTo>
                    <a:lnTo>
                      <a:pt x="3052" y="3743"/>
                    </a:lnTo>
                    <a:lnTo>
                      <a:pt x="3054" y="3729"/>
                    </a:lnTo>
                    <a:lnTo>
                      <a:pt x="3054" y="3715"/>
                    </a:lnTo>
                    <a:lnTo>
                      <a:pt x="3054" y="3701"/>
                    </a:lnTo>
                    <a:lnTo>
                      <a:pt x="3051" y="3688"/>
                    </a:lnTo>
                    <a:lnTo>
                      <a:pt x="3048" y="3673"/>
                    </a:lnTo>
                    <a:lnTo>
                      <a:pt x="3045" y="3659"/>
                    </a:lnTo>
                    <a:lnTo>
                      <a:pt x="3039" y="3645"/>
                    </a:lnTo>
                    <a:lnTo>
                      <a:pt x="3034" y="3632"/>
                    </a:lnTo>
                    <a:lnTo>
                      <a:pt x="3028" y="3618"/>
                    </a:lnTo>
                    <a:lnTo>
                      <a:pt x="3020" y="3605"/>
                    </a:lnTo>
                    <a:lnTo>
                      <a:pt x="3011" y="3592"/>
                    </a:lnTo>
                    <a:lnTo>
                      <a:pt x="3002" y="3578"/>
                    </a:lnTo>
                    <a:lnTo>
                      <a:pt x="2981" y="3552"/>
                    </a:lnTo>
                    <a:lnTo>
                      <a:pt x="2957" y="3528"/>
                    </a:lnTo>
                    <a:lnTo>
                      <a:pt x="2928" y="3503"/>
                    </a:lnTo>
                    <a:lnTo>
                      <a:pt x="2899" y="3480"/>
                    </a:lnTo>
                    <a:lnTo>
                      <a:pt x="2865" y="3456"/>
                    </a:lnTo>
                    <a:lnTo>
                      <a:pt x="2829" y="3436"/>
                    </a:lnTo>
                    <a:lnTo>
                      <a:pt x="2790" y="3415"/>
                    </a:lnTo>
                    <a:lnTo>
                      <a:pt x="2750" y="3397"/>
                    </a:lnTo>
                    <a:lnTo>
                      <a:pt x="2707" y="3380"/>
                    </a:lnTo>
                    <a:lnTo>
                      <a:pt x="2662" y="3363"/>
                    </a:lnTo>
                    <a:lnTo>
                      <a:pt x="2662" y="3363"/>
                    </a:lnTo>
                    <a:lnTo>
                      <a:pt x="2688" y="3336"/>
                    </a:lnTo>
                    <a:lnTo>
                      <a:pt x="2714" y="3307"/>
                    </a:lnTo>
                    <a:lnTo>
                      <a:pt x="2738" y="3277"/>
                    </a:lnTo>
                    <a:lnTo>
                      <a:pt x="2760" y="3247"/>
                    </a:lnTo>
                    <a:lnTo>
                      <a:pt x="2782" y="3216"/>
                    </a:lnTo>
                    <a:lnTo>
                      <a:pt x="2803" y="3184"/>
                    </a:lnTo>
                    <a:lnTo>
                      <a:pt x="2822" y="3152"/>
                    </a:lnTo>
                    <a:lnTo>
                      <a:pt x="2841" y="3118"/>
                    </a:lnTo>
                    <a:lnTo>
                      <a:pt x="2856" y="3084"/>
                    </a:lnTo>
                    <a:lnTo>
                      <a:pt x="2872" y="3051"/>
                    </a:lnTo>
                    <a:lnTo>
                      <a:pt x="2884" y="3016"/>
                    </a:lnTo>
                    <a:lnTo>
                      <a:pt x="2897" y="2981"/>
                    </a:lnTo>
                    <a:lnTo>
                      <a:pt x="2908" y="2945"/>
                    </a:lnTo>
                    <a:lnTo>
                      <a:pt x="2917" y="2909"/>
                    </a:lnTo>
                    <a:lnTo>
                      <a:pt x="2924" y="2871"/>
                    </a:lnTo>
                    <a:lnTo>
                      <a:pt x="2931" y="2835"/>
                    </a:lnTo>
                    <a:lnTo>
                      <a:pt x="2931" y="2835"/>
                    </a:lnTo>
                    <a:lnTo>
                      <a:pt x="2955" y="2867"/>
                    </a:lnTo>
                    <a:lnTo>
                      <a:pt x="2981" y="2900"/>
                    </a:lnTo>
                    <a:lnTo>
                      <a:pt x="3006" y="2929"/>
                    </a:lnTo>
                    <a:lnTo>
                      <a:pt x="3030" y="2957"/>
                    </a:lnTo>
                    <a:lnTo>
                      <a:pt x="3054" y="2984"/>
                    </a:lnTo>
                    <a:lnTo>
                      <a:pt x="3078" y="3007"/>
                    </a:lnTo>
                    <a:lnTo>
                      <a:pt x="3101" y="3029"/>
                    </a:lnTo>
                    <a:lnTo>
                      <a:pt x="3123" y="3048"/>
                    </a:lnTo>
                    <a:lnTo>
                      <a:pt x="3145" y="3066"/>
                    </a:lnTo>
                    <a:lnTo>
                      <a:pt x="3166" y="3082"/>
                    </a:lnTo>
                    <a:lnTo>
                      <a:pt x="3187" y="3093"/>
                    </a:lnTo>
                    <a:lnTo>
                      <a:pt x="3205" y="3104"/>
                    </a:lnTo>
                    <a:lnTo>
                      <a:pt x="3223" y="3112"/>
                    </a:lnTo>
                    <a:lnTo>
                      <a:pt x="3240" y="3115"/>
                    </a:lnTo>
                    <a:lnTo>
                      <a:pt x="3255" y="3117"/>
                    </a:lnTo>
                    <a:lnTo>
                      <a:pt x="3263" y="3117"/>
                    </a:lnTo>
                    <a:lnTo>
                      <a:pt x="3269" y="3115"/>
                    </a:lnTo>
                    <a:lnTo>
                      <a:pt x="3269" y="3115"/>
                    </a:lnTo>
                    <a:lnTo>
                      <a:pt x="3277" y="3113"/>
                    </a:lnTo>
                    <a:lnTo>
                      <a:pt x="3285" y="3108"/>
                    </a:lnTo>
                    <a:lnTo>
                      <a:pt x="3293" y="3101"/>
                    </a:lnTo>
                    <a:lnTo>
                      <a:pt x="3299" y="3092"/>
                    </a:lnTo>
                    <a:lnTo>
                      <a:pt x="3306" y="3082"/>
                    </a:lnTo>
                    <a:lnTo>
                      <a:pt x="3312" y="3069"/>
                    </a:lnTo>
                    <a:lnTo>
                      <a:pt x="3318" y="3055"/>
                    </a:lnTo>
                    <a:lnTo>
                      <a:pt x="3325" y="3039"/>
                    </a:lnTo>
                    <a:lnTo>
                      <a:pt x="3330" y="3021"/>
                    </a:lnTo>
                    <a:lnTo>
                      <a:pt x="3335" y="3002"/>
                    </a:lnTo>
                    <a:lnTo>
                      <a:pt x="3339" y="2981"/>
                    </a:lnTo>
                    <a:lnTo>
                      <a:pt x="3343" y="2959"/>
                    </a:lnTo>
                    <a:lnTo>
                      <a:pt x="3349" y="2911"/>
                    </a:lnTo>
                    <a:lnTo>
                      <a:pt x="3353" y="2858"/>
                    </a:lnTo>
                    <a:lnTo>
                      <a:pt x="3355" y="2802"/>
                    </a:lnTo>
                    <a:lnTo>
                      <a:pt x="3353" y="2772"/>
                    </a:lnTo>
                    <a:lnTo>
                      <a:pt x="3352" y="2742"/>
                    </a:lnTo>
                    <a:lnTo>
                      <a:pt x="3349" y="2710"/>
                    </a:lnTo>
                    <a:lnTo>
                      <a:pt x="3347" y="2678"/>
                    </a:lnTo>
                    <a:lnTo>
                      <a:pt x="3343" y="2645"/>
                    </a:lnTo>
                    <a:lnTo>
                      <a:pt x="3338" y="2612"/>
                    </a:lnTo>
                    <a:lnTo>
                      <a:pt x="3331" y="2578"/>
                    </a:lnTo>
                    <a:lnTo>
                      <a:pt x="3325" y="2544"/>
                    </a:lnTo>
                    <a:lnTo>
                      <a:pt x="3316" y="2510"/>
                    </a:lnTo>
                    <a:lnTo>
                      <a:pt x="3307" y="2476"/>
                    </a:lnTo>
                    <a:lnTo>
                      <a:pt x="3298" y="2441"/>
                    </a:lnTo>
                    <a:lnTo>
                      <a:pt x="3286" y="2406"/>
                    </a:lnTo>
                    <a:lnTo>
                      <a:pt x="3273" y="2370"/>
                    </a:lnTo>
                    <a:lnTo>
                      <a:pt x="3260" y="2335"/>
                    </a:lnTo>
                    <a:lnTo>
                      <a:pt x="3260" y="233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grpSp>
        <p:nvGrpSpPr>
          <p:cNvPr id="22" name="组合 21"/>
          <p:cNvGrpSpPr/>
          <p:nvPr/>
        </p:nvGrpSpPr>
        <p:grpSpPr>
          <a:xfrm>
            <a:off x="2829620" y="3755860"/>
            <a:ext cx="1529897" cy="453572"/>
            <a:chOff x="6961066" y="4840976"/>
            <a:chExt cx="1529897" cy="453572"/>
          </a:xfrm>
        </p:grpSpPr>
        <p:sp>
          <p:nvSpPr>
            <p:cNvPr id="23" name="矩形 22"/>
            <p:cNvSpPr/>
            <p:nvPr/>
          </p:nvSpPr>
          <p:spPr>
            <a:xfrm>
              <a:off x="7414638" y="4944652"/>
              <a:ext cx="1076325" cy="245110"/>
            </a:xfrm>
            <a:prstGeom prst="rect">
              <a:avLst/>
            </a:prstGeom>
            <a:ln>
              <a:noFill/>
            </a:ln>
          </p:spPr>
          <p:txBody>
            <a:bodyPr wrap="none">
              <a:spAutoFit/>
            </a:bodyPr>
            <a:lstStyle/>
            <a:p>
              <a:r>
                <a:rPr lang="zh-CN" altLang="en-US" sz="1000" b="1" dirty="0">
                  <a:solidFill>
                    <a:schemeClr val="tx2"/>
                  </a:solidFill>
                </a:rPr>
                <a:t>第三方在线支付</a:t>
              </a:r>
              <a:endParaRPr lang="zh-CN" altLang="en-US" sz="1000" b="1" dirty="0">
                <a:solidFill>
                  <a:schemeClr val="tx2"/>
                </a:solidFill>
              </a:endParaRPr>
            </a:p>
          </p:txBody>
        </p:sp>
        <p:grpSp>
          <p:nvGrpSpPr>
            <p:cNvPr id="24" name="组合 23"/>
            <p:cNvGrpSpPr/>
            <p:nvPr/>
          </p:nvGrpSpPr>
          <p:grpSpPr>
            <a:xfrm>
              <a:off x="6961066" y="4840976"/>
              <a:ext cx="453572" cy="453572"/>
              <a:chOff x="6961066" y="4840976"/>
              <a:chExt cx="453572" cy="453572"/>
            </a:xfrm>
          </p:grpSpPr>
          <p:sp>
            <p:nvSpPr>
              <p:cNvPr id="25" name="椭圆 24"/>
              <p:cNvSpPr/>
              <p:nvPr/>
            </p:nvSpPr>
            <p:spPr>
              <a:xfrm>
                <a:off x="6961066" y="4840976"/>
                <a:ext cx="453572" cy="45357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bwMode="auto">
              <a:xfrm>
                <a:off x="7067414" y="4968876"/>
                <a:ext cx="240876" cy="197774"/>
              </a:xfrm>
              <a:custGeom>
                <a:avLst/>
                <a:gdLst>
                  <a:gd name="connsiteX0" fmla="*/ 3133724 w 3903662"/>
                  <a:gd name="connsiteY0" fmla="*/ 1558926 h 3205164"/>
                  <a:gd name="connsiteX1" fmla="*/ 3117849 w 3903662"/>
                  <a:gd name="connsiteY1" fmla="*/ 1559722 h 3205164"/>
                  <a:gd name="connsiteX2" fmla="*/ 3101181 w 3903662"/>
                  <a:gd name="connsiteY2" fmla="*/ 1562109 h 3205164"/>
                  <a:gd name="connsiteX3" fmla="*/ 3084512 w 3903662"/>
                  <a:gd name="connsiteY3" fmla="*/ 1566088 h 3205164"/>
                  <a:gd name="connsiteX4" fmla="*/ 3070224 w 3903662"/>
                  <a:gd name="connsiteY4" fmla="*/ 1570862 h 3205164"/>
                  <a:gd name="connsiteX5" fmla="*/ 3055937 w 3903662"/>
                  <a:gd name="connsiteY5" fmla="*/ 1578024 h 3205164"/>
                  <a:gd name="connsiteX6" fmla="*/ 3041649 w 3903662"/>
                  <a:gd name="connsiteY6" fmla="*/ 1586776 h 3205164"/>
                  <a:gd name="connsiteX7" fmla="*/ 3029743 w 3903662"/>
                  <a:gd name="connsiteY7" fmla="*/ 1595529 h 3205164"/>
                  <a:gd name="connsiteX8" fmla="*/ 3017043 w 3903662"/>
                  <a:gd name="connsiteY8" fmla="*/ 1605874 h 3205164"/>
                  <a:gd name="connsiteX9" fmla="*/ 3006724 w 3903662"/>
                  <a:gd name="connsiteY9" fmla="*/ 1617014 h 3205164"/>
                  <a:gd name="connsiteX10" fmla="*/ 2997993 w 3903662"/>
                  <a:gd name="connsiteY10" fmla="*/ 1629745 h 3205164"/>
                  <a:gd name="connsiteX11" fmla="*/ 2989262 w 3903662"/>
                  <a:gd name="connsiteY11" fmla="*/ 1643273 h 3205164"/>
                  <a:gd name="connsiteX12" fmla="*/ 2982118 w 3903662"/>
                  <a:gd name="connsiteY12" fmla="*/ 1656004 h 3205164"/>
                  <a:gd name="connsiteX13" fmla="*/ 2975768 w 3903662"/>
                  <a:gd name="connsiteY13" fmla="*/ 1671918 h 3205164"/>
                  <a:gd name="connsiteX14" fmla="*/ 2971799 w 3903662"/>
                  <a:gd name="connsiteY14" fmla="*/ 1687037 h 3205164"/>
                  <a:gd name="connsiteX15" fmla="*/ 2970212 w 3903662"/>
                  <a:gd name="connsiteY15" fmla="*/ 1702951 h 3205164"/>
                  <a:gd name="connsiteX16" fmla="*/ 2968624 w 3903662"/>
                  <a:gd name="connsiteY16" fmla="*/ 1718866 h 3205164"/>
                  <a:gd name="connsiteX17" fmla="*/ 2970212 w 3903662"/>
                  <a:gd name="connsiteY17" fmla="*/ 1735576 h 3205164"/>
                  <a:gd name="connsiteX18" fmla="*/ 2971799 w 3903662"/>
                  <a:gd name="connsiteY18" fmla="*/ 1750694 h 3205164"/>
                  <a:gd name="connsiteX19" fmla="*/ 2975768 w 3903662"/>
                  <a:gd name="connsiteY19" fmla="*/ 1766609 h 3205164"/>
                  <a:gd name="connsiteX20" fmla="*/ 2982118 w 3903662"/>
                  <a:gd name="connsiteY20" fmla="*/ 1781727 h 3205164"/>
                  <a:gd name="connsiteX21" fmla="*/ 2989262 w 3903662"/>
                  <a:gd name="connsiteY21" fmla="*/ 1796050 h 3205164"/>
                  <a:gd name="connsiteX22" fmla="*/ 2997993 w 3903662"/>
                  <a:gd name="connsiteY22" fmla="*/ 1808782 h 3205164"/>
                  <a:gd name="connsiteX23" fmla="*/ 3006724 w 3903662"/>
                  <a:gd name="connsiteY23" fmla="*/ 1820718 h 3205164"/>
                  <a:gd name="connsiteX24" fmla="*/ 3017043 w 3903662"/>
                  <a:gd name="connsiteY24" fmla="*/ 1833449 h 3205164"/>
                  <a:gd name="connsiteX25" fmla="*/ 3029743 w 3903662"/>
                  <a:gd name="connsiteY25" fmla="*/ 1843794 h 3205164"/>
                  <a:gd name="connsiteX26" fmla="*/ 3041649 w 3903662"/>
                  <a:gd name="connsiteY26" fmla="*/ 1852547 h 3205164"/>
                  <a:gd name="connsiteX27" fmla="*/ 3055937 w 3903662"/>
                  <a:gd name="connsiteY27" fmla="*/ 1859708 h 3205164"/>
                  <a:gd name="connsiteX28" fmla="*/ 3070224 w 3903662"/>
                  <a:gd name="connsiteY28" fmla="*/ 1866869 h 3205164"/>
                  <a:gd name="connsiteX29" fmla="*/ 3084512 w 3903662"/>
                  <a:gd name="connsiteY29" fmla="*/ 1872440 h 3205164"/>
                  <a:gd name="connsiteX30" fmla="*/ 3101181 w 3903662"/>
                  <a:gd name="connsiteY30" fmla="*/ 1876418 h 3205164"/>
                  <a:gd name="connsiteX31" fmla="*/ 3117849 w 3903662"/>
                  <a:gd name="connsiteY31" fmla="*/ 1879601 h 3205164"/>
                  <a:gd name="connsiteX32" fmla="*/ 3133724 w 3903662"/>
                  <a:gd name="connsiteY32" fmla="*/ 1879601 h 3205164"/>
                  <a:gd name="connsiteX33" fmla="*/ 3151187 w 3903662"/>
                  <a:gd name="connsiteY33" fmla="*/ 1879601 h 3205164"/>
                  <a:gd name="connsiteX34" fmla="*/ 3167856 w 3903662"/>
                  <a:gd name="connsiteY34" fmla="*/ 1876418 h 3205164"/>
                  <a:gd name="connsiteX35" fmla="*/ 3184525 w 3903662"/>
                  <a:gd name="connsiteY35" fmla="*/ 1872440 h 3205164"/>
                  <a:gd name="connsiteX36" fmla="*/ 3198812 w 3903662"/>
                  <a:gd name="connsiteY36" fmla="*/ 1866869 h 3205164"/>
                  <a:gd name="connsiteX37" fmla="*/ 3213100 w 3903662"/>
                  <a:gd name="connsiteY37" fmla="*/ 1859708 h 3205164"/>
                  <a:gd name="connsiteX38" fmla="*/ 3227387 w 3903662"/>
                  <a:gd name="connsiteY38" fmla="*/ 1852547 h 3205164"/>
                  <a:gd name="connsiteX39" fmla="*/ 3239293 w 3903662"/>
                  <a:gd name="connsiteY39" fmla="*/ 1843794 h 3205164"/>
                  <a:gd name="connsiteX40" fmla="*/ 3251993 w 3903662"/>
                  <a:gd name="connsiteY40" fmla="*/ 1833449 h 3205164"/>
                  <a:gd name="connsiteX41" fmla="*/ 3262312 w 3903662"/>
                  <a:gd name="connsiteY41" fmla="*/ 1820718 h 3205164"/>
                  <a:gd name="connsiteX42" fmla="*/ 3271043 w 3903662"/>
                  <a:gd name="connsiteY42" fmla="*/ 1808782 h 3205164"/>
                  <a:gd name="connsiteX43" fmla="*/ 3279775 w 3903662"/>
                  <a:gd name="connsiteY43" fmla="*/ 1796050 h 3205164"/>
                  <a:gd name="connsiteX44" fmla="*/ 3286918 w 3903662"/>
                  <a:gd name="connsiteY44" fmla="*/ 1781727 h 3205164"/>
                  <a:gd name="connsiteX45" fmla="*/ 3293268 w 3903662"/>
                  <a:gd name="connsiteY45" fmla="*/ 1766609 h 3205164"/>
                  <a:gd name="connsiteX46" fmla="*/ 3297237 w 3903662"/>
                  <a:gd name="connsiteY46" fmla="*/ 1750694 h 3205164"/>
                  <a:gd name="connsiteX47" fmla="*/ 3298825 w 3903662"/>
                  <a:gd name="connsiteY47" fmla="*/ 1735576 h 3205164"/>
                  <a:gd name="connsiteX48" fmla="*/ 3300412 w 3903662"/>
                  <a:gd name="connsiteY48" fmla="*/ 1718866 h 3205164"/>
                  <a:gd name="connsiteX49" fmla="*/ 3298825 w 3903662"/>
                  <a:gd name="connsiteY49" fmla="*/ 1702951 h 3205164"/>
                  <a:gd name="connsiteX50" fmla="*/ 3297237 w 3903662"/>
                  <a:gd name="connsiteY50" fmla="*/ 1687037 h 3205164"/>
                  <a:gd name="connsiteX51" fmla="*/ 3293268 w 3903662"/>
                  <a:gd name="connsiteY51" fmla="*/ 1671918 h 3205164"/>
                  <a:gd name="connsiteX52" fmla="*/ 3286918 w 3903662"/>
                  <a:gd name="connsiteY52" fmla="*/ 1656004 h 3205164"/>
                  <a:gd name="connsiteX53" fmla="*/ 3279775 w 3903662"/>
                  <a:gd name="connsiteY53" fmla="*/ 1643273 h 3205164"/>
                  <a:gd name="connsiteX54" fmla="*/ 3271043 w 3903662"/>
                  <a:gd name="connsiteY54" fmla="*/ 1629745 h 3205164"/>
                  <a:gd name="connsiteX55" fmla="*/ 3262312 w 3903662"/>
                  <a:gd name="connsiteY55" fmla="*/ 1617014 h 3205164"/>
                  <a:gd name="connsiteX56" fmla="*/ 3251993 w 3903662"/>
                  <a:gd name="connsiteY56" fmla="*/ 1605874 h 3205164"/>
                  <a:gd name="connsiteX57" fmla="*/ 3239293 w 3903662"/>
                  <a:gd name="connsiteY57" fmla="*/ 1595529 h 3205164"/>
                  <a:gd name="connsiteX58" fmla="*/ 3227387 w 3903662"/>
                  <a:gd name="connsiteY58" fmla="*/ 1586776 h 3205164"/>
                  <a:gd name="connsiteX59" fmla="*/ 3213100 w 3903662"/>
                  <a:gd name="connsiteY59" fmla="*/ 1578024 h 3205164"/>
                  <a:gd name="connsiteX60" fmla="*/ 3198812 w 3903662"/>
                  <a:gd name="connsiteY60" fmla="*/ 1570862 h 3205164"/>
                  <a:gd name="connsiteX61" fmla="*/ 3184525 w 3903662"/>
                  <a:gd name="connsiteY61" fmla="*/ 1566088 h 3205164"/>
                  <a:gd name="connsiteX62" fmla="*/ 3167856 w 3903662"/>
                  <a:gd name="connsiteY62" fmla="*/ 1562109 h 3205164"/>
                  <a:gd name="connsiteX63" fmla="*/ 3151187 w 3903662"/>
                  <a:gd name="connsiteY63" fmla="*/ 1559722 h 3205164"/>
                  <a:gd name="connsiteX64" fmla="*/ 2314179 w 3903662"/>
                  <a:gd name="connsiteY64" fmla="*/ 1558926 h 3205164"/>
                  <a:gd name="connsiteX65" fmla="*/ 2296675 w 3903662"/>
                  <a:gd name="connsiteY65" fmla="*/ 1559722 h 3205164"/>
                  <a:gd name="connsiteX66" fmla="*/ 2280762 w 3903662"/>
                  <a:gd name="connsiteY66" fmla="*/ 1562109 h 3205164"/>
                  <a:gd name="connsiteX67" fmla="*/ 2264848 w 3903662"/>
                  <a:gd name="connsiteY67" fmla="*/ 1566088 h 3205164"/>
                  <a:gd name="connsiteX68" fmla="*/ 2249731 w 3903662"/>
                  <a:gd name="connsiteY68" fmla="*/ 1570862 h 3205164"/>
                  <a:gd name="connsiteX69" fmla="*/ 2235409 w 3903662"/>
                  <a:gd name="connsiteY69" fmla="*/ 1578024 h 3205164"/>
                  <a:gd name="connsiteX70" fmla="*/ 2221883 w 3903662"/>
                  <a:gd name="connsiteY70" fmla="*/ 1586776 h 3205164"/>
                  <a:gd name="connsiteX71" fmla="*/ 2208357 w 3903662"/>
                  <a:gd name="connsiteY71" fmla="*/ 1595529 h 3205164"/>
                  <a:gd name="connsiteX72" fmla="*/ 2197218 w 3903662"/>
                  <a:gd name="connsiteY72" fmla="*/ 1605874 h 3205164"/>
                  <a:gd name="connsiteX73" fmla="*/ 2186079 w 3903662"/>
                  <a:gd name="connsiteY73" fmla="*/ 1617014 h 3205164"/>
                  <a:gd name="connsiteX74" fmla="*/ 2176531 w 3903662"/>
                  <a:gd name="connsiteY74" fmla="*/ 1629745 h 3205164"/>
                  <a:gd name="connsiteX75" fmla="*/ 2168574 w 3903662"/>
                  <a:gd name="connsiteY75" fmla="*/ 1643273 h 3205164"/>
                  <a:gd name="connsiteX76" fmla="*/ 2161413 w 3903662"/>
                  <a:gd name="connsiteY76" fmla="*/ 1656004 h 3205164"/>
                  <a:gd name="connsiteX77" fmla="*/ 2155844 w 3903662"/>
                  <a:gd name="connsiteY77" fmla="*/ 1671918 h 3205164"/>
                  <a:gd name="connsiteX78" fmla="*/ 2151866 w 3903662"/>
                  <a:gd name="connsiteY78" fmla="*/ 1687037 h 3205164"/>
                  <a:gd name="connsiteX79" fmla="*/ 2148683 w 3903662"/>
                  <a:gd name="connsiteY79" fmla="*/ 1702951 h 3205164"/>
                  <a:gd name="connsiteX80" fmla="*/ 2147887 w 3903662"/>
                  <a:gd name="connsiteY80" fmla="*/ 1718866 h 3205164"/>
                  <a:gd name="connsiteX81" fmla="*/ 2148683 w 3903662"/>
                  <a:gd name="connsiteY81" fmla="*/ 1735576 h 3205164"/>
                  <a:gd name="connsiteX82" fmla="*/ 2151866 w 3903662"/>
                  <a:gd name="connsiteY82" fmla="*/ 1750694 h 3205164"/>
                  <a:gd name="connsiteX83" fmla="*/ 2155844 w 3903662"/>
                  <a:gd name="connsiteY83" fmla="*/ 1766609 h 3205164"/>
                  <a:gd name="connsiteX84" fmla="*/ 2161413 w 3903662"/>
                  <a:gd name="connsiteY84" fmla="*/ 1781727 h 3205164"/>
                  <a:gd name="connsiteX85" fmla="*/ 2168574 w 3903662"/>
                  <a:gd name="connsiteY85" fmla="*/ 1796050 h 3205164"/>
                  <a:gd name="connsiteX86" fmla="*/ 2176531 w 3903662"/>
                  <a:gd name="connsiteY86" fmla="*/ 1808782 h 3205164"/>
                  <a:gd name="connsiteX87" fmla="*/ 2186079 w 3903662"/>
                  <a:gd name="connsiteY87" fmla="*/ 1820718 h 3205164"/>
                  <a:gd name="connsiteX88" fmla="*/ 2197218 w 3903662"/>
                  <a:gd name="connsiteY88" fmla="*/ 1833449 h 3205164"/>
                  <a:gd name="connsiteX89" fmla="*/ 2208357 w 3903662"/>
                  <a:gd name="connsiteY89" fmla="*/ 1843794 h 3205164"/>
                  <a:gd name="connsiteX90" fmla="*/ 2221883 w 3903662"/>
                  <a:gd name="connsiteY90" fmla="*/ 1852547 h 3205164"/>
                  <a:gd name="connsiteX91" fmla="*/ 2235409 w 3903662"/>
                  <a:gd name="connsiteY91" fmla="*/ 1859708 h 3205164"/>
                  <a:gd name="connsiteX92" fmla="*/ 2249731 w 3903662"/>
                  <a:gd name="connsiteY92" fmla="*/ 1866869 h 3205164"/>
                  <a:gd name="connsiteX93" fmla="*/ 2264848 w 3903662"/>
                  <a:gd name="connsiteY93" fmla="*/ 1872440 h 3205164"/>
                  <a:gd name="connsiteX94" fmla="*/ 2280762 w 3903662"/>
                  <a:gd name="connsiteY94" fmla="*/ 1876418 h 3205164"/>
                  <a:gd name="connsiteX95" fmla="*/ 2296675 w 3903662"/>
                  <a:gd name="connsiteY95" fmla="*/ 1879601 h 3205164"/>
                  <a:gd name="connsiteX96" fmla="*/ 2314179 w 3903662"/>
                  <a:gd name="connsiteY96" fmla="*/ 1879601 h 3205164"/>
                  <a:gd name="connsiteX97" fmla="*/ 2330888 w 3903662"/>
                  <a:gd name="connsiteY97" fmla="*/ 1879601 h 3205164"/>
                  <a:gd name="connsiteX98" fmla="*/ 2347597 w 3903662"/>
                  <a:gd name="connsiteY98" fmla="*/ 1876418 h 3205164"/>
                  <a:gd name="connsiteX99" fmla="*/ 2363510 w 3903662"/>
                  <a:gd name="connsiteY99" fmla="*/ 1872440 h 3205164"/>
                  <a:gd name="connsiteX100" fmla="*/ 2379423 w 3903662"/>
                  <a:gd name="connsiteY100" fmla="*/ 1866869 h 3205164"/>
                  <a:gd name="connsiteX101" fmla="*/ 2393745 w 3903662"/>
                  <a:gd name="connsiteY101" fmla="*/ 1859708 h 3205164"/>
                  <a:gd name="connsiteX102" fmla="*/ 2406475 w 3903662"/>
                  <a:gd name="connsiteY102" fmla="*/ 1852547 h 3205164"/>
                  <a:gd name="connsiteX103" fmla="*/ 2419205 w 3903662"/>
                  <a:gd name="connsiteY103" fmla="*/ 1843794 h 3205164"/>
                  <a:gd name="connsiteX104" fmla="*/ 2431140 w 3903662"/>
                  <a:gd name="connsiteY104" fmla="*/ 1833449 h 3205164"/>
                  <a:gd name="connsiteX105" fmla="*/ 2441484 w 3903662"/>
                  <a:gd name="connsiteY105" fmla="*/ 1820718 h 3205164"/>
                  <a:gd name="connsiteX106" fmla="*/ 2451827 w 3903662"/>
                  <a:gd name="connsiteY106" fmla="*/ 1808782 h 3205164"/>
                  <a:gd name="connsiteX107" fmla="*/ 2460580 w 3903662"/>
                  <a:gd name="connsiteY107" fmla="*/ 1796050 h 3205164"/>
                  <a:gd name="connsiteX108" fmla="*/ 2467740 w 3903662"/>
                  <a:gd name="connsiteY108" fmla="*/ 1781727 h 3205164"/>
                  <a:gd name="connsiteX109" fmla="*/ 2472514 w 3903662"/>
                  <a:gd name="connsiteY109" fmla="*/ 1766609 h 3205164"/>
                  <a:gd name="connsiteX110" fmla="*/ 2476493 w 3903662"/>
                  <a:gd name="connsiteY110" fmla="*/ 1750694 h 3205164"/>
                  <a:gd name="connsiteX111" fmla="*/ 2478880 w 3903662"/>
                  <a:gd name="connsiteY111" fmla="*/ 1735576 h 3205164"/>
                  <a:gd name="connsiteX112" fmla="*/ 2479675 w 3903662"/>
                  <a:gd name="connsiteY112" fmla="*/ 1718866 h 3205164"/>
                  <a:gd name="connsiteX113" fmla="*/ 2478880 w 3903662"/>
                  <a:gd name="connsiteY113" fmla="*/ 1702951 h 3205164"/>
                  <a:gd name="connsiteX114" fmla="*/ 2476493 w 3903662"/>
                  <a:gd name="connsiteY114" fmla="*/ 1687037 h 3205164"/>
                  <a:gd name="connsiteX115" fmla="*/ 2472514 w 3903662"/>
                  <a:gd name="connsiteY115" fmla="*/ 1671918 h 3205164"/>
                  <a:gd name="connsiteX116" fmla="*/ 2467740 w 3903662"/>
                  <a:gd name="connsiteY116" fmla="*/ 1656004 h 3205164"/>
                  <a:gd name="connsiteX117" fmla="*/ 2460580 w 3903662"/>
                  <a:gd name="connsiteY117" fmla="*/ 1643273 h 3205164"/>
                  <a:gd name="connsiteX118" fmla="*/ 2451827 w 3903662"/>
                  <a:gd name="connsiteY118" fmla="*/ 1629745 h 3205164"/>
                  <a:gd name="connsiteX119" fmla="*/ 2441484 w 3903662"/>
                  <a:gd name="connsiteY119" fmla="*/ 1617014 h 3205164"/>
                  <a:gd name="connsiteX120" fmla="*/ 2431140 w 3903662"/>
                  <a:gd name="connsiteY120" fmla="*/ 1605874 h 3205164"/>
                  <a:gd name="connsiteX121" fmla="*/ 2419205 w 3903662"/>
                  <a:gd name="connsiteY121" fmla="*/ 1595529 h 3205164"/>
                  <a:gd name="connsiteX122" fmla="*/ 2406475 w 3903662"/>
                  <a:gd name="connsiteY122" fmla="*/ 1586776 h 3205164"/>
                  <a:gd name="connsiteX123" fmla="*/ 2393745 w 3903662"/>
                  <a:gd name="connsiteY123" fmla="*/ 1578024 h 3205164"/>
                  <a:gd name="connsiteX124" fmla="*/ 2379423 w 3903662"/>
                  <a:gd name="connsiteY124" fmla="*/ 1570862 h 3205164"/>
                  <a:gd name="connsiteX125" fmla="*/ 2363510 w 3903662"/>
                  <a:gd name="connsiteY125" fmla="*/ 1566088 h 3205164"/>
                  <a:gd name="connsiteX126" fmla="*/ 2347597 w 3903662"/>
                  <a:gd name="connsiteY126" fmla="*/ 1562109 h 3205164"/>
                  <a:gd name="connsiteX127" fmla="*/ 2330888 w 3903662"/>
                  <a:gd name="connsiteY127" fmla="*/ 1559722 h 3205164"/>
                  <a:gd name="connsiteX128" fmla="*/ 2694781 w 3903662"/>
                  <a:gd name="connsiteY128" fmla="*/ 1073151 h 3205164"/>
                  <a:gd name="connsiteX129" fmla="*/ 2725737 w 3903662"/>
                  <a:gd name="connsiteY129" fmla="*/ 1073151 h 3205164"/>
                  <a:gd name="connsiteX130" fmla="*/ 2755106 w 3903662"/>
                  <a:gd name="connsiteY130" fmla="*/ 1073151 h 3205164"/>
                  <a:gd name="connsiteX131" fmla="*/ 2786062 w 3903662"/>
                  <a:gd name="connsiteY131" fmla="*/ 1074739 h 3205164"/>
                  <a:gd name="connsiteX132" fmla="*/ 2816224 w 3903662"/>
                  <a:gd name="connsiteY132" fmla="*/ 1076326 h 3205164"/>
                  <a:gd name="connsiteX133" fmla="*/ 2845593 w 3903662"/>
                  <a:gd name="connsiteY133" fmla="*/ 1078708 h 3205164"/>
                  <a:gd name="connsiteX134" fmla="*/ 2874962 w 3903662"/>
                  <a:gd name="connsiteY134" fmla="*/ 1081883 h 3205164"/>
                  <a:gd name="connsiteX135" fmla="*/ 2905124 w 3903662"/>
                  <a:gd name="connsiteY135" fmla="*/ 1085058 h 3205164"/>
                  <a:gd name="connsiteX136" fmla="*/ 2933699 w 3903662"/>
                  <a:gd name="connsiteY136" fmla="*/ 1089026 h 3205164"/>
                  <a:gd name="connsiteX137" fmla="*/ 2962274 w 3903662"/>
                  <a:gd name="connsiteY137" fmla="*/ 1092995 h 3205164"/>
                  <a:gd name="connsiteX138" fmla="*/ 2990849 w 3903662"/>
                  <a:gd name="connsiteY138" fmla="*/ 1099345 h 3205164"/>
                  <a:gd name="connsiteX139" fmla="*/ 3020218 w 3903662"/>
                  <a:gd name="connsiteY139" fmla="*/ 1104108 h 3205164"/>
                  <a:gd name="connsiteX140" fmla="*/ 3074987 w 3903662"/>
                  <a:gd name="connsiteY140" fmla="*/ 1117601 h 3205164"/>
                  <a:gd name="connsiteX141" fmla="*/ 3130550 w 3903662"/>
                  <a:gd name="connsiteY141" fmla="*/ 1132683 h 3205164"/>
                  <a:gd name="connsiteX142" fmla="*/ 3183731 w 3903662"/>
                  <a:gd name="connsiteY142" fmla="*/ 1150145 h 3205164"/>
                  <a:gd name="connsiteX143" fmla="*/ 3236118 w 3903662"/>
                  <a:gd name="connsiteY143" fmla="*/ 1170783 h 3205164"/>
                  <a:gd name="connsiteX144" fmla="*/ 3287712 w 3903662"/>
                  <a:gd name="connsiteY144" fmla="*/ 1192214 h 3205164"/>
                  <a:gd name="connsiteX145" fmla="*/ 3336925 w 3903662"/>
                  <a:gd name="connsiteY145" fmla="*/ 1216026 h 3205164"/>
                  <a:gd name="connsiteX146" fmla="*/ 3383756 w 3903662"/>
                  <a:gd name="connsiteY146" fmla="*/ 1241426 h 3205164"/>
                  <a:gd name="connsiteX147" fmla="*/ 3429793 w 3903662"/>
                  <a:gd name="connsiteY147" fmla="*/ 1269208 h 3205164"/>
                  <a:gd name="connsiteX148" fmla="*/ 3475037 w 3903662"/>
                  <a:gd name="connsiteY148" fmla="*/ 1297783 h 3205164"/>
                  <a:gd name="connsiteX149" fmla="*/ 3517106 w 3903662"/>
                  <a:gd name="connsiteY149" fmla="*/ 1329533 h 3205164"/>
                  <a:gd name="connsiteX150" fmla="*/ 3558381 w 3903662"/>
                  <a:gd name="connsiteY150" fmla="*/ 1361283 h 3205164"/>
                  <a:gd name="connsiteX151" fmla="*/ 3597275 w 3903662"/>
                  <a:gd name="connsiteY151" fmla="*/ 1396208 h 3205164"/>
                  <a:gd name="connsiteX152" fmla="*/ 3616325 w 3903662"/>
                  <a:gd name="connsiteY152" fmla="*/ 1413670 h 3205164"/>
                  <a:gd name="connsiteX153" fmla="*/ 3633787 w 3903662"/>
                  <a:gd name="connsiteY153" fmla="*/ 1432720 h 3205164"/>
                  <a:gd name="connsiteX154" fmla="*/ 3652837 w 3903662"/>
                  <a:gd name="connsiteY154" fmla="*/ 1450976 h 3205164"/>
                  <a:gd name="connsiteX155" fmla="*/ 3670300 w 3903662"/>
                  <a:gd name="connsiteY155" fmla="*/ 1469233 h 3205164"/>
                  <a:gd name="connsiteX156" fmla="*/ 3686175 w 3903662"/>
                  <a:gd name="connsiteY156" fmla="*/ 1489076 h 3205164"/>
                  <a:gd name="connsiteX157" fmla="*/ 3702843 w 3903662"/>
                  <a:gd name="connsiteY157" fmla="*/ 1508126 h 3205164"/>
                  <a:gd name="connsiteX158" fmla="*/ 3717925 w 3903662"/>
                  <a:gd name="connsiteY158" fmla="*/ 1527970 h 3205164"/>
                  <a:gd name="connsiteX159" fmla="*/ 3732212 w 3903662"/>
                  <a:gd name="connsiteY159" fmla="*/ 1548608 h 3205164"/>
                  <a:gd name="connsiteX160" fmla="*/ 3748087 w 3903662"/>
                  <a:gd name="connsiteY160" fmla="*/ 1568451 h 3205164"/>
                  <a:gd name="connsiteX161" fmla="*/ 3761581 w 3903662"/>
                  <a:gd name="connsiteY161" fmla="*/ 1589089 h 3205164"/>
                  <a:gd name="connsiteX162" fmla="*/ 3774281 w 3903662"/>
                  <a:gd name="connsiteY162" fmla="*/ 1609726 h 3205164"/>
                  <a:gd name="connsiteX163" fmla="*/ 3787775 w 3903662"/>
                  <a:gd name="connsiteY163" fmla="*/ 1631158 h 3205164"/>
                  <a:gd name="connsiteX164" fmla="*/ 3798887 w 3903662"/>
                  <a:gd name="connsiteY164" fmla="*/ 1652589 h 3205164"/>
                  <a:gd name="connsiteX165" fmla="*/ 3811587 w 3903662"/>
                  <a:gd name="connsiteY165" fmla="*/ 1675608 h 3205164"/>
                  <a:gd name="connsiteX166" fmla="*/ 3821906 w 3903662"/>
                  <a:gd name="connsiteY166" fmla="*/ 1697832 h 3205164"/>
                  <a:gd name="connsiteX167" fmla="*/ 3832225 w 3903662"/>
                  <a:gd name="connsiteY167" fmla="*/ 1720851 h 3205164"/>
                  <a:gd name="connsiteX168" fmla="*/ 3840956 w 3903662"/>
                  <a:gd name="connsiteY168" fmla="*/ 1743076 h 3205164"/>
                  <a:gd name="connsiteX169" fmla="*/ 3850481 w 3903662"/>
                  <a:gd name="connsiteY169" fmla="*/ 1765301 h 3205164"/>
                  <a:gd name="connsiteX170" fmla="*/ 3858418 w 3903662"/>
                  <a:gd name="connsiteY170" fmla="*/ 1789114 h 3205164"/>
                  <a:gd name="connsiteX171" fmla="*/ 3867150 w 3903662"/>
                  <a:gd name="connsiteY171" fmla="*/ 1812926 h 3205164"/>
                  <a:gd name="connsiteX172" fmla="*/ 3872706 w 3903662"/>
                  <a:gd name="connsiteY172" fmla="*/ 1836739 h 3205164"/>
                  <a:gd name="connsiteX173" fmla="*/ 3879056 w 3903662"/>
                  <a:gd name="connsiteY173" fmla="*/ 1859757 h 3205164"/>
                  <a:gd name="connsiteX174" fmla="*/ 3885406 w 3903662"/>
                  <a:gd name="connsiteY174" fmla="*/ 1884364 h 3205164"/>
                  <a:gd name="connsiteX175" fmla="*/ 3890168 w 3903662"/>
                  <a:gd name="connsiteY175" fmla="*/ 1908970 h 3205164"/>
                  <a:gd name="connsiteX176" fmla="*/ 3894137 w 3903662"/>
                  <a:gd name="connsiteY176" fmla="*/ 1933576 h 3205164"/>
                  <a:gd name="connsiteX177" fmla="*/ 3897312 w 3903662"/>
                  <a:gd name="connsiteY177" fmla="*/ 1958182 h 3205164"/>
                  <a:gd name="connsiteX178" fmla="*/ 3899693 w 3903662"/>
                  <a:gd name="connsiteY178" fmla="*/ 1982789 h 3205164"/>
                  <a:gd name="connsiteX179" fmla="*/ 3902075 w 3903662"/>
                  <a:gd name="connsiteY179" fmla="*/ 2008983 h 3205164"/>
                  <a:gd name="connsiteX180" fmla="*/ 3902868 w 3903662"/>
                  <a:gd name="connsiteY180" fmla="*/ 2033589 h 3205164"/>
                  <a:gd name="connsiteX181" fmla="*/ 3903662 w 3903662"/>
                  <a:gd name="connsiteY181" fmla="*/ 2058989 h 3205164"/>
                  <a:gd name="connsiteX182" fmla="*/ 3902868 w 3903662"/>
                  <a:gd name="connsiteY182" fmla="*/ 2088357 h 3205164"/>
                  <a:gd name="connsiteX183" fmla="*/ 3902075 w 3903662"/>
                  <a:gd name="connsiteY183" fmla="*/ 2118520 h 3205164"/>
                  <a:gd name="connsiteX184" fmla="*/ 3898900 w 3903662"/>
                  <a:gd name="connsiteY184" fmla="*/ 2147889 h 3205164"/>
                  <a:gd name="connsiteX185" fmla="*/ 3895725 w 3903662"/>
                  <a:gd name="connsiteY185" fmla="*/ 2176464 h 3205164"/>
                  <a:gd name="connsiteX186" fmla="*/ 3890168 w 3903662"/>
                  <a:gd name="connsiteY186" fmla="*/ 2205833 h 3205164"/>
                  <a:gd name="connsiteX187" fmla="*/ 3885406 w 3903662"/>
                  <a:gd name="connsiteY187" fmla="*/ 2234407 h 3205164"/>
                  <a:gd name="connsiteX188" fmla="*/ 3878262 w 3903662"/>
                  <a:gd name="connsiteY188" fmla="*/ 2262983 h 3205164"/>
                  <a:gd name="connsiteX189" fmla="*/ 3871118 w 3903662"/>
                  <a:gd name="connsiteY189" fmla="*/ 2290764 h 3205164"/>
                  <a:gd name="connsiteX190" fmla="*/ 3862387 w 3903662"/>
                  <a:gd name="connsiteY190" fmla="*/ 2318545 h 3205164"/>
                  <a:gd name="connsiteX191" fmla="*/ 3852862 w 3903662"/>
                  <a:gd name="connsiteY191" fmla="*/ 2346326 h 3205164"/>
                  <a:gd name="connsiteX192" fmla="*/ 3842543 w 3903662"/>
                  <a:gd name="connsiteY192" fmla="*/ 2372520 h 3205164"/>
                  <a:gd name="connsiteX193" fmla="*/ 3830637 w 3903662"/>
                  <a:gd name="connsiteY193" fmla="*/ 2399507 h 3205164"/>
                  <a:gd name="connsiteX194" fmla="*/ 3819525 w 3903662"/>
                  <a:gd name="connsiteY194" fmla="*/ 2425701 h 3205164"/>
                  <a:gd name="connsiteX195" fmla="*/ 3806031 w 3903662"/>
                  <a:gd name="connsiteY195" fmla="*/ 2451895 h 3205164"/>
                  <a:gd name="connsiteX196" fmla="*/ 3791743 w 3903662"/>
                  <a:gd name="connsiteY196" fmla="*/ 2477295 h 3205164"/>
                  <a:gd name="connsiteX197" fmla="*/ 3777456 w 3903662"/>
                  <a:gd name="connsiteY197" fmla="*/ 2502695 h 3205164"/>
                  <a:gd name="connsiteX198" fmla="*/ 3762375 w 3903662"/>
                  <a:gd name="connsiteY198" fmla="*/ 2527301 h 3205164"/>
                  <a:gd name="connsiteX199" fmla="*/ 3745706 w 3903662"/>
                  <a:gd name="connsiteY199" fmla="*/ 2551908 h 3205164"/>
                  <a:gd name="connsiteX200" fmla="*/ 3728243 w 3903662"/>
                  <a:gd name="connsiteY200" fmla="*/ 2575720 h 3205164"/>
                  <a:gd name="connsiteX201" fmla="*/ 3710781 w 3903662"/>
                  <a:gd name="connsiteY201" fmla="*/ 2599533 h 3205164"/>
                  <a:gd name="connsiteX202" fmla="*/ 3692525 w 3903662"/>
                  <a:gd name="connsiteY202" fmla="*/ 2621758 h 3205164"/>
                  <a:gd name="connsiteX203" fmla="*/ 3672681 w 3903662"/>
                  <a:gd name="connsiteY203" fmla="*/ 2643983 h 3205164"/>
                  <a:gd name="connsiteX204" fmla="*/ 3652837 w 3903662"/>
                  <a:gd name="connsiteY204" fmla="*/ 2667001 h 3205164"/>
                  <a:gd name="connsiteX205" fmla="*/ 3632200 w 3903662"/>
                  <a:gd name="connsiteY205" fmla="*/ 2688433 h 3205164"/>
                  <a:gd name="connsiteX206" fmla="*/ 3610768 w 3903662"/>
                  <a:gd name="connsiteY206" fmla="*/ 2709864 h 3205164"/>
                  <a:gd name="connsiteX207" fmla="*/ 3587750 w 3903662"/>
                  <a:gd name="connsiteY207" fmla="*/ 2730501 h 3205164"/>
                  <a:gd name="connsiteX208" fmla="*/ 3565525 w 3903662"/>
                  <a:gd name="connsiteY208" fmla="*/ 2749551 h 3205164"/>
                  <a:gd name="connsiteX209" fmla="*/ 3541712 w 3903662"/>
                  <a:gd name="connsiteY209" fmla="*/ 2769395 h 3205164"/>
                  <a:gd name="connsiteX210" fmla="*/ 3517106 w 3903662"/>
                  <a:gd name="connsiteY210" fmla="*/ 2789239 h 3205164"/>
                  <a:gd name="connsiteX211" fmla="*/ 3492500 w 3903662"/>
                  <a:gd name="connsiteY211" fmla="*/ 2806701 h 3205164"/>
                  <a:gd name="connsiteX212" fmla="*/ 3467100 w 3903662"/>
                  <a:gd name="connsiteY212" fmla="*/ 2824958 h 3205164"/>
                  <a:gd name="connsiteX213" fmla="*/ 3441700 w 3903662"/>
                  <a:gd name="connsiteY213" fmla="*/ 2842420 h 3205164"/>
                  <a:gd name="connsiteX214" fmla="*/ 3429793 w 3903662"/>
                  <a:gd name="connsiteY214" fmla="*/ 2847976 h 3205164"/>
                  <a:gd name="connsiteX215" fmla="*/ 3544093 w 3903662"/>
                  <a:gd name="connsiteY215" fmla="*/ 3205164 h 3205164"/>
                  <a:gd name="connsiteX216" fmla="*/ 3118643 w 3903662"/>
                  <a:gd name="connsiteY216" fmla="*/ 2987677 h 3205164"/>
                  <a:gd name="connsiteX217" fmla="*/ 3098006 w 3903662"/>
                  <a:gd name="connsiteY217" fmla="*/ 2994027 h 3205164"/>
                  <a:gd name="connsiteX218" fmla="*/ 3053556 w 3903662"/>
                  <a:gd name="connsiteY218" fmla="*/ 3005139 h 3205164"/>
                  <a:gd name="connsiteX219" fmla="*/ 3008312 w 3903662"/>
                  <a:gd name="connsiteY219" fmla="*/ 3015458 h 3205164"/>
                  <a:gd name="connsiteX220" fmla="*/ 2963862 w 3903662"/>
                  <a:gd name="connsiteY220" fmla="*/ 3024983 h 3205164"/>
                  <a:gd name="connsiteX221" fmla="*/ 2916237 w 3903662"/>
                  <a:gd name="connsiteY221" fmla="*/ 3032127 h 3205164"/>
                  <a:gd name="connsiteX222" fmla="*/ 2870199 w 3903662"/>
                  <a:gd name="connsiteY222" fmla="*/ 3036889 h 3205164"/>
                  <a:gd name="connsiteX223" fmla="*/ 2821781 w 3903662"/>
                  <a:gd name="connsiteY223" fmla="*/ 3040858 h 3205164"/>
                  <a:gd name="connsiteX224" fmla="*/ 2774156 w 3903662"/>
                  <a:gd name="connsiteY224" fmla="*/ 3043239 h 3205164"/>
                  <a:gd name="connsiteX225" fmla="*/ 2725737 w 3903662"/>
                  <a:gd name="connsiteY225" fmla="*/ 3044033 h 3205164"/>
                  <a:gd name="connsiteX226" fmla="*/ 2694781 w 3903662"/>
                  <a:gd name="connsiteY226" fmla="*/ 3044033 h 3205164"/>
                  <a:gd name="connsiteX227" fmla="*/ 2665412 w 3903662"/>
                  <a:gd name="connsiteY227" fmla="*/ 3043239 h 3205164"/>
                  <a:gd name="connsiteX228" fmla="*/ 2634456 w 3903662"/>
                  <a:gd name="connsiteY228" fmla="*/ 3040858 h 3205164"/>
                  <a:gd name="connsiteX229" fmla="*/ 2604293 w 3903662"/>
                  <a:gd name="connsiteY229" fmla="*/ 3039270 h 3205164"/>
                  <a:gd name="connsiteX230" fmla="*/ 2574924 w 3903662"/>
                  <a:gd name="connsiteY230" fmla="*/ 3036095 h 3205164"/>
                  <a:gd name="connsiteX231" fmla="*/ 2546349 w 3903662"/>
                  <a:gd name="connsiteY231" fmla="*/ 3032920 h 3205164"/>
                  <a:gd name="connsiteX232" fmla="*/ 2516187 w 3903662"/>
                  <a:gd name="connsiteY232" fmla="*/ 3028951 h 3205164"/>
                  <a:gd name="connsiteX233" fmla="*/ 2487612 w 3903662"/>
                  <a:gd name="connsiteY233" fmla="*/ 3024983 h 3205164"/>
                  <a:gd name="connsiteX234" fmla="*/ 2459037 w 3903662"/>
                  <a:gd name="connsiteY234" fmla="*/ 3019427 h 3205164"/>
                  <a:gd name="connsiteX235" fmla="*/ 2431256 w 3903662"/>
                  <a:gd name="connsiteY235" fmla="*/ 3013077 h 3205164"/>
                  <a:gd name="connsiteX236" fmla="*/ 2374899 w 3903662"/>
                  <a:gd name="connsiteY236" fmla="*/ 3000377 h 3205164"/>
                  <a:gd name="connsiteX237" fmla="*/ 2320924 w 3903662"/>
                  <a:gd name="connsiteY237" fmla="*/ 2984501 h 3205164"/>
                  <a:gd name="connsiteX238" fmla="*/ 2266156 w 3903662"/>
                  <a:gd name="connsiteY238" fmla="*/ 2967039 h 3205164"/>
                  <a:gd name="connsiteX239" fmla="*/ 2215356 w 3903662"/>
                  <a:gd name="connsiteY239" fmla="*/ 2946401 h 3205164"/>
                  <a:gd name="connsiteX240" fmla="*/ 2163762 w 3903662"/>
                  <a:gd name="connsiteY240" fmla="*/ 2924970 h 3205164"/>
                  <a:gd name="connsiteX241" fmla="*/ 2114549 w 3903662"/>
                  <a:gd name="connsiteY241" fmla="*/ 2901951 h 3205164"/>
                  <a:gd name="connsiteX242" fmla="*/ 2066131 w 3903662"/>
                  <a:gd name="connsiteY242" fmla="*/ 2875758 h 3205164"/>
                  <a:gd name="connsiteX243" fmla="*/ 2020093 w 3903662"/>
                  <a:gd name="connsiteY243" fmla="*/ 2847976 h 3205164"/>
                  <a:gd name="connsiteX244" fmla="*/ 1976437 w 3903662"/>
                  <a:gd name="connsiteY244" fmla="*/ 2819401 h 3205164"/>
                  <a:gd name="connsiteX245" fmla="*/ 1932781 w 3903662"/>
                  <a:gd name="connsiteY245" fmla="*/ 2789239 h 3205164"/>
                  <a:gd name="connsiteX246" fmla="*/ 1892299 w 3903662"/>
                  <a:gd name="connsiteY246" fmla="*/ 2755901 h 3205164"/>
                  <a:gd name="connsiteX247" fmla="*/ 1853406 w 3903662"/>
                  <a:gd name="connsiteY247" fmla="*/ 2720976 h 3205164"/>
                  <a:gd name="connsiteX248" fmla="*/ 1834356 w 3903662"/>
                  <a:gd name="connsiteY248" fmla="*/ 2703514 h 3205164"/>
                  <a:gd name="connsiteX249" fmla="*/ 1816099 w 3903662"/>
                  <a:gd name="connsiteY249" fmla="*/ 2685258 h 3205164"/>
                  <a:gd name="connsiteX250" fmla="*/ 1798637 w 3903662"/>
                  <a:gd name="connsiteY250" fmla="*/ 2667001 h 3205164"/>
                  <a:gd name="connsiteX251" fmla="*/ 1781174 w 3903662"/>
                  <a:gd name="connsiteY251" fmla="*/ 2648745 h 3205164"/>
                  <a:gd name="connsiteX252" fmla="*/ 1763712 w 3903662"/>
                  <a:gd name="connsiteY252" fmla="*/ 2628901 h 3205164"/>
                  <a:gd name="connsiteX253" fmla="*/ 1748631 w 3903662"/>
                  <a:gd name="connsiteY253" fmla="*/ 2609058 h 3205164"/>
                  <a:gd name="connsiteX254" fmla="*/ 1731962 w 3903662"/>
                  <a:gd name="connsiteY254" fmla="*/ 2590008 h 3205164"/>
                  <a:gd name="connsiteX255" fmla="*/ 1717674 w 3903662"/>
                  <a:gd name="connsiteY255" fmla="*/ 2569370 h 3205164"/>
                  <a:gd name="connsiteX256" fmla="*/ 1703387 w 3903662"/>
                  <a:gd name="connsiteY256" fmla="*/ 2548733 h 3205164"/>
                  <a:gd name="connsiteX257" fmla="*/ 1689099 w 3903662"/>
                  <a:gd name="connsiteY257" fmla="*/ 2528095 h 3205164"/>
                  <a:gd name="connsiteX258" fmla="*/ 1675606 w 3903662"/>
                  <a:gd name="connsiteY258" fmla="*/ 2508251 h 3205164"/>
                  <a:gd name="connsiteX259" fmla="*/ 1663699 w 3903662"/>
                  <a:gd name="connsiteY259" fmla="*/ 2486026 h 3205164"/>
                  <a:gd name="connsiteX260" fmla="*/ 1650999 w 3903662"/>
                  <a:gd name="connsiteY260" fmla="*/ 2464595 h 3205164"/>
                  <a:gd name="connsiteX261" fmla="*/ 1639887 w 3903662"/>
                  <a:gd name="connsiteY261" fmla="*/ 2442370 h 3205164"/>
                  <a:gd name="connsiteX262" fmla="*/ 1628774 w 3903662"/>
                  <a:gd name="connsiteY262" fmla="*/ 2420145 h 3205164"/>
                  <a:gd name="connsiteX263" fmla="*/ 1618456 w 3903662"/>
                  <a:gd name="connsiteY263" fmla="*/ 2397126 h 3205164"/>
                  <a:gd name="connsiteX264" fmla="*/ 1608931 w 3903662"/>
                  <a:gd name="connsiteY264" fmla="*/ 2374901 h 3205164"/>
                  <a:gd name="connsiteX265" fmla="*/ 1600199 w 3903662"/>
                  <a:gd name="connsiteY265" fmla="*/ 2351883 h 3205164"/>
                  <a:gd name="connsiteX266" fmla="*/ 1591468 w 3903662"/>
                  <a:gd name="connsiteY266" fmla="*/ 2328864 h 3205164"/>
                  <a:gd name="connsiteX267" fmla="*/ 1584324 w 3903662"/>
                  <a:gd name="connsiteY267" fmla="*/ 2305051 h 3205164"/>
                  <a:gd name="connsiteX268" fmla="*/ 1577181 w 3903662"/>
                  <a:gd name="connsiteY268" fmla="*/ 2281239 h 3205164"/>
                  <a:gd name="connsiteX269" fmla="*/ 1570831 w 3903662"/>
                  <a:gd name="connsiteY269" fmla="*/ 2257426 h 3205164"/>
                  <a:gd name="connsiteX270" fmla="*/ 1565274 w 3903662"/>
                  <a:gd name="connsiteY270" fmla="*/ 2232820 h 3205164"/>
                  <a:gd name="connsiteX271" fmla="*/ 1560512 w 3903662"/>
                  <a:gd name="connsiteY271" fmla="*/ 2208214 h 3205164"/>
                  <a:gd name="connsiteX272" fmla="*/ 1556543 w 3903662"/>
                  <a:gd name="connsiteY272" fmla="*/ 2183607 h 3205164"/>
                  <a:gd name="connsiteX273" fmla="*/ 1552574 w 3903662"/>
                  <a:gd name="connsiteY273" fmla="*/ 2159001 h 3205164"/>
                  <a:gd name="connsiteX274" fmla="*/ 1550987 w 3903662"/>
                  <a:gd name="connsiteY274" fmla="*/ 2134395 h 3205164"/>
                  <a:gd name="connsiteX275" fmla="*/ 1548606 w 3903662"/>
                  <a:gd name="connsiteY275" fmla="*/ 2108995 h 3205164"/>
                  <a:gd name="connsiteX276" fmla="*/ 1547812 w 3903662"/>
                  <a:gd name="connsiteY276" fmla="*/ 2084389 h 3205164"/>
                  <a:gd name="connsiteX277" fmla="*/ 1546224 w 3903662"/>
                  <a:gd name="connsiteY277" fmla="*/ 2058989 h 3205164"/>
                  <a:gd name="connsiteX278" fmla="*/ 1547812 w 3903662"/>
                  <a:gd name="connsiteY278" fmla="*/ 2033589 h 3205164"/>
                  <a:gd name="connsiteX279" fmla="*/ 1548606 w 3903662"/>
                  <a:gd name="connsiteY279" fmla="*/ 2008983 h 3205164"/>
                  <a:gd name="connsiteX280" fmla="*/ 1550987 w 3903662"/>
                  <a:gd name="connsiteY280" fmla="*/ 1982789 h 3205164"/>
                  <a:gd name="connsiteX281" fmla="*/ 1552574 w 3903662"/>
                  <a:gd name="connsiteY281" fmla="*/ 1958182 h 3205164"/>
                  <a:gd name="connsiteX282" fmla="*/ 1556543 w 3903662"/>
                  <a:gd name="connsiteY282" fmla="*/ 1933576 h 3205164"/>
                  <a:gd name="connsiteX283" fmla="*/ 1560512 w 3903662"/>
                  <a:gd name="connsiteY283" fmla="*/ 1908970 h 3205164"/>
                  <a:gd name="connsiteX284" fmla="*/ 1565274 w 3903662"/>
                  <a:gd name="connsiteY284" fmla="*/ 1884364 h 3205164"/>
                  <a:gd name="connsiteX285" fmla="*/ 1570831 w 3903662"/>
                  <a:gd name="connsiteY285" fmla="*/ 1859757 h 3205164"/>
                  <a:gd name="connsiteX286" fmla="*/ 1577181 w 3903662"/>
                  <a:gd name="connsiteY286" fmla="*/ 1836739 h 3205164"/>
                  <a:gd name="connsiteX287" fmla="*/ 1584324 w 3903662"/>
                  <a:gd name="connsiteY287" fmla="*/ 1812926 h 3205164"/>
                  <a:gd name="connsiteX288" fmla="*/ 1591468 w 3903662"/>
                  <a:gd name="connsiteY288" fmla="*/ 1789114 h 3205164"/>
                  <a:gd name="connsiteX289" fmla="*/ 1600199 w 3903662"/>
                  <a:gd name="connsiteY289" fmla="*/ 1765301 h 3205164"/>
                  <a:gd name="connsiteX290" fmla="*/ 1608931 w 3903662"/>
                  <a:gd name="connsiteY290" fmla="*/ 1743076 h 3205164"/>
                  <a:gd name="connsiteX291" fmla="*/ 1618456 w 3903662"/>
                  <a:gd name="connsiteY291" fmla="*/ 1720851 h 3205164"/>
                  <a:gd name="connsiteX292" fmla="*/ 1628774 w 3903662"/>
                  <a:gd name="connsiteY292" fmla="*/ 1697832 h 3205164"/>
                  <a:gd name="connsiteX293" fmla="*/ 1639887 w 3903662"/>
                  <a:gd name="connsiteY293" fmla="*/ 1675608 h 3205164"/>
                  <a:gd name="connsiteX294" fmla="*/ 1650999 w 3903662"/>
                  <a:gd name="connsiteY294" fmla="*/ 1652589 h 3205164"/>
                  <a:gd name="connsiteX295" fmla="*/ 1663699 w 3903662"/>
                  <a:gd name="connsiteY295" fmla="*/ 1631158 h 3205164"/>
                  <a:gd name="connsiteX296" fmla="*/ 1675606 w 3903662"/>
                  <a:gd name="connsiteY296" fmla="*/ 1609726 h 3205164"/>
                  <a:gd name="connsiteX297" fmla="*/ 1689099 w 3903662"/>
                  <a:gd name="connsiteY297" fmla="*/ 1589089 h 3205164"/>
                  <a:gd name="connsiteX298" fmla="*/ 1703387 w 3903662"/>
                  <a:gd name="connsiteY298" fmla="*/ 1568451 h 3205164"/>
                  <a:gd name="connsiteX299" fmla="*/ 1717674 w 3903662"/>
                  <a:gd name="connsiteY299" fmla="*/ 1548608 h 3205164"/>
                  <a:gd name="connsiteX300" fmla="*/ 1731962 w 3903662"/>
                  <a:gd name="connsiteY300" fmla="*/ 1527970 h 3205164"/>
                  <a:gd name="connsiteX301" fmla="*/ 1748631 w 3903662"/>
                  <a:gd name="connsiteY301" fmla="*/ 1508126 h 3205164"/>
                  <a:gd name="connsiteX302" fmla="*/ 1763712 w 3903662"/>
                  <a:gd name="connsiteY302" fmla="*/ 1489076 h 3205164"/>
                  <a:gd name="connsiteX303" fmla="*/ 1781174 w 3903662"/>
                  <a:gd name="connsiteY303" fmla="*/ 1469233 h 3205164"/>
                  <a:gd name="connsiteX304" fmla="*/ 1798637 w 3903662"/>
                  <a:gd name="connsiteY304" fmla="*/ 1450976 h 3205164"/>
                  <a:gd name="connsiteX305" fmla="*/ 1816099 w 3903662"/>
                  <a:gd name="connsiteY305" fmla="*/ 1432720 h 3205164"/>
                  <a:gd name="connsiteX306" fmla="*/ 1834356 w 3903662"/>
                  <a:gd name="connsiteY306" fmla="*/ 1413670 h 3205164"/>
                  <a:gd name="connsiteX307" fmla="*/ 1853406 w 3903662"/>
                  <a:gd name="connsiteY307" fmla="*/ 1396208 h 3205164"/>
                  <a:gd name="connsiteX308" fmla="*/ 1892299 w 3903662"/>
                  <a:gd name="connsiteY308" fmla="*/ 1361283 h 3205164"/>
                  <a:gd name="connsiteX309" fmla="*/ 1932781 w 3903662"/>
                  <a:gd name="connsiteY309" fmla="*/ 1329533 h 3205164"/>
                  <a:gd name="connsiteX310" fmla="*/ 1976437 w 3903662"/>
                  <a:gd name="connsiteY310" fmla="*/ 1297783 h 3205164"/>
                  <a:gd name="connsiteX311" fmla="*/ 2020093 w 3903662"/>
                  <a:gd name="connsiteY311" fmla="*/ 1269208 h 3205164"/>
                  <a:gd name="connsiteX312" fmla="*/ 2066131 w 3903662"/>
                  <a:gd name="connsiteY312" fmla="*/ 1241426 h 3205164"/>
                  <a:gd name="connsiteX313" fmla="*/ 2114549 w 3903662"/>
                  <a:gd name="connsiteY313" fmla="*/ 1216026 h 3205164"/>
                  <a:gd name="connsiteX314" fmla="*/ 2163762 w 3903662"/>
                  <a:gd name="connsiteY314" fmla="*/ 1192214 h 3205164"/>
                  <a:gd name="connsiteX315" fmla="*/ 2215356 w 3903662"/>
                  <a:gd name="connsiteY315" fmla="*/ 1170783 h 3205164"/>
                  <a:gd name="connsiteX316" fmla="*/ 2266156 w 3903662"/>
                  <a:gd name="connsiteY316" fmla="*/ 1150145 h 3205164"/>
                  <a:gd name="connsiteX317" fmla="*/ 2320924 w 3903662"/>
                  <a:gd name="connsiteY317" fmla="*/ 1132683 h 3205164"/>
                  <a:gd name="connsiteX318" fmla="*/ 2374899 w 3903662"/>
                  <a:gd name="connsiteY318" fmla="*/ 1117601 h 3205164"/>
                  <a:gd name="connsiteX319" fmla="*/ 2431256 w 3903662"/>
                  <a:gd name="connsiteY319" fmla="*/ 1104108 h 3205164"/>
                  <a:gd name="connsiteX320" fmla="*/ 2459037 w 3903662"/>
                  <a:gd name="connsiteY320" fmla="*/ 1099345 h 3205164"/>
                  <a:gd name="connsiteX321" fmla="*/ 2487612 w 3903662"/>
                  <a:gd name="connsiteY321" fmla="*/ 1092995 h 3205164"/>
                  <a:gd name="connsiteX322" fmla="*/ 2516187 w 3903662"/>
                  <a:gd name="connsiteY322" fmla="*/ 1089026 h 3205164"/>
                  <a:gd name="connsiteX323" fmla="*/ 2546349 w 3903662"/>
                  <a:gd name="connsiteY323" fmla="*/ 1085058 h 3205164"/>
                  <a:gd name="connsiteX324" fmla="*/ 2574924 w 3903662"/>
                  <a:gd name="connsiteY324" fmla="*/ 1081883 h 3205164"/>
                  <a:gd name="connsiteX325" fmla="*/ 2604293 w 3903662"/>
                  <a:gd name="connsiteY325" fmla="*/ 1078708 h 3205164"/>
                  <a:gd name="connsiteX326" fmla="*/ 2634456 w 3903662"/>
                  <a:gd name="connsiteY326" fmla="*/ 1076326 h 3205164"/>
                  <a:gd name="connsiteX327" fmla="*/ 2665412 w 3903662"/>
                  <a:gd name="connsiteY327" fmla="*/ 1074739 h 3205164"/>
                  <a:gd name="connsiteX328" fmla="*/ 1880393 w 3903662"/>
                  <a:gd name="connsiteY328" fmla="*/ 574675 h 3205164"/>
                  <a:gd name="connsiteX329" fmla="*/ 1859756 w 3903662"/>
                  <a:gd name="connsiteY329" fmla="*/ 575469 h 3205164"/>
                  <a:gd name="connsiteX330" fmla="*/ 1839912 w 3903662"/>
                  <a:gd name="connsiteY330" fmla="*/ 578644 h 3205164"/>
                  <a:gd name="connsiteX331" fmla="*/ 1821656 w 3903662"/>
                  <a:gd name="connsiteY331" fmla="*/ 582613 h 3205164"/>
                  <a:gd name="connsiteX332" fmla="*/ 1803400 w 3903662"/>
                  <a:gd name="connsiteY332" fmla="*/ 589757 h 3205164"/>
                  <a:gd name="connsiteX333" fmla="*/ 1785937 w 3903662"/>
                  <a:gd name="connsiteY333" fmla="*/ 596900 h 3205164"/>
                  <a:gd name="connsiteX334" fmla="*/ 1770062 w 3903662"/>
                  <a:gd name="connsiteY334" fmla="*/ 607219 h 3205164"/>
                  <a:gd name="connsiteX335" fmla="*/ 1754981 w 3903662"/>
                  <a:gd name="connsiteY335" fmla="*/ 617538 h 3205164"/>
                  <a:gd name="connsiteX336" fmla="*/ 1740693 w 3903662"/>
                  <a:gd name="connsiteY336" fmla="*/ 629444 h 3205164"/>
                  <a:gd name="connsiteX337" fmla="*/ 1727993 w 3903662"/>
                  <a:gd name="connsiteY337" fmla="*/ 642938 h 3205164"/>
                  <a:gd name="connsiteX338" fmla="*/ 1716881 w 3903662"/>
                  <a:gd name="connsiteY338" fmla="*/ 658813 h 3205164"/>
                  <a:gd name="connsiteX339" fmla="*/ 1708150 w 3903662"/>
                  <a:gd name="connsiteY339" fmla="*/ 673894 h 3205164"/>
                  <a:gd name="connsiteX340" fmla="*/ 1699418 w 3903662"/>
                  <a:gd name="connsiteY340" fmla="*/ 690563 h 3205164"/>
                  <a:gd name="connsiteX341" fmla="*/ 1692275 w 3903662"/>
                  <a:gd name="connsiteY341" fmla="*/ 708025 h 3205164"/>
                  <a:gd name="connsiteX342" fmla="*/ 1687512 w 3903662"/>
                  <a:gd name="connsiteY342" fmla="*/ 726282 h 3205164"/>
                  <a:gd name="connsiteX343" fmla="*/ 1685131 w 3903662"/>
                  <a:gd name="connsiteY343" fmla="*/ 744538 h 3205164"/>
                  <a:gd name="connsiteX344" fmla="*/ 1684337 w 3903662"/>
                  <a:gd name="connsiteY344" fmla="*/ 764382 h 3205164"/>
                  <a:gd name="connsiteX345" fmla="*/ 1685131 w 3903662"/>
                  <a:gd name="connsiteY345" fmla="*/ 783432 h 3205164"/>
                  <a:gd name="connsiteX346" fmla="*/ 1687512 w 3903662"/>
                  <a:gd name="connsiteY346" fmla="*/ 801688 h 3205164"/>
                  <a:gd name="connsiteX347" fmla="*/ 1692275 w 3903662"/>
                  <a:gd name="connsiteY347" fmla="*/ 820738 h 3205164"/>
                  <a:gd name="connsiteX348" fmla="*/ 1699418 w 3903662"/>
                  <a:gd name="connsiteY348" fmla="*/ 838201 h 3205164"/>
                  <a:gd name="connsiteX349" fmla="*/ 1708150 w 3903662"/>
                  <a:gd name="connsiteY349" fmla="*/ 854076 h 3205164"/>
                  <a:gd name="connsiteX350" fmla="*/ 1716881 w 3903662"/>
                  <a:gd name="connsiteY350" fmla="*/ 869951 h 3205164"/>
                  <a:gd name="connsiteX351" fmla="*/ 1727993 w 3903662"/>
                  <a:gd name="connsiteY351" fmla="*/ 885032 h 3205164"/>
                  <a:gd name="connsiteX352" fmla="*/ 1740693 w 3903662"/>
                  <a:gd name="connsiteY352" fmla="*/ 898526 h 3205164"/>
                  <a:gd name="connsiteX353" fmla="*/ 1754981 w 3903662"/>
                  <a:gd name="connsiteY353" fmla="*/ 910432 h 3205164"/>
                  <a:gd name="connsiteX354" fmla="*/ 1770062 w 3903662"/>
                  <a:gd name="connsiteY354" fmla="*/ 920751 h 3205164"/>
                  <a:gd name="connsiteX355" fmla="*/ 1785937 w 3903662"/>
                  <a:gd name="connsiteY355" fmla="*/ 931069 h 3205164"/>
                  <a:gd name="connsiteX356" fmla="*/ 1803400 w 3903662"/>
                  <a:gd name="connsiteY356" fmla="*/ 939801 h 3205164"/>
                  <a:gd name="connsiteX357" fmla="*/ 1821656 w 3903662"/>
                  <a:gd name="connsiteY357" fmla="*/ 945357 h 3205164"/>
                  <a:gd name="connsiteX358" fmla="*/ 1839912 w 3903662"/>
                  <a:gd name="connsiteY358" fmla="*/ 949326 h 3205164"/>
                  <a:gd name="connsiteX359" fmla="*/ 1859756 w 3903662"/>
                  <a:gd name="connsiteY359" fmla="*/ 952501 h 3205164"/>
                  <a:gd name="connsiteX360" fmla="*/ 1880393 w 3903662"/>
                  <a:gd name="connsiteY360" fmla="*/ 954088 h 3205164"/>
                  <a:gd name="connsiteX361" fmla="*/ 1899443 w 3903662"/>
                  <a:gd name="connsiteY361" fmla="*/ 952501 h 3205164"/>
                  <a:gd name="connsiteX362" fmla="*/ 1919287 w 3903662"/>
                  <a:gd name="connsiteY362" fmla="*/ 949326 h 3205164"/>
                  <a:gd name="connsiteX363" fmla="*/ 1937543 w 3903662"/>
                  <a:gd name="connsiteY363" fmla="*/ 945357 h 3205164"/>
                  <a:gd name="connsiteX364" fmla="*/ 1955800 w 3903662"/>
                  <a:gd name="connsiteY364" fmla="*/ 939801 h 3205164"/>
                  <a:gd name="connsiteX365" fmla="*/ 1973262 w 3903662"/>
                  <a:gd name="connsiteY365" fmla="*/ 931069 h 3205164"/>
                  <a:gd name="connsiteX366" fmla="*/ 1988343 w 3903662"/>
                  <a:gd name="connsiteY366" fmla="*/ 920751 h 3205164"/>
                  <a:gd name="connsiteX367" fmla="*/ 2004218 w 3903662"/>
                  <a:gd name="connsiteY367" fmla="*/ 910432 h 3205164"/>
                  <a:gd name="connsiteX368" fmla="*/ 2018506 w 3903662"/>
                  <a:gd name="connsiteY368" fmla="*/ 898526 h 3205164"/>
                  <a:gd name="connsiteX369" fmla="*/ 2030412 w 3903662"/>
                  <a:gd name="connsiteY369" fmla="*/ 885032 h 3205164"/>
                  <a:gd name="connsiteX370" fmla="*/ 2042318 w 3903662"/>
                  <a:gd name="connsiteY370" fmla="*/ 869951 h 3205164"/>
                  <a:gd name="connsiteX371" fmla="*/ 2051050 w 3903662"/>
                  <a:gd name="connsiteY371" fmla="*/ 854076 h 3205164"/>
                  <a:gd name="connsiteX372" fmla="*/ 2059781 w 3903662"/>
                  <a:gd name="connsiteY372" fmla="*/ 838201 h 3205164"/>
                  <a:gd name="connsiteX373" fmla="*/ 2066925 w 3903662"/>
                  <a:gd name="connsiteY373" fmla="*/ 820738 h 3205164"/>
                  <a:gd name="connsiteX374" fmla="*/ 2071687 w 3903662"/>
                  <a:gd name="connsiteY374" fmla="*/ 801688 h 3205164"/>
                  <a:gd name="connsiteX375" fmla="*/ 2074068 w 3903662"/>
                  <a:gd name="connsiteY375" fmla="*/ 783432 h 3205164"/>
                  <a:gd name="connsiteX376" fmla="*/ 2074862 w 3903662"/>
                  <a:gd name="connsiteY376" fmla="*/ 764382 h 3205164"/>
                  <a:gd name="connsiteX377" fmla="*/ 2074068 w 3903662"/>
                  <a:gd name="connsiteY377" fmla="*/ 744538 h 3205164"/>
                  <a:gd name="connsiteX378" fmla="*/ 2071687 w 3903662"/>
                  <a:gd name="connsiteY378" fmla="*/ 726282 h 3205164"/>
                  <a:gd name="connsiteX379" fmla="*/ 2066925 w 3903662"/>
                  <a:gd name="connsiteY379" fmla="*/ 708025 h 3205164"/>
                  <a:gd name="connsiteX380" fmla="*/ 2059781 w 3903662"/>
                  <a:gd name="connsiteY380" fmla="*/ 690563 h 3205164"/>
                  <a:gd name="connsiteX381" fmla="*/ 2051050 w 3903662"/>
                  <a:gd name="connsiteY381" fmla="*/ 673894 h 3205164"/>
                  <a:gd name="connsiteX382" fmla="*/ 2042318 w 3903662"/>
                  <a:gd name="connsiteY382" fmla="*/ 658813 h 3205164"/>
                  <a:gd name="connsiteX383" fmla="*/ 2030412 w 3903662"/>
                  <a:gd name="connsiteY383" fmla="*/ 642938 h 3205164"/>
                  <a:gd name="connsiteX384" fmla="*/ 2018506 w 3903662"/>
                  <a:gd name="connsiteY384" fmla="*/ 629444 h 3205164"/>
                  <a:gd name="connsiteX385" fmla="*/ 2004218 w 3903662"/>
                  <a:gd name="connsiteY385" fmla="*/ 617538 h 3205164"/>
                  <a:gd name="connsiteX386" fmla="*/ 1988343 w 3903662"/>
                  <a:gd name="connsiteY386" fmla="*/ 607219 h 3205164"/>
                  <a:gd name="connsiteX387" fmla="*/ 1973262 w 3903662"/>
                  <a:gd name="connsiteY387" fmla="*/ 596900 h 3205164"/>
                  <a:gd name="connsiteX388" fmla="*/ 1955800 w 3903662"/>
                  <a:gd name="connsiteY388" fmla="*/ 589757 h 3205164"/>
                  <a:gd name="connsiteX389" fmla="*/ 1937543 w 3903662"/>
                  <a:gd name="connsiteY389" fmla="*/ 582613 h 3205164"/>
                  <a:gd name="connsiteX390" fmla="*/ 1919287 w 3903662"/>
                  <a:gd name="connsiteY390" fmla="*/ 578644 h 3205164"/>
                  <a:gd name="connsiteX391" fmla="*/ 1899443 w 3903662"/>
                  <a:gd name="connsiteY391" fmla="*/ 575469 h 3205164"/>
                  <a:gd name="connsiteX392" fmla="*/ 908446 w 3903662"/>
                  <a:gd name="connsiteY392" fmla="*/ 574675 h 3205164"/>
                  <a:gd name="connsiteX393" fmla="*/ 887767 w 3903662"/>
                  <a:gd name="connsiteY393" fmla="*/ 575469 h 3205164"/>
                  <a:gd name="connsiteX394" fmla="*/ 868678 w 3903662"/>
                  <a:gd name="connsiteY394" fmla="*/ 578644 h 3205164"/>
                  <a:gd name="connsiteX395" fmla="*/ 850385 w 3903662"/>
                  <a:gd name="connsiteY395" fmla="*/ 582613 h 3205164"/>
                  <a:gd name="connsiteX396" fmla="*/ 831296 w 3903662"/>
                  <a:gd name="connsiteY396" fmla="*/ 589757 h 3205164"/>
                  <a:gd name="connsiteX397" fmla="*/ 815389 w 3903662"/>
                  <a:gd name="connsiteY397" fmla="*/ 596900 h 3205164"/>
                  <a:gd name="connsiteX398" fmla="*/ 798686 w 3903662"/>
                  <a:gd name="connsiteY398" fmla="*/ 607219 h 3205164"/>
                  <a:gd name="connsiteX399" fmla="*/ 783574 w 3903662"/>
                  <a:gd name="connsiteY399" fmla="*/ 617538 h 3205164"/>
                  <a:gd name="connsiteX400" fmla="*/ 770053 w 3903662"/>
                  <a:gd name="connsiteY400" fmla="*/ 629444 h 3205164"/>
                  <a:gd name="connsiteX401" fmla="*/ 756532 w 3903662"/>
                  <a:gd name="connsiteY401" fmla="*/ 642938 h 3205164"/>
                  <a:gd name="connsiteX402" fmla="*/ 745397 w 3903662"/>
                  <a:gd name="connsiteY402" fmla="*/ 658813 h 3205164"/>
                  <a:gd name="connsiteX403" fmla="*/ 735853 w 3903662"/>
                  <a:gd name="connsiteY403" fmla="*/ 673894 h 3205164"/>
                  <a:gd name="connsiteX404" fmla="*/ 727899 w 3903662"/>
                  <a:gd name="connsiteY404" fmla="*/ 690563 h 3205164"/>
                  <a:gd name="connsiteX405" fmla="*/ 720741 w 3903662"/>
                  <a:gd name="connsiteY405" fmla="*/ 708025 h 3205164"/>
                  <a:gd name="connsiteX406" fmla="*/ 716764 w 3903662"/>
                  <a:gd name="connsiteY406" fmla="*/ 726282 h 3205164"/>
                  <a:gd name="connsiteX407" fmla="*/ 713583 w 3903662"/>
                  <a:gd name="connsiteY407" fmla="*/ 744538 h 3205164"/>
                  <a:gd name="connsiteX408" fmla="*/ 712787 w 3903662"/>
                  <a:gd name="connsiteY408" fmla="*/ 764382 h 3205164"/>
                  <a:gd name="connsiteX409" fmla="*/ 713583 w 3903662"/>
                  <a:gd name="connsiteY409" fmla="*/ 783432 h 3205164"/>
                  <a:gd name="connsiteX410" fmla="*/ 716764 w 3903662"/>
                  <a:gd name="connsiteY410" fmla="*/ 801688 h 3205164"/>
                  <a:gd name="connsiteX411" fmla="*/ 720741 w 3903662"/>
                  <a:gd name="connsiteY411" fmla="*/ 820738 h 3205164"/>
                  <a:gd name="connsiteX412" fmla="*/ 727899 w 3903662"/>
                  <a:gd name="connsiteY412" fmla="*/ 838201 h 3205164"/>
                  <a:gd name="connsiteX413" fmla="*/ 735853 w 3903662"/>
                  <a:gd name="connsiteY413" fmla="*/ 854076 h 3205164"/>
                  <a:gd name="connsiteX414" fmla="*/ 745397 w 3903662"/>
                  <a:gd name="connsiteY414" fmla="*/ 869951 h 3205164"/>
                  <a:gd name="connsiteX415" fmla="*/ 756532 w 3903662"/>
                  <a:gd name="connsiteY415" fmla="*/ 885032 h 3205164"/>
                  <a:gd name="connsiteX416" fmla="*/ 770053 w 3903662"/>
                  <a:gd name="connsiteY416" fmla="*/ 898526 h 3205164"/>
                  <a:gd name="connsiteX417" fmla="*/ 783574 w 3903662"/>
                  <a:gd name="connsiteY417" fmla="*/ 910432 h 3205164"/>
                  <a:gd name="connsiteX418" fmla="*/ 798686 w 3903662"/>
                  <a:gd name="connsiteY418" fmla="*/ 920751 h 3205164"/>
                  <a:gd name="connsiteX419" fmla="*/ 815389 w 3903662"/>
                  <a:gd name="connsiteY419" fmla="*/ 931069 h 3205164"/>
                  <a:gd name="connsiteX420" fmla="*/ 831296 w 3903662"/>
                  <a:gd name="connsiteY420" fmla="*/ 939801 h 3205164"/>
                  <a:gd name="connsiteX421" fmla="*/ 850385 w 3903662"/>
                  <a:gd name="connsiteY421" fmla="*/ 945357 h 3205164"/>
                  <a:gd name="connsiteX422" fmla="*/ 868678 w 3903662"/>
                  <a:gd name="connsiteY422" fmla="*/ 949326 h 3205164"/>
                  <a:gd name="connsiteX423" fmla="*/ 887767 w 3903662"/>
                  <a:gd name="connsiteY423" fmla="*/ 952501 h 3205164"/>
                  <a:gd name="connsiteX424" fmla="*/ 908446 w 3903662"/>
                  <a:gd name="connsiteY424" fmla="*/ 954088 h 3205164"/>
                  <a:gd name="connsiteX425" fmla="*/ 928330 w 3903662"/>
                  <a:gd name="connsiteY425" fmla="*/ 952501 h 3205164"/>
                  <a:gd name="connsiteX426" fmla="*/ 947419 w 3903662"/>
                  <a:gd name="connsiteY426" fmla="*/ 949326 h 3205164"/>
                  <a:gd name="connsiteX427" fmla="*/ 967303 w 3903662"/>
                  <a:gd name="connsiteY427" fmla="*/ 945357 h 3205164"/>
                  <a:gd name="connsiteX428" fmla="*/ 984801 w 3903662"/>
                  <a:gd name="connsiteY428" fmla="*/ 939801 h 3205164"/>
                  <a:gd name="connsiteX429" fmla="*/ 1002299 w 3903662"/>
                  <a:gd name="connsiteY429" fmla="*/ 931069 h 3205164"/>
                  <a:gd name="connsiteX430" fmla="*/ 1018206 w 3903662"/>
                  <a:gd name="connsiteY430" fmla="*/ 920751 h 3205164"/>
                  <a:gd name="connsiteX431" fmla="*/ 1033318 w 3903662"/>
                  <a:gd name="connsiteY431" fmla="*/ 910432 h 3205164"/>
                  <a:gd name="connsiteX432" fmla="*/ 1047634 w 3903662"/>
                  <a:gd name="connsiteY432" fmla="*/ 898526 h 3205164"/>
                  <a:gd name="connsiteX433" fmla="*/ 1059565 w 3903662"/>
                  <a:gd name="connsiteY433" fmla="*/ 885032 h 3205164"/>
                  <a:gd name="connsiteX434" fmla="*/ 1070700 w 3903662"/>
                  <a:gd name="connsiteY434" fmla="*/ 869951 h 3205164"/>
                  <a:gd name="connsiteX435" fmla="*/ 1081039 w 3903662"/>
                  <a:gd name="connsiteY435" fmla="*/ 854076 h 3205164"/>
                  <a:gd name="connsiteX436" fmla="*/ 1089788 w 3903662"/>
                  <a:gd name="connsiteY436" fmla="*/ 838201 h 3205164"/>
                  <a:gd name="connsiteX437" fmla="*/ 1095356 w 3903662"/>
                  <a:gd name="connsiteY437" fmla="*/ 820738 h 3205164"/>
                  <a:gd name="connsiteX438" fmla="*/ 1100923 w 3903662"/>
                  <a:gd name="connsiteY438" fmla="*/ 801688 h 3205164"/>
                  <a:gd name="connsiteX439" fmla="*/ 1104105 w 3903662"/>
                  <a:gd name="connsiteY439" fmla="*/ 783432 h 3205164"/>
                  <a:gd name="connsiteX440" fmla="*/ 1104900 w 3903662"/>
                  <a:gd name="connsiteY440" fmla="*/ 764382 h 3205164"/>
                  <a:gd name="connsiteX441" fmla="*/ 1104105 w 3903662"/>
                  <a:gd name="connsiteY441" fmla="*/ 744538 h 3205164"/>
                  <a:gd name="connsiteX442" fmla="*/ 1100923 w 3903662"/>
                  <a:gd name="connsiteY442" fmla="*/ 726282 h 3205164"/>
                  <a:gd name="connsiteX443" fmla="*/ 1095356 w 3903662"/>
                  <a:gd name="connsiteY443" fmla="*/ 708025 h 3205164"/>
                  <a:gd name="connsiteX444" fmla="*/ 1089788 w 3903662"/>
                  <a:gd name="connsiteY444" fmla="*/ 690563 h 3205164"/>
                  <a:gd name="connsiteX445" fmla="*/ 1081039 w 3903662"/>
                  <a:gd name="connsiteY445" fmla="*/ 673894 h 3205164"/>
                  <a:gd name="connsiteX446" fmla="*/ 1070700 w 3903662"/>
                  <a:gd name="connsiteY446" fmla="*/ 658813 h 3205164"/>
                  <a:gd name="connsiteX447" fmla="*/ 1059565 w 3903662"/>
                  <a:gd name="connsiteY447" fmla="*/ 642938 h 3205164"/>
                  <a:gd name="connsiteX448" fmla="*/ 1047634 w 3903662"/>
                  <a:gd name="connsiteY448" fmla="*/ 629444 h 3205164"/>
                  <a:gd name="connsiteX449" fmla="*/ 1033318 w 3903662"/>
                  <a:gd name="connsiteY449" fmla="*/ 617538 h 3205164"/>
                  <a:gd name="connsiteX450" fmla="*/ 1018206 w 3903662"/>
                  <a:gd name="connsiteY450" fmla="*/ 607219 h 3205164"/>
                  <a:gd name="connsiteX451" fmla="*/ 1002299 w 3903662"/>
                  <a:gd name="connsiteY451" fmla="*/ 596900 h 3205164"/>
                  <a:gd name="connsiteX452" fmla="*/ 984801 w 3903662"/>
                  <a:gd name="connsiteY452" fmla="*/ 589757 h 3205164"/>
                  <a:gd name="connsiteX453" fmla="*/ 967303 w 3903662"/>
                  <a:gd name="connsiteY453" fmla="*/ 582613 h 3205164"/>
                  <a:gd name="connsiteX454" fmla="*/ 947419 w 3903662"/>
                  <a:gd name="connsiteY454" fmla="*/ 578644 h 3205164"/>
                  <a:gd name="connsiteX455" fmla="*/ 928330 w 3903662"/>
                  <a:gd name="connsiteY455" fmla="*/ 575469 h 3205164"/>
                  <a:gd name="connsiteX456" fmla="*/ 1394220 w 3903662"/>
                  <a:gd name="connsiteY456" fmla="*/ 0 h 3205164"/>
                  <a:gd name="connsiteX457" fmla="*/ 1427548 w 3903662"/>
                  <a:gd name="connsiteY457" fmla="*/ 0 h 3205164"/>
                  <a:gd name="connsiteX458" fmla="*/ 1460083 w 3903662"/>
                  <a:gd name="connsiteY458" fmla="*/ 794 h 3205164"/>
                  <a:gd name="connsiteX459" fmla="*/ 1491823 w 3903662"/>
                  <a:gd name="connsiteY459" fmla="*/ 3174 h 3205164"/>
                  <a:gd name="connsiteX460" fmla="*/ 1523564 w 3903662"/>
                  <a:gd name="connsiteY460" fmla="*/ 4761 h 3205164"/>
                  <a:gd name="connsiteX461" fmla="*/ 1587046 w 3903662"/>
                  <a:gd name="connsiteY461" fmla="*/ 11109 h 3205164"/>
                  <a:gd name="connsiteX462" fmla="*/ 1649735 w 3903662"/>
                  <a:gd name="connsiteY462" fmla="*/ 19838 h 3205164"/>
                  <a:gd name="connsiteX463" fmla="*/ 1710836 w 3903662"/>
                  <a:gd name="connsiteY463" fmla="*/ 30947 h 3205164"/>
                  <a:gd name="connsiteX464" fmla="*/ 1771937 w 3903662"/>
                  <a:gd name="connsiteY464" fmla="*/ 42849 h 3205164"/>
                  <a:gd name="connsiteX465" fmla="*/ 1831451 w 3903662"/>
                  <a:gd name="connsiteY465" fmla="*/ 58719 h 3205164"/>
                  <a:gd name="connsiteX466" fmla="*/ 1889379 w 3903662"/>
                  <a:gd name="connsiteY466" fmla="*/ 76176 h 3205164"/>
                  <a:gd name="connsiteX467" fmla="*/ 1946512 w 3903662"/>
                  <a:gd name="connsiteY467" fmla="*/ 95220 h 3205164"/>
                  <a:gd name="connsiteX468" fmla="*/ 2002059 w 3903662"/>
                  <a:gd name="connsiteY468" fmla="*/ 116645 h 3205164"/>
                  <a:gd name="connsiteX469" fmla="*/ 2056812 w 3903662"/>
                  <a:gd name="connsiteY469" fmla="*/ 140450 h 3205164"/>
                  <a:gd name="connsiteX470" fmla="*/ 2109978 w 3903662"/>
                  <a:gd name="connsiteY470" fmla="*/ 165048 h 3205164"/>
                  <a:gd name="connsiteX471" fmla="*/ 2160763 w 3903662"/>
                  <a:gd name="connsiteY471" fmla="*/ 192821 h 3205164"/>
                  <a:gd name="connsiteX472" fmla="*/ 2211549 w 3903662"/>
                  <a:gd name="connsiteY472" fmla="*/ 221387 h 3205164"/>
                  <a:gd name="connsiteX473" fmla="*/ 2259160 w 3903662"/>
                  <a:gd name="connsiteY473" fmla="*/ 252333 h 3205164"/>
                  <a:gd name="connsiteX474" fmla="*/ 2306772 w 3903662"/>
                  <a:gd name="connsiteY474" fmla="*/ 284073 h 3205164"/>
                  <a:gd name="connsiteX475" fmla="*/ 2352002 w 3903662"/>
                  <a:gd name="connsiteY475" fmla="*/ 318987 h 3205164"/>
                  <a:gd name="connsiteX476" fmla="*/ 2394853 w 3903662"/>
                  <a:gd name="connsiteY476" fmla="*/ 353901 h 3205164"/>
                  <a:gd name="connsiteX477" fmla="*/ 2436116 w 3903662"/>
                  <a:gd name="connsiteY477" fmla="*/ 390402 h 3205164"/>
                  <a:gd name="connsiteX478" fmla="*/ 2475792 w 3903662"/>
                  <a:gd name="connsiteY478" fmla="*/ 429284 h 3205164"/>
                  <a:gd name="connsiteX479" fmla="*/ 2513088 w 3903662"/>
                  <a:gd name="connsiteY479" fmla="*/ 469753 h 3205164"/>
                  <a:gd name="connsiteX480" fmla="*/ 2531339 w 3903662"/>
                  <a:gd name="connsiteY480" fmla="*/ 489590 h 3205164"/>
                  <a:gd name="connsiteX481" fmla="*/ 2547209 w 3903662"/>
                  <a:gd name="connsiteY481" fmla="*/ 510221 h 3205164"/>
                  <a:gd name="connsiteX482" fmla="*/ 2564667 w 3903662"/>
                  <a:gd name="connsiteY482" fmla="*/ 531646 h 3205164"/>
                  <a:gd name="connsiteX483" fmla="*/ 2581331 w 3903662"/>
                  <a:gd name="connsiteY483" fmla="*/ 553864 h 3205164"/>
                  <a:gd name="connsiteX484" fmla="*/ 2596407 w 3903662"/>
                  <a:gd name="connsiteY484" fmla="*/ 575288 h 3205164"/>
                  <a:gd name="connsiteX485" fmla="*/ 2612278 w 3903662"/>
                  <a:gd name="connsiteY485" fmla="*/ 597506 h 3205164"/>
                  <a:gd name="connsiteX486" fmla="*/ 2626561 w 3903662"/>
                  <a:gd name="connsiteY486" fmla="*/ 620518 h 3205164"/>
                  <a:gd name="connsiteX487" fmla="*/ 2640845 w 3903662"/>
                  <a:gd name="connsiteY487" fmla="*/ 642736 h 3205164"/>
                  <a:gd name="connsiteX488" fmla="*/ 2654335 w 3903662"/>
                  <a:gd name="connsiteY488" fmla="*/ 666541 h 3205164"/>
                  <a:gd name="connsiteX489" fmla="*/ 2667825 w 3903662"/>
                  <a:gd name="connsiteY489" fmla="*/ 688759 h 3205164"/>
                  <a:gd name="connsiteX490" fmla="*/ 2679727 w 3903662"/>
                  <a:gd name="connsiteY490" fmla="*/ 712564 h 3205164"/>
                  <a:gd name="connsiteX491" fmla="*/ 2690837 w 3903662"/>
                  <a:gd name="connsiteY491" fmla="*/ 735575 h 3205164"/>
                  <a:gd name="connsiteX492" fmla="*/ 2701946 w 3903662"/>
                  <a:gd name="connsiteY492" fmla="*/ 760174 h 3205164"/>
                  <a:gd name="connsiteX493" fmla="*/ 2712262 w 3903662"/>
                  <a:gd name="connsiteY493" fmla="*/ 784772 h 3205164"/>
                  <a:gd name="connsiteX494" fmla="*/ 2722578 w 3903662"/>
                  <a:gd name="connsiteY494" fmla="*/ 809371 h 3205164"/>
                  <a:gd name="connsiteX495" fmla="*/ 2732100 w 3903662"/>
                  <a:gd name="connsiteY495" fmla="*/ 833969 h 3205164"/>
                  <a:gd name="connsiteX496" fmla="*/ 2740035 w 3903662"/>
                  <a:gd name="connsiteY496" fmla="*/ 858568 h 3205164"/>
                  <a:gd name="connsiteX497" fmla="*/ 2748764 w 3903662"/>
                  <a:gd name="connsiteY497" fmla="*/ 884753 h 3205164"/>
                  <a:gd name="connsiteX498" fmla="*/ 2755906 w 3903662"/>
                  <a:gd name="connsiteY498" fmla="*/ 910145 h 3205164"/>
                  <a:gd name="connsiteX499" fmla="*/ 2761460 w 3903662"/>
                  <a:gd name="connsiteY499" fmla="*/ 935537 h 3205164"/>
                  <a:gd name="connsiteX500" fmla="*/ 2767808 w 3903662"/>
                  <a:gd name="connsiteY500" fmla="*/ 961723 h 3205164"/>
                  <a:gd name="connsiteX501" fmla="*/ 2773363 w 3903662"/>
                  <a:gd name="connsiteY501" fmla="*/ 987908 h 3205164"/>
                  <a:gd name="connsiteX502" fmla="*/ 2743209 w 3903662"/>
                  <a:gd name="connsiteY502" fmla="*/ 987115 h 3205164"/>
                  <a:gd name="connsiteX503" fmla="*/ 2713849 w 3903662"/>
                  <a:gd name="connsiteY503" fmla="*/ 987115 h 3205164"/>
                  <a:gd name="connsiteX504" fmla="*/ 2680521 w 3903662"/>
                  <a:gd name="connsiteY504" fmla="*/ 987115 h 3205164"/>
                  <a:gd name="connsiteX505" fmla="*/ 2648780 w 3903662"/>
                  <a:gd name="connsiteY505" fmla="*/ 987908 h 3205164"/>
                  <a:gd name="connsiteX506" fmla="*/ 2616246 w 3903662"/>
                  <a:gd name="connsiteY506" fmla="*/ 990289 h 3205164"/>
                  <a:gd name="connsiteX507" fmla="*/ 2584505 w 3903662"/>
                  <a:gd name="connsiteY507" fmla="*/ 991876 h 3205164"/>
                  <a:gd name="connsiteX508" fmla="*/ 2552764 w 3903662"/>
                  <a:gd name="connsiteY508" fmla="*/ 995050 h 3205164"/>
                  <a:gd name="connsiteX509" fmla="*/ 2521023 w 3903662"/>
                  <a:gd name="connsiteY509" fmla="*/ 999017 h 3205164"/>
                  <a:gd name="connsiteX510" fmla="*/ 2489282 w 3903662"/>
                  <a:gd name="connsiteY510" fmla="*/ 1003778 h 3205164"/>
                  <a:gd name="connsiteX511" fmla="*/ 2458334 w 3903662"/>
                  <a:gd name="connsiteY511" fmla="*/ 1008539 h 3205164"/>
                  <a:gd name="connsiteX512" fmla="*/ 2427387 w 3903662"/>
                  <a:gd name="connsiteY512" fmla="*/ 1014094 h 3205164"/>
                  <a:gd name="connsiteX513" fmla="*/ 2397233 w 3903662"/>
                  <a:gd name="connsiteY513" fmla="*/ 1019648 h 3205164"/>
                  <a:gd name="connsiteX514" fmla="*/ 2366286 w 3903662"/>
                  <a:gd name="connsiteY514" fmla="*/ 1026790 h 3205164"/>
                  <a:gd name="connsiteX515" fmla="*/ 2336132 w 3903662"/>
                  <a:gd name="connsiteY515" fmla="*/ 1033931 h 3205164"/>
                  <a:gd name="connsiteX516" fmla="*/ 2306772 w 3903662"/>
                  <a:gd name="connsiteY516" fmla="*/ 1042660 h 3205164"/>
                  <a:gd name="connsiteX517" fmla="*/ 2276618 w 3903662"/>
                  <a:gd name="connsiteY517" fmla="*/ 1051388 h 3205164"/>
                  <a:gd name="connsiteX518" fmla="*/ 2248051 w 3903662"/>
                  <a:gd name="connsiteY518" fmla="*/ 1060910 h 3205164"/>
                  <a:gd name="connsiteX519" fmla="*/ 2219484 w 3903662"/>
                  <a:gd name="connsiteY519" fmla="*/ 1070432 h 3205164"/>
                  <a:gd name="connsiteX520" fmla="*/ 2191711 w 3903662"/>
                  <a:gd name="connsiteY520" fmla="*/ 1080748 h 3205164"/>
                  <a:gd name="connsiteX521" fmla="*/ 2163144 w 3903662"/>
                  <a:gd name="connsiteY521" fmla="*/ 1091857 h 3205164"/>
                  <a:gd name="connsiteX522" fmla="*/ 2135371 w 3903662"/>
                  <a:gd name="connsiteY522" fmla="*/ 1102966 h 3205164"/>
                  <a:gd name="connsiteX523" fmla="*/ 2109184 w 3903662"/>
                  <a:gd name="connsiteY523" fmla="*/ 1114868 h 3205164"/>
                  <a:gd name="connsiteX524" fmla="*/ 2082205 w 3903662"/>
                  <a:gd name="connsiteY524" fmla="*/ 1127564 h 3205164"/>
                  <a:gd name="connsiteX525" fmla="*/ 2055225 w 3903662"/>
                  <a:gd name="connsiteY525" fmla="*/ 1141054 h 3205164"/>
                  <a:gd name="connsiteX526" fmla="*/ 2029832 w 3903662"/>
                  <a:gd name="connsiteY526" fmla="*/ 1154543 h 3205164"/>
                  <a:gd name="connsiteX527" fmla="*/ 2004439 w 3903662"/>
                  <a:gd name="connsiteY527" fmla="*/ 1168826 h 3205164"/>
                  <a:gd name="connsiteX528" fmla="*/ 1979047 w 3903662"/>
                  <a:gd name="connsiteY528" fmla="*/ 1183109 h 3205164"/>
                  <a:gd name="connsiteX529" fmla="*/ 1954447 w 3903662"/>
                  <a:gd name="connsiteY529" fmla="*/ 1198186 h 3205164"/>
                  <a:gd name="connsiteX530" fmla="*/ 1930642 w 3903662"/>
                  <a:gd name="connsiteY530" fmla="*/ 1213262 h 3205164"/>
                  <a:gd name="connsiteX531" fmla="*/ 1906043 w 3903662"/>
                  <a:gd name="connsiteY531" fmla="*/ 1229926 h 3205164"/>
                  <a:gd name="connsiteX532" fmla="*/ 1883030 w 3903662"/>
                  <a:gd name="connsiteY532" fmla="*/ 1246589 h 3205164"/>
                  <a:gd name="connsiteX533" fmla="*/ 1860018 w 3903662"/>
                  <a:gd name="connsiteY533" fmla="*/ 1262459 h 3205164"/>
                  <a:gd name="connsiteX534" fmla="*/ 1838593 w 3903662"/>
                  <a:gd name="connsiteY534" fmla="*/ 1279916 h 3205164"/>
                  <a:gd name="connsiteX535" fmla="*/ 1815581 w 3903662"/>
                  <a:gd name="connsiteY535" fmla="*/ 1298960 h 3205164"/>
                  <a:gd name="connsiteX536" fmla="*/ 1794949 w 3903662"/>
                  <a:gd name="connsiteY536" fmla="*/ 1317211 h 3205164"/>
                  <a:gd name="connsiteX537" fmla="*/ 1773524 w 3903662"/>
                  <a:gd name="connsiteY537" fmla="*/ 1335461 h 3205164"/>
                  <a:gd name="connsiteX538" fmla="*/ 1754480 w 3903662"/>
                  <a:gd name="connsiteY538" fmla="*/ 1355299 h 3205164"/>
                  <a:gd name="connsiteX539" fmla="*/ 1733848 w 3903662"/>
                  <a:gd name="connsiteY539" fmla="*/ 1374343 h 3205164"/>
                  <a:gd name="connsiteX540" fmla="*/ 1715597 w 3903662"/>
                  <a:gd name="connsiteY540" fmla="*/ 1394181 h 3205164"/>
                  <a:gd name="connsiteX541" fmla="*/ 1696552 w 3903662"/>
                  <a:gd name="connsiteY541" fmla="*/ 1414812 h 3205164"/>
                  <a:gd name="connsiteX542" fmla="*/ 1678301 w 3903662"/>
                  <a:gd name="connsiteY542" fmla="*/ 1434649 h 3205164"/>
                  <a:gd name="connsiteX543" fmla="*/ 1660844 w 3903662"/>
                  <a:gd name="connsiteY543" fmla="*/ 1456867 h 3205164"/>
                  <a:gd name="connsiteX544" fmla="*/ 1644180 w 3903662"/>
                  <a:gd name="connsiteY544" fmla="*/ 1476705 h 3205164"/>
                  <a:gd name="connsiteX545" fmla="*/ 1628309 w 3903662"/>
                  <a:gd name="connsiteY545" fmla="*/ 1499716 h 3205164"/>
                  <a:gd name="connsiteX546" fmla="*/ 1612439 w 3903662"/>
                  <a:gd name="connsiteY546" fmla="*/ 1521141 h 3205164"/>
                  <a:gd name="connsiteX547" fmla="*/ 1597362 w 3903662"/>
                  <a:gd name="connsiteY547" fmla="*/ 1543359 h 3205164"/>
                  <a:gd name="connsiteX548" fmla="*/ 1583079 w 3903662"/>
                  <a:gd name="connsiteY548" fmla="*/ 1566370 h 3205164"/>
                  <a:gd name="connsiteX549" fmla="*/ 1569589 w 3903662"/>
                  <a:gd name="connsiteY549" fmla="*/ 1589382 h 3205164"/>
                  <a:gd name="connsiteX550" fmla="*/ 1556099 w 3903662"/>
                  <a:gd name="connsiteY550" fmla="*/ 1613187 h 3205164"/>
                  <a:gd name="connsiteX551" fmla="*/ 1544196 w 3903662"/>
                  <a:gd name="connsiteY551" fmla="*/ 1636992 h 3205164"/>
                  <a:gd name="connsiteX552" fmla="*/ 1531500 w 3903662"/>
                  <a:gd name="connsiteY552" fmla="*/ 1660797 h 3205164"/>
                  <a:gd name="connsiteX553" fmla="*/ 1521184 w 3903662"/>
                  <a:gd name="connsiteY553" fmla="*/ 1685395 h 3205164"/>
                  <a:gd name="connsiteX554" fmla="*/ 1510075 w 3903662"/>
                  <a:gd name="connsiteY554" fmla="*/ 1709994 h 3205164"/>
                  <a:gd name="connsiteX555" fmla="*/ 1501346 w 3903662"/>
                  <a:gd name="connsiteY555" fmla="*/ 1734592 h 3205164"/>
                  <a:gd name="connsiteX556" fmla="*/ 1491823 w 3903662"/>
                  <a:gd name="connsiteY556" fmla="*/ 1759984 h 3205164"/>
                  <a:gd name="connsiteX557" fmla="*/ 1483888 w 3903662"/>
                  <a:gd name="connsiteY557" fmla="*/ 1785376 h 3205164"/>
                  <a:gd name="connsiteX558" fmla="*/ 1476747 w 3903662"/>
                  <a:gd name="connsiteY558" fmla="*/ 1811562 h 3205164"/>
                  <a:gd name="connsiteX559" fmla="*/ 1470398 w 3903662"/>
                  <a:gd name="connsiteY559" fmla="*/ 1836954 h 3205164"/>
                  <a:gd name="connsiteX560" fmla="*/ 1464050 w 3903662"/>
                  <a:gd name="connsiteY560" fmla="*/ 1862346 h 3205164"/>
                  <a:gd name="connsiteX561" fmla="*/ 1459289 w 3903662"/>
                  <a:gd name="connsiteY561" fmla="*/ 1889325 h 3205164"/>
                  <a:gd name="connsiteX562" fmla="*/ 1453734 w 3903662"/>
                  <a:gd name="connsiteY562" fmla="*/ 1915510 h 3205164"/>
                  <a:gd name="connsiteX563" fmla="*/ 1450560 w 3903662"/>
                  <a:gd name="connsiteY563" fmla="*/ 1942489 h 3205164"/>
                  <a:gd name="connsiteX564" fmla="*/ 1447386 w 3903662"/>
                  <a:gd name="connsiteY564" fmla="*/ 1968675 h 3205164"/>
                  <a:gd name="connsiteX565" fmla="*/ 1445799 w 3903662"/>
                  <a:gd name="connsiteY565" fmla="*/ 1996447 h 3205164"/>
                  <a:gd name="connsiteX566" fmla="*/ 1445006 w 3903662"/>
                  <a:gd name="connsiteY566" fmla="*/ 2023426 h 3205164"/>
                  <a:gd name="connsiteX567" fmla="*/ 1443419 w 3903662"/>
                  <a:gd name="connsiteY567" fmla="*/ 2051199 h 3205164"/>
                  <a:gd name="connsiteX568" fmla="*/ 1445006 w 3903662"/>
                  <a:gd name="connsiteY568" fmla="*/ 2086906 h 3205164"/>
                  <a:gd name="connsiteX569" fmla="*/ 1446593 w 3903662"/>
                  <a:gd name="connsiteY569" fmla="*/ 2122614 h 3205164"/>
                  <a:gd name="connsiteX570" fmla="*/ 1450560 w 3903662"/>
                  <a:gd name="connsiteY570" fmla="*/ 2158321 h 3205164"/>
                  <a:gd name="connsiteX571" fmla="*/ 1454528 w 3903662"/>
                  <a:gd name="connsiteY571" fmla="*/ 2193235 h 3205164"/>
                  <a:gd name="connsiteX572" fmla="*/ 1461670 w 3903662"/>
                  <a:gd name="connsiteY572" fmla="*/ 2228149 h 3205164"/>
                  <a:gd name="connsiteX573" fmla="*/ 1469605 w 3903662"/>
                  <a:gd name="connsiteY573" fmla="*/ 2262270 h 3205164"/>
                  <a:gd name="connsiteX574" fmla="*/ 1478334 w 3903662"/>
                  <a:gd name="connsiteY574" fmla="*/ 2296390 h 3205164"/>
                  <a:gd name="connsiteX575" fmla="*/ 1488649 w 3903662"/>
                  <a:gd name="connsiteY575" fmla="*/ 2329718 h 3205164"/>
                  <a:gd name="connsiteX576" fmla="*/ 1441832 w 3903662"/>
                  <a:gd name="connsiteY576" fmla="*/ 2332098 h 3205164"/>
                  <a:gd name="connsiteX577" fmla="*/ 1394220 w 3903662"/>
                  <a:gd name="connsiteY577" fmla="*/ 2332892 h 3205164"/>
                  <a:gd name="connsiteX578" fmla="*/ 1337086 w 3903662"/>
                  <a:gd name="connsiteY578" fmla="*/ 2332098 h 3205164"/>
                  <a:gd name="connsiteX579" fmla="*/ 1279953 w 3903662"/>
                  <a:gd name="connsiteY579" fmla="*/ 2328924 h 3205164"/>
                  <a:gd name="connsiteX580" fmla="*/ 1223613 w 3903662"/>
                  <a:gd name="connsiteY580" fmla="*/ 2323370 h 3205164"/>
                  <a:gd name="connsiteX581" fmla="*/ 1168066 w 3903662"/>
                  <a:gd name="connsiteY581" fmla="*/ 2317815 h 3205164"/>
                  <a:gd name="connsiteX582" fmla="*/ 1113313 w 3903662"/>
                  <a:gd name="connsiteY582" fmla="*/ 2308293 h 3205164"/>
                  <a:gd name="connsiteX583" fmla="*/ 1059353 w 3903662"/>
                  <a:gd name="connsiteY583" fmla="*/ 2297977 h 3205164"/>
                  <a:gd name="connsiteX584" fmla="*/ 1006187 w 3903662"/>
                  <a:gd name="connsiteY584" fmla="*/ 2286868 h 3205164"/>
                  <a:gd name="connsiteX585" fmla="*/ 953815 w 3903662"/>
                  <a:gd name="connsiteY585" fmla="*/ 2272585 h 3205164"/>
                  <a:gd name="connsiteX586" fmla="*/ 930009 w 3903662"/>
                  <a:gd name="connsiteY586" fmla="*/ 2266237 h 3205164"/>
                  <a:gd name="connsiteX587" fmla="*/ 426122 w 3903662"/>
                  <a:gd name="connsiteY587" fmla="*/ 2522538 h 3205164"/>
                  <a:gd name="connsiteX588" fmla="*/ 560227 w 3903662"/>
                  <a:gd name="connsiteY588" fmla="*/ 2101189 h 3205164"/>
                  <a:gd name="connsiteX589" fmla="*/ 547531 w 3903662"/>
                  <a:gd name="connsiteY589" fmla="*/ 2093254 h 3205164"/>
                  <a:gd name="connsiteX590" fmla="*/ 517377 w 3903662"/>
                  <a:gd name="connsiteY590" fmla="*/ 2072623 h 3205164"/>
                  <a:gd name="connsiteX591" fmla="*/ 486430 w 3903662"/>
                  <a:gd name="connsiteY591" fmla="*/ 2051199 h 3205164"/>
                  <a:gd name="connsiteX592" fmla="*/ 457863 w 3903662"/>
                  <a:gd name="connsiteY592" fmla="*/ 2029774 h 3205164"/>
                  <a:gd name="connsiteX593" fmla="*/ 428503 w 3903662"/>
                  <a:gd name="connsiteY593" fmla="*/ 2006763 h 3205164"/>
                  <a:gd name="connsiteX594" fmla="*/ 399936 w 3903662"/>
                  <a:gd name="connsiteY594" fmla="*/ 1984545 h 3205164"/>
                  <a:gd name="connsiteX595" fmla="*/ 373750 w 3903662"/>
                  <a:gd name="connsiteY595" fmla="*/ 1960740 h 3205164"/>
                  <a:gd name="connsiteX596" fmla="*/ 346770 w 3903662"/>
                  <a:gd name="connsiteY596" fmla="*/ 1936141 h 3205164"/>
                  <a:gd name="connsiteX597" fmla="*/ 321377 w 3903662"/>
                  <a:gd name="connsiteY597" fmla="*/ 1911543 h 3205164"/>
                  <a:gd name="connsiteX598" fmla="*/ 296778 w 3903662"/>
                  <a:gd name="connsiteY598" fmla="*/ 1886151 h 3205164"/>
                  <a:gd name="connsiteX599" fmla="*/ 272972 w 3903662"/>
                  <a:gd name="connsiteY599" fmla="*/ 1859172 h 3205164"/>
                  <a:gd name="connsiteX600" fmla="*/ 250753 w 3903662"/>
                  <a:gd name="connsiteY600" fmla="*/ 1832986 h 3205164"/>
                  <a:gd name="connsiteX601" fmla="*/ 227741 w 3903662"/>
                  <a:gd name="connsiteY601" fmla="*/ 1806007 h 3205164"/>
                  <a:gd name="connsiteX602" fmla="*/ 207110 w 3903662"/>
                  <a:gd name="connsiteY602" fmla="*/ 1777441 h 3205164"/>
                  <a:gd name="connsiteX603" fmla="*/ 187272 w 3903662"/>
                  <a:gd name="connsiteY603" fmla="*/ 1749668 h 3205164"/>
                  <a:gd name="connsiteX604" fmla="*/ 167433 w 3903662"/>
                  <a:gd name="connsiteY604" fmla="*/ 1721102 h 3205164"/>
                  <a:gd name="connsiteX605" fmla="*/ 149182 w 3903662"/>
                  <a:gd name="connsiteY605" fmla="*/ 1690950 h 3205164"/>
                  <a:gd name="connsiteX606" fmla="*/ 131725 w 3903662"/>
                  <a:gd name="connsiteY606" fmla="*/ 1661590 h 3205164"/>
                  <a:gd name="connsiteX607" fmla="*/ 115061 w 3903662"/>
                  <a:gd name="connsiteY607" fmla="*/ 1630644 h 3205164"/>
                  <a:gd name="connsiteX608" fmla="*/ 99984 w 3903662"/>
                  <a:gd name="connsiteY608" fmla="*/ 1599697 h 3205164"/>
                  <a:gd name="connsiteX609" fmla="*/ 85701 w 3903662"/>
                  <a:gd name="connsiteY609" fmla="*/ 1569544 h 3205164"/>
                  <a:gd name="connsiteX610" fmla="*/ 72211 w 3903662"/>
                  <a:gd name="connsiteY610" fmla="*/ 1537804 h 3205164"/>
                  <a:gd name="connsiteX611" fmla="*/ 59514 w 3903662"/>
                  <a:gd name="connsiteY611" fmla="*/ 1506064 h 3205164"/>
                  <a:gd name="connsiteX612" fmla="*/ 48405 w 3903662"/>
                  <a:gd name="connsiteY612" fmla="*/ 1472737 h 3205164"/>
                  <a:gd name="connsiteX613" fmla="*/ 39676 w 3903662"/>
                  <a:gd name="connsiteY613" fmla="*/ 1440204 h 3205164"/>
                  <a:gd name="connsiteX614" fmla="*/ 30154 w 3903662"/>
                  <a:gd name="connsiteY614" fmla="*/ 1407670 h 3205164"/>
                  <a:gd name="connsiteX615" fmla="*/ 22219 w 3903662"/>
                  <a:gd name="connsiteY615" fmla="*/ 1373550 h 3205164"/>
                  <a:gd name="connsiteX616" fmla="*/ 15871 w 3903662"/>
                  <a:gd name="connsiteY616" fmla="*/ 1339429 h 3205164"/>
                  <a:gd name="connsiteX617" fmla="*/ 9522 w 3903662"/>
                  <a:gd name="connsiteY617" fmla="*/ 1306102 h 3205164"/>
                  <a:gd name="connsiteX618" fmla="*/ 5555 w 3903662"/>
                  <a:gd name="connsiteY618" fmla="*/ 1271188 h 3205164"/>
                  <a:gd name="connsiteX619" fmla="*/ 2381 w 3903662"/>
                  <a:gd name="connsiteY619" fmla="*/ 1236274 h 3205164"/>
                  <a:gd name="connsiteX620" fmla="*/ 0 w 3903662"/>
                  <a:gd name="connsiteY620" fmla="*/ 1201360 h 3205164"/>
                  <a:gd name="connsiteX621" fmla="*/ 0 w 3903662"/>
                  <a:gd name="connsiteY621" fmla="*/ 1166446 h 3205164"/>
                  <a:gd name="connsiteX622" fmla="*/ 0 w 3903662"/>
                  <a:gd name="connsiteY622" fmla="*/ 1137086 h 3205164"/>
                  <a:gd name="connsiteX623" fmla="*/ 2381 w 3903662"/>
                  <a:gd name="connsiteY623" fmla="*/ 1106140 h 3205164"/>
                  <a:gd name="connsiteX624" fmla="*/ 4761 w 3903662"/>
                  <a:gd name="connsiteY624" fmla="*/ 1075987 h 3205164"/>
                  <a:gd name="connsiteX625" fmla="*/ 7935 w 3903662"/>
                  <a:gd name="connsiteY625" fmla="*/ 1047421 h 3205164"/>
                  <a:gd name="connsiteX626" fmla="*/ 11903 w 3903662"/>
                  <a:gd name="connsiteY626" fmla="*/ 1018061 h 3205164"/>
                  <a:gd name="connsiteX627" fmla="*/ 15871 w 3903662"/>
                  <a:gd name="connsiteY627" fmla="*/ 989495 h 3205164"/>
                  <a:gd name="connsiteX628" fmla="*/ 22219 w 3903662"/>
                  <a:gd name="connsiteY628" fmla="*/ 959342 h 3205164"/>
                  <a:gd name="connsiteX629" fmla="*/ 27773 w 3903662"/>
                  <a:gd name="connsiteY629" fmla="*/ 931570 h 3205164"/>
                  <a:gd name="connsiteX630" fmla="*/ 36502 w 3903662"/>
                  <a:gd name="connsiteY630" fmla="*/ 903004 h 3205164"/>
                  <a:gd name="connsiteX631" fmla="*/ 44437 w 3903662"/>
                  <a:gd name="connsiteY631" fmla="*/ 875231 h 3205164"/>
                  <a:gd name="connsiteX632" fmla="*/ 52373 w 3903662"/>
                  <a:gd name="connsiteY632" fmla="*/ 846665 h 3205164"/>
                  <a:gd name="connsiteX633" fmla="*/ 62688 w 3903662"/>
                  <a:gd name="connsiteY633" fmla="*/ 819686 h 3205164"/>
                  <a:gd name="connsiteX634" fmla="*/ 73004 w 3903662"/>
                  <a:gd name="connsiteY634" fmla="*/ 792707 h 3205164"/>
                  <a:gd name="connsiteX635" fmla="*/ 84114 w 3903662"/>
                  <a:gd name="connsiteY635" fmla="*/ 765728 h 3205164"/>
                  <a:gd name="connsiteX636" fmla="*/ 96810 w 3903662"/>
                  <a:gd name="connsiteY636" fmla="*/ 738749 h 3205164"/>
                  <a:gd name="connsiteX637" fmla="*/ 110300 w 3903662"/>
                  <a:gd name="connsiteY637" fmla="*/ 712564 h 3205164"/>
                  <a:gd name="connsiteX638" fmla="*/ 122996 w 3903662"/>
                  <a:gd name="connsiteY638" fmla="*/ 686378 h 3205164"/>
                  <a:gd name="connsiteX639" fmla="*/ 138073 w 3903662"/>
                  <a:gd name="connsiteY639" fmla="*/ 660986 h 3205164"/>
                  <a:gd name="connsiteX640" fmla="*/ 153150 w 3903662"/>
                  <a:gd name="connsiteY640" fmla="*/ 635594 h 3205164"/>
                  <a:gd name="connsiteX641" fmla="*/ 168227 w 3903662"/>
                  <a:gd name="connsiteY641" fmla="*/ 610996 h 3205164"/>
                  <a:gd name="connsiteX642" fmla="*/ 184891 w 3903662"/>
                  <a:gd name="connsiteY642" fmla="*/ 586397 h 3205164"/>
                  <a:gd name="connsiteX643" fmla="*/ 202349 w 3903662"/>
                  <a:gd name="connsiteY643" fmla="*/ 561799 h 3205164"/>
                  <a:gd name="connsiteX644" fmla="*/ 219806 w 3903662"/>
                  <a:gd name="connsiteY644" fmla="*/ 537994 h 3205164"/>
                  <a:gd name="connsiteX645" fmla="*/ 238057 w 3903662"/>
                  <a:gd name="connsiteY645" fmla="*/ 514189 h 3205164"/>
                  <a:gd name="connsiteX646" fmla="*/ 257895 w 3903662"/>
                  <a:gd name="connsiteY646" fmla="*/ 491177 h 3205164"/>
                  <a:gd name="connsiteX647" fmla="*/ 276940 w 3903662"/>
                  <a:gd name="connsiteY647" fmla="*/ 468166 h 3205164"/>
                  <a:gd name="connsiteX648" fmla="*/ 297571 w 3903662"/>
                  <a:gd name="connsiteY648" fmla="*/ 445947 h 3205164"/>
                  <a:gd name="connsiteX649" fmla="*/ 318203 w 3903662"/>
                  <a:gd name="connsiteY649" fmla="*/ 424523 h 3205164"/>
                  <a:gd name="connsiteX650" fmla="*/ 340422 w 3903662"/>
                  <a:gd name="connsiteY650" fmla="*/ 403098 h 3205164"/>
                  <a:gd name="connsiteX651" fmla="*/ 361847 w 3903662"/>
                  <a:gd name="connsiteY651" fmla="*/ 382467 h 3205164"/>
                  <a:gd name="connsiteX652" fmla="*/ 384859 w 3903662"/>
                  <a:gd name="connsiteY652" fmla="*/ 361836 h 3205164"/>
                  <a:gd name="connsiteX653" fmla="*/ 408665 w 3903662"/>
                  <a:gd name="connsiteY653" fmla="*/ 341205 h 3205164"/>
                  <a:gd name="connsiteX654" fmla="*/ 433264 w 3903662"/>
                  <a:gd name="connsiteY654" fmla="*/ 322161 h 3205164"/>
                  <a:gd name="connsiteX655" fmla="*/ 456276 w 3903662"/>
                  <a:gd name="connsiteY655" fmla="*/ 303117 h 3205164"/>
                  <a:gd name="connsiteX656" fmla="*/ 482462 w 3903662"/>
                  <a:gd name="connsiteY656" fmla="*/ 284867 h 3205164"/>
                  <a:gd name="connsiteX657" fmla="*/ 507855 w 3903662"/>
                  <a:gd name="connsiteY657" fmla="*/ 266616 h 3205164"/>
                  <a:gd name="connsiteX658" fmla="*/ 533248 w 3903662"/>
                  <a:gd name="connsiteY658" fmla="*/ 249159 h 3205164"/>
                  <a:gd name="connsiteX659" fmla="*/ 560227 w 3903662"/>
                  <a:gd name="connsiteY659" fmla="*/ 231702 h 3205164"/>
                  <a:gd name="connsiteX660" fmla="*/ 588001 w 3903662"/>
                  <a:gd name="connsiteY660" fmla="*/ 215039 h 3205164"/>
                  <a:gd name="connsiteX661" fmla="*/ 615774 w 3903662"/>
                  <a:gd name="connsiteY661" fmla="*/ 199169 h 3205164"/>
                  <a:gd name="connsiteX662" fmla="*/ 642754 w 3903662"/>
                  <a:gd name="connsiteY662" fmla="*/ 183299 h 3205164"/>
                  <a:gd name="connsiteX663" fmla="*/ 672114 w 3903662"/>
                  <a:gd name="connsiteY663" fmla="*/ 169016 h 3205164"/>
                  <a:gd name="connsiteX664" fmla="*/ 700681 w 3903662"/>
                  <a:gd name="connsiteY664" fmla="*/ 154733 h 3205164"/>
                  <a:gd name="connsiteX665" fmla="*/ 730041 w 3903662"/>
                  <a:gd name="connsiteY665" fmla="*/ 140450 h 3205164"/>
                  <a:gd name="connsiteX666" fmla="*/ 760195 w 3903662"/>
                  <a:gd name="connsiteY666" fmla="*/ 127754 h 3205164"/>
                  <a:gd name="connsiteX667" fmla="*/ 789556 w 3903662"/>
                  <a:gd name="connsiteY667" fmla="*/ 115058 h 3205164"/>
                  <a:gd name="connsiteX668" fmla="*/ 820503 w 3903662"/>
                  <a:gd name="connsiteY668" fmla="*/ 103155 h 3205164"/>
                  <a:gd name="connsiteX669" fmla="*/ 852244 w 3903662"/>
                  <a:gd name="connsiteY669" fmla="*/ 92046 h 3205164"/>
                  <a:gd name="connsiteX670" fmla="*/ 883191 w 3903662"/>
                  <a:gd name="connsiteY670" fmla="*/ 80937 h 3205164"/>
                  <a:gd name="connsiteX671" fmla="*/ 914932 w 3903662"/>
                  <a:gd name="connsiteY671" fmla="*/ 70622 h 3205164"/>
                  <a:gd name="connsiteX672" fmla="*/ 947467 w 3903662"/>
                  <a:gd name="connsiteY672" fmla="*/ 61893 h 3205164"/>
                  <a:gd name="connsiteX673" fmla="*/ 980001 w 3903662"/>
                  <a:gd name="connsiteY673" fmla="*/ 52371 h 3205164"/>
                  <a:gd name="connsiteX674" fmla="*/ 1013329 w 3903662"/>
                  <a:gd name="connsiteY674" fmla="*/ 44436 h 3205164"/>
                  <a:gd name="connsiteX675" fmla="*/ 1045864 w 3903662"/>
                  <a:gd name="connsiteY675" fmla="*/ 37295 h 3205164"/>
                  <a:gd name="connsiteX676" fmla="*/ 1079985 w 3903662"/>
                  <a:gd name="connsiteY676" fmla="*/ 29360 h 3205164"/>
                  <a:gd name="connsiteX677" fmla="*/ 1113313 w 3903662"/>
                  <a:gd name="connsiteY677" fmla="*/ 23805 h 3205164"/>
                  <a:gd name="connsiteX678" fmla="*/ 1147434 w 3903662"/>
                  <a:gd name="connsiteY678" fmla="*/ 18251 h 3205164"/>
                  <a:gd name="connsiteX679" fmla="*/ 1182350 w 3903662"/>
                  <a:gd name="connsiteY679" fmla="*/ 13490 h 3205164"/>
                  <a:gd name="connsiteX680" fmla="*/ 1217265 w 3903662"/>
                  <a:gd name="connsiteY680" fmla="*/ 9522 h 3205164"/>
                  <a:gd name="connsiteX681" fmla="*/ 1252180 w 3903662"/>
                  <a:gd name="connsiteY681" fmla="*/ 6348 h 3205164"/>
                  <a:gd name="connsiteX682" fmla="*/ 1287095 w 3903662"/>
                  <a:gd name="connsiteY682" fmla="*/ 3174 h 3205164"/>
                  <a:gd name="connsiteX683" fmla="*/ 1322803 w 3903662"/>
                  <a:gd name="connsiteY683" fmla="*/ 2381 h 3205164"/>
                  <a:gd name="connsiteX684" fmla="*/ 1358512 w 3903662"/>
                  <a:gd name="connsiteY684" fmla="*/ 794 h 320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Lst>
                <a:rect l="l" t="t" r="r" b="b"/>
                <a:pathLst>
                  <a:path w="3903662" h="3205164">
                    <a:moveTo>
                      <a:pt x="3133724" y="1558926"/>
                    </a:moveTo>
                    <a:lnTo>
                      <a:pt x="3117849" y="1559722"/>
                    </a:lnTo>
                    <a:lnTo>
                      <a:pt x="3101181" y="1562109"/>
                    </a:lnTo>
                    <a:lnTo>
                      <a:pt x="3084512" y="1566088"/>
                    </a:lnTo>
                    <a:lnTo>
                      <a:pt x="3070224" y="1570862"/>
                    </a:lnTo>
                    <a:lnTo>
                      <a:pt x="3055937" y="1578024"/>
                    </a:lnTo>
                    <a:lnTo>
                      <a:pt x="3041649" y="1586776"/>
                    </a:lnTo>
                    <a:lnTo>
                      <a:pt x="3029743" y="1595529"/>
                    </a:lnTo>
                    <a:lnTo>
                      <a:pt x="3017043" y="1605874"/>
                    </a:lnTo>
                    <a:lnTo>
                      <a:pt x="3006724" y="1617014"/>
                    </a:lnTo>
                    <a:lnTo>
                      <a:pt x="2997993" y="1629745"/>
                    </a:lnTo>
                    <a:lnTo>
                      <a:pt x="2989262" y="1643273"/>
                    </a:lnTo>
                    <a:lnTo>
                      <a:pt x="2982118" y="1656004"/>
                    </a:lnTo>
                    <a:lnTo>
                      <a:pt x="2975768" y="1671918"/>
                    </a:lnTo>
                    <a:lnTo>
                      <a:pt x="2971799" y="1687037"/>
                    </a:lnTo>
                    <a:lnTo>
                      <a:pt x="2970212" y="1702951"/>
                    </a:lnTo>
                    <a:lnTo>
                      <a:pt x="2968624" y="1718866"/>
                    </a:lnTo>
                    <a:lnTo>
                      <a:pt x="2970212" y="1735576"/>
                    </a:lnTo>
                    <a:lnTo>
                      <a:pt x="2971799" y="1750694"/>
                    </a:lnTo>
                    <a:lnTo>
                      <a:pt x="2975768" y="1766609"/>
                    </a:lnTo>
                    <a:lnTo>
                      <a:pt x="2982118" y="1781727"/>
                    </a:lnTo>
                    <a:lnTo>
                      <a:pt x="2989262" y="1796050"/>
                    </a:lnTo>
                    <a:lnTo>
                      <a:pt x="2997993" y="1808782"/>
                    </a:lnTo>
                    <a:lnTo>
                      <a:pt x="3006724" y="1820718"/>
                    </a:lnTo>
                    <a:lnTo>
                      <a:pt x="3017043" y="1833449"/>
                    </a:lnTo>
                    <a:lnTo>
                      <a:pt x="3029743" y="1843794"/>
                    </a:lnTo>
                    <a:lnTo>
                      <a:pt x="3041649" y="1852547"/>
                    </a:lnTo>
                    <a:lnTo>
                      <a:pt x="3055937" y="1859708"/>
                    </a:lnTo>
                    <a:lnTo>
                      <a:pt x="3070224" y="1866869"/>
                    </a:lnTo>
                    <a:lnTo>
                      <a:pt x="3084512" y="1872440"/>
                    </a:lnTo>
                    <a:lnTo>
                      <a:pt x="3101181" y="1876418"/>
                    </a:lnTo>
                    <a:lnTo>
                      <a:pt x="3117849" y="1879601"/>
                    </a:lnTo>
                    <a:lnTo>
                      <a:pt x="3133724" y="1879601"/>
                    </a:lnTo>
                    <a:lnTo>
                      <a:pt x="3151187" y="1879601"/>
                    </a:lnTo>
                    <a:lnTo>
                      <a:pt x="3167856" y="1876418"/>
                    </a:lnTo>
                    <a:lnTo>
                      <a:pt x="3184525" y="1872440"/>
                    </a:lnTo>
                    <a:lnTo>
                      <a:pt x="3198812" y="1866869"/>
                    </a:lnTo>
                    <a:lnTo>
                      <a:pt x="3213100" y="1859708"/>
                    </a:lnTo>
                    <a:lnTo>
                      <a:pt x="3227387" y="1852547"/>
                    </a:lnTo>
                    <a:lnTo>
                      <a:pt x="3239293" y="1843794"/>
                    </a:lnTo>
                    <a:lnTo>
                      <a:pt x="3251993" y="1833449"/>
                    </a:lnTo>
                    <a:lnTo>
                      <a:pt x="3262312" y="1820718"/>
                    </a:lnTo>
                    <a:lnTo>
                      <a:pt x="3271043" y="1808782"/>
                    </a:lnTo>
                    <a:lnTo>
                      <a:pt x="3279775" y="1796050"/>
                    </a:lnTo>
                    <a:lnTo>
                      <a:pt x="3286918" y="1781727"/>
                    </a:lnTo>
                    <a:lnTo>
                      <a:pt x="3293268" y="1766609"/>
                    </a:lnTo>
                    <a:lnTo>
                      <a:pt x="3297237" y="1750694"/>
                    </a:lnTo>
                    <a:lnTo>
                      <a:pt x="3298825" y="1735576"/>
                    </a:lnTo>
                    <a:lnTo>
                      <a:pt x="3300412" y="1718866"/>
                    </a:lnTo>
                    <a:lnTo>
                      <a:pt x="3298825" y="1702951"/>
                    </a:lnTo>
                    <a:lnTo>
                      <a:pt x="3297237" y="1687037"/>
                    </a:lnTo>
                    <a:lnTo>
                      <a:pt x="3293268" y="1671918"/>
                    </a:lnTo>
                    <a:lnTo>
                      <a:pt x="3286918" y="1656004"/>
                    </a:lnTo>
                    <a:lnTo>
                      <a:pt x="3279775" y="1643273"/>
                    </a:lnTo>
                    <a:lnTo>
                      <a:pt x="3271043" y="1629745"/>
                    </a:lnTo>
                    <a:lnTo>
                      <a:pt x="3262312" y="1617014"/>
                    </a:lnTo>
                    <a:lnTo>
                      <a:pt x="3251993" y="1605874"/>
                    </a:lnTo>
                    <a:lnTo>
                      <a:pt x="3239293" y="1595529"/>
                    </a:lnTo>
                    <a:lnTo>
                      <a:pt x="3227387" y="1586776"/>
                    </a:lnTo>
                    <a:lnTo>
                      <a:pt x="3213100" y="1578024"/>
                    </a:lnTo>
                    <a:lnTo>
                      <a:pt x="3198812" y="1570862"/>
                    </a:lnTo>
                    <a:lnTo>
                      <a:pt x="3184525" y="1566088"/>
                    </a:lnTo>
                    <a:lnTo>
                      <a:pt x="3167856" y="1562109"/>
                    </a:lnTo>
                    <a:lnTo>
                      <a:pt x="3151187" y="1559722"/>
                    </a:lnTo>
                    <a:close/>
                    <a:moveTo>
                      <a:pt x="2314179" y="1558926"/>
                    </a:moveTo>
                    <a:lnTo>
                      <a:pt x="2296675" y="1559722"/>
                    </a:lnTo>
                    <a:lnTo>
                      <a:pt x="2280762" y="1562109"/>
                    </a:lnTo>
                    <a:lnTo>
                      <a:pt x="2264848" y="1566088"/>
                    </a:lnTo>
                    <a:lnTo>
                      <a:pt x="2249731" y="1570862"/>
                    </a:lnTo>
                    <a:lnTo>
                      <a:pt x="2235409" y="1578024"/>
                    </a:lnTo>
                    <a:lnTo>
                      <a:pt x="2221883" y="1586776"/>
                    </a:lnTo>
                    <a:lnTo>
                      <a:pt x="2208357" y="1595529"/>
                    </a:lnTo>
                    <a:lnTo>
                      <a:pt x="2197218" y="1605874"/>
                    </a:lnTo>
                    <a:lnTo>
                      <a:pt x="2186079" y="1617014"/>
                    </a:lnTo>
                    <a:lnTo>
                      <a:pt x="2176531" y="1629745"/>
                    </a:lnTo>
                    <a:lnTo>
                      <a:pt x="2168574" y="1643273"/>
                    </a:lnTo>
                    <a:lnTo>
                      <a:pt x="2161413" y="1656004"/>
                    </a:lnTo>
                    <a:lnTo>
                      <a:pt x="2155844" y="1671918"/>
                    </a:lnTo>
                    <a:lnTo>
                      <a:pt x="2151866" y="1687037"/>
                    </a:lnTo>
                    <a:lnTo>
                      <a:pt x="2148683" y="1702951"/>
                    </a:lnTo>
                    <a:lnTo>
                      <a:pt x="2147887" y="1718866"/>
                    </a:lnTo>
                    <a:lnTo>
                      <a:pt x="2148683" y="1735576"/>
                    </a:lnTo>
                    <a:lnTo>
                      <a:pt x="2151866" y="1750694"/>
                    </a:lnTo>
                    <a:lnTo>
                      <a:pt x="2155844" y="1766609"/>
                    </a:lnTo>
                    <a:lnTo>
                      <a:pt x="2161413" y="1781727"/>
                    </a:lnTo>
                    <a:lnTo>
                      <a:pt x="2168574" y="1796050"/>
                    </a:lnTo>
                    <a:lnTo>
                      <a:pt x="2176531" y="1808782"/>
                    </a:lnTo>
                    <a:lnTo>
                      <a:pt x="2186079" y="1820718"/>
                    </a:lnTo>
                    <a:lnTo>
                      <a:pt x="2197218" y="1833449"/>
                    </a:lnTo>
                    <a:lnTo>
                      <a:pt x="2208357" y="1843794"/>
                    </a:lnTo>
                    <a:lnTo>
                      <a:pt x="2221883" y="1852547"/>
                    </a:lnTo>
                    <a:lnTo>
                      <a:pt x="2235409" y="1859708"/>
                    </a:lnTo>
                    <a:lnTo>
                      <a:pt x="2249731" y="1866869"/>
                    </a:lnTo>
                    <a:lnTo>
                      <a:pt x="2264848" y="1872440"/>
                    </a:lnTo>
                    <a:lnTo>
                      <a:pt x="2280762" y="1876418"/>
                    </a:lnTo>
                    <a:lnTo>
                      <a:pt x="2296675" y="1879601"/>
                    </a:lnTo>
                    <a:lnTo>
                      <a:pt x="2314179" y="1879601"/>
                    </a:lnTo>
                    <a:lnTo>
                      <a:pt x="2330888" y="1879601"/>
                    </a:lnTo>
                    <a:lnTo>
                      <a:pt x="2347597" y="1876418"/>
                    </a:lnTo>
                    <a:lnTo>
                      <a:pt x="2363510" y="1872440"/>
                    </a:lnTo>
                    <a:lnTo>
                      <a:pt x="2379423" y="1866869"/>
                    </a:lnTo>
                    <a:lnTo>
                      <a:pt x="2393745" y="1859708"/>
                    </a:lnTo>
                    <a:lnTo>
                      <a:pt x="2406475" y="1852547"/>
                    </a:lnTo>
                    <a:lnTo>
                      <a:pt x="2419205" y="1843794"/>
                    </a:lnTo>
                    <a:lnTo>
                      <a:pt x="2431140" y="1833449"/>
                    </a:lnTo>
                    <a:lnTo>
                      <a:pt x="2441484" y="1820718"/>
                    </a:lnTo>
                    <a:lnTo>
                      <a:pt x="2451827" y="1808782"/>
                    </a:lnTo>
                    <a:lnTo>
                      <a:pt x="2460580" y="1796050"/>
                    </a:lnTo>
                    <a:lnTo>
                      <a:pt x="2467740" y="1781727"/>
                    </a:lnTo>
                    <a:lnTo>
                      <a:pt x="2472514" y="1766609"/>
                    </a:lnTo>
                    <a:lnTo>
                      <a:pt x="2476493" y="1750694"/>
                    </a:lnTo>
                    <a:lnTo>
                      <a:pt x="2478880" y="1735576"/>
                    </a:lnTo>
                    <a:lnTo>
                      <a:pt x="2479675" y="1718866"/>
                    </a:lnTo>
                    <a:lnTo>
                      <a:pt x="2478880" y="1702951"/>
                    </a:lnTo>
                    <a:lnTo>
                      <a:pt x="2476493" y="1687037"/>
                    </a:lnTo>
                    <a:lnTo>
                      <a:pt x="2472514" y="1671918"/>
                    </a:lnTo>
                    <a:lnTo>
                      <a:pt x="2467740" y="1656004"/>
                    </a:lnTo>
                    <a:lnTo>
                      <a:pt x="2460580" y="1643273"/>
                    </a:lnTo>
                    <a:lnTo>
                      <a:pt x="2451827" y="1629745"/>
                    </a:lnTo>
                    <a:lnTo>
                      <a:pt x="2441484" y="1617014"/>
                    </a:lnTo>
                    <a:lnTo>
                      <a:pt x="2431140" y="1605874"/>
                    </a:lnTo>
                    <a:lnTo>
                      <a:pt x="2419205" y="1595529"/>
                    </a:lnTo>
                    <a:lnTo>
                      <a:pt x="2406475" y="1586776"/>
                    </a:lnTo>
                    <a:lnTo>
                      <a:pt x="2393745" y="1578024"/>
                    </a:lnTo>
                    <a:lnTo>
                      <a:pt x="2379423" y="1570862"/>
                    </a:lnTo>
                    <a:lnTo>
                      <a:pt x="2363510" y="1566088"/>
                    </a:lnTo>
                    <a:lnTo>
                      <a:pt x="2347597" y="1562109"/>
                    </a:lnTo>
                    <a:lnTo>
                      <a:pt x="2330888" y="1559722"/>
                    </a:lnTo>
                    <a:close/>
                    <a:moveTo>
                      <a:pt x="2694781" y="1073151"/>
                    </a:moveTo>
                    <a:lnTo>
                      <a:pt x="2725737" y="1073151"/>
                    </a:lnTo>
                    <a:lnTo>
                      <a:pt x="2755106" y="1073151"/>
                    </a:lnTo>
                    <a:lnTo>
                      <a:pt x="2786062" y="1074739"/>
                    </a:lnTo>
                    <a:lnTo>
                      <a:pt x="2816224" y="1076326"/>
                    </a:lnTo>
                    <a:lnTo>
                      <a:pt x="2845593" y="1078708"/>
                    </a:lnTo>
                    <a:lnTo>
                      <a:pt x="2874962" y="1081883"/>
                    </a:lnTo>
                    <a:lnTo>
                      <a:pt x="2905124" y="1085058"/>
                    </a:lnTo>
                    <a:lnTo>
                      <a:pt x="2933699" y="1089026"/>
                    </a:lnTo>
                    <a:lnTo>
                      <a:pt x="2962274" y="1092995"/>
                    </a:lnTo>
                    <a:lnTo>
                      <a:pt x="2990849" y="1099345"/>
                    </a:lnTo>
                    <a:lnTo>
                      <a:pt x="3020218" y="1104108"/>
                    </a:lnTo>
                    <a:lnTo>
                      <a:pt x="3074987" y="1117601"/>
                    </a:lnTo>
                    <a:lnTo>
                      <a:pt x="3130550" y="1132683"/>
                    </a:lnTo>
                    <a:lnTo>
                      <a:pt x="3183731" y="1150145"/>
                    </a:lnTo>
                    <a:lnTo>
                      <a:pt x="3236118" y="1170783"/>
                    </a:lnTo>
                    <a:lnTo>
                      <a:pt x="3287712" y="1192214"/>
                    </a:lnTo>
                    <a:lnTo>
                      <a:pt x="3336925" y="1216026"/>
                    </a:lnTo>
                    <a:lnTo>
                      <a:pt x="3383756" y="1241426"/>
                    </a:lnTo>
                    <a:lnTo>
                      <a:pt x="3429793" y="1269208"/>
                    </a:lnTo>
                    <a:lnTo>
                      <a:pt x="3475037" y="1297783"/>
                    </a:lnTo>
                    <a:lnTo>
                      <a:pt x="3517106" y="1329533"/>
                    </a:lnTo>
                    <a:lnTo>
                      <a:pt x="3558381" y="1361283"/>
                    </a:lnTo>
                    <a:lnTo>
                      <a:pt x="3597275" y="1396208"/>
                    </a:lnTo>
                    <a:lnTo>
                      <a:pt x="3616325" y="1413670"/>
                    </a:lnTo>
                    <a:lnTo>
                      <a:pt x="3633787" y="1432720"/>
                    </a:lnTo>
                    <a:lnTo>
                      <a:pt x="3652837" y="1450976"/>
                    </a:lnTo>
                    <a:lnTo>
                      <a:pt x="3670300" y="1469233"/>
                    </a:lnTo>
                    <a:lnTo>
                      <a:pt x="3686175" y="1489076"/>
                    </a:lnTo>
                    <a:lnTo>
                      <a:pt x="3702843" y="1508126"/>
                    </a:lnTo>
                    <a:lnTo>
                      <a:pt x="3717925" y="1527970"/>
                    </a:lnTo>
                    <a:lnTo>
                      <a:pt x="3732212" y="1548608"/>
                    </a:lnTo>
                    <a:lnTo>
                      <a:pt x="3748087" y="1568451"/>
                    </a:lnTo>
                    <a:lnTo>
                      <a:pt x="3761581" y="1589089"/>
                    </a:lnTo>
                    <a:lnTo>
                      <a:pt x="3774281" y="1609726"/>
                    </a:lnTo>
                    <a:lnTo>
                      <a:pt x="3787775" y="1631158"/>
                    </a:lnTo>
                    <a:lnTo>
                      <a:pt x="3798887" y="1652589"/>
                    </a:lnTo>
                    <a:lnTo>
                      <a:pt x="3811587" y="1675608"/>
                    </a:lnTo>
                    <a:lnTo>
                      <a:pt x="3821906" y="1697832"/>
                    </a:lnTo>
                    <a:lnTo>
                      <a:pt x="3832225" y="1720851"/>
                    </a:lnTo>
                    <a:lnTo>
                      <a:pt x="3840956" y="1743076"/>
                    </a:lnTo>
                    <a:lnTo>
                      <a:pt x="3850481" y="1765301"/>
                    </a:lnTo>
                    <a:lnTo>
                      <a:pt x="3858418" y="1789114"/>
                    </a:lnTo>
                    <a:lnTo>
                      <a:pt x="3867150" y="1812926"/>
                    </a:lnTo>
                    <a:lnTo>
                      <a:pt x="3872706" y="1836739"/>
                    </a:lnTo>
                    <a:lnTo>
                      <a:pt x="3879056" y="1859757"/>
                    </a:lnTo>
                    <a:lnTo>
                      <a:pt x="3885406" y="1884364"/>
                    </a:lnTo>
                    <a:lnTo>
                      <a:pt x="3890168" y="1908970"/>
                    </a:lnTo>
                    <a:lnTo>
                      <a:pt x="3894137" y="1933576"/>
                    </a:lnTo>
                    <a:lnTo>
                      <a:pt x="3897312" y="1958182"/>
                    </a:lnTo>
                    <a:lnTo>
                      <a:pt x="3899693" y="1982789"/>
                    </a:lnTo>
                    <a:lnTo>
                      <a:pt x="3902075" y="2008983"/>
                    </a:lnTo>
                    <a:lnTo>
                      <a:pt x="3902868" y="2033589"/>
                    </a:lnTo>
                    <a:lnTo>
                      <a:pt x="3903662" y="2058989"/>
                    </a:lnTo>
                    <a:lnTo>
                      <a:pt x="3902868" y="2088357"/>
                    </a:lnTo>
                    <a:lnTo>
                      <a:pt x="3902075" y="2118520"/>
                    </a:lnTo>
                    <a:lnTo>
                      <a:pt x="3898900" y="2147889"/>
                    </a:lnTo>
                    <a:lnTo>
                      <a:pt x="3895725" y="2176464"/>
                    </a:lnTo>
                    <a:lnTo>
                      <a:pt x="3890168" y="2205833"/>
                    </a:lnTo>
                    <a:lnTo>
                      <a:pt x="3885406" y="2234407"/>
                    </a:lnTo>
                    <a:lnTo>
                      <a:pt x="3878262" y="2262983"/>
                    </a:lnTo>
                    <a:lnTo>
                      <a:pt x="3871118" y="2290764"/>
                    </a:lnTo>
                    <a:lnTo>
                      <a:pt x="3862387" y="2318545"/>
                    </a:lnTo>
                    <a:lnTo>
                      <a:pt x="3852862" y="2346326"/>
                    </a:lnTo>
                    <a:lnTo>
                      <a:pt x="3842543" y="2372520"/>
                    </a:lnTo>
                    <a:lnTo>
                      <a:pt x="3830637" y="2399507"/>
                    </a:lnTo>
                    <a:lnTo>
                      <a:pt x="3819525" y="2425701"/>
                    </a:lnTo>
                    <a:lnTo>
                      <a:pt x="3806031" y="2451895"/>
                    </a:lnTo>
                    <a:lnTo>
                      <a:pt x="3791743" y="2477295"/>
                    </a:lnTo>
                    <a:lnTo>
                      <a:pt x="3777456" y="2502695"/>
                    </a:lnTo>
                    <a:lnTo>
                      <a:pt x="3762375" y="2527301"/>
                    </a:lnTo>
                    <a:lnTo>
                      <a:pt x="3745706" y="2551908"/>
                    </a:lnTo>
                    <a:lnTo>
                      <a:pt x="3728243" y="2575720"/>
                    </a:lnTo>
                    <a:lnTo>
                      <a:pt x="3710781" y="2599533"/>
                    </a:lnTo>
                    <a:lnTo>
                      <a:pt x="3692525" y="2621758"/>
                    </a:lnTo>
                    <a:lnTo>
                      <a:pt x="3672681" y="2643983"/>
                    </a:lnTo>
                    <a:lnTo>
                      <a:pt x="3652837" y="2667001"/>
                    </a:lnTo>
                    <a:lnTo>
                      <a:pt x="3632200" y="2688433"/>
                    </a:lnTo>
                    <a:lnTo>
                      <a:pt x="3610768" y="2709864"/>
                    </a:lnTo>
                    <a:lnTo>
                      <a:pt x="3587750" y="2730501"/>
                    </a:lnTo>
                    <a:lnTo>
                      <a:pt x="3565525" y="2749551"/>
                    </a:lnTo>
                    <a:lnTo>
                      <a:pt x="3541712" y="2769395"/>
                    </a:lnTo>
                    <a:lnTo>
                      <a:pt x="3517106" y="2789239"/>
                    </a:lnTo>
                    <a:lnTo>
                      <a:pt x="3492500" y="2806701"/>
                    </a:lnTo>
                    <a:lnTo>
                      <a:pt x="3467100" y="2824958"/>
                    </a:lnTo>
                    <a:lnTo>
                      <a:pt x="3441700" y="2842420"/>
                    </a:lnTo>
                    <a:lnTo>
                      <a:pt x="3429793" y="2847976"/>
                    </a:lnTo>
                    <a:lnTo>
                      <a:pt x="3544093" y="3205164"/>
                    </a:lnTo>
                    <a:lnTo>
                      <a:pt x="3118643" y="2987677"/>
                    </a:lnTo>
                    <a:lnTo>
                      <a:pt x="3098006" y="2994027"/>
                    </a:lnTo>
                    <a:lnTo>
                      <a:pt x="3053556" y="3005139"/>
                    </a:lnTo>
                    <a:lnTo>
                      <a:pt x="3008312" y="3015458"/>
                    </a:lnTo>
                    <a:lnTo>
                      <a:pt x="2963862" y="3024983"/>
                    </a:lnTo>
                    <a:lnTo>
                      <a:pt x="2916237" y="3032127"/>
                    </a:lnTo>
                    <a:lnTo>
                      <a:pt x="2870199" y="3036889"/>
                    </a:lnTo>
                    <a:lnTo>
                      <a:pt x="2821781" y="3040858"/>
                    </a:lnTo>
                    <a:lnTo>
                      <a:pt x="2774156" y="3043239"/>
                    </a:lnTo>
                    <a:lnTo>
                      <a:pt x="2725737" y="3044033"/>
                    </a:lnTo>
                    <a:lnTo>
                      <a:pt x="2694781" y="3044033"/>
                    </a:lnTo>
                    <a:lnTo>
                      <a:pt x="2665412" y="3043239"/>
                    </a:lnTo>
                    <a:lnTo>
                      <a:pt x="2634456" y="3040858"/>
                    </a:lnTo>
                    <a:lnTo>
                      <a:pt x="2604293" y="3039270"/>
                    </a:lnTo>
                    <a:lnTo>
                      <a:pt x="2574924" y="3036095"/>
                    </a:lnTo>
                    <a:lnTo>
                      <a:pt x="2546349" y="3032920"/>
                    </a:lnTo>
                    <a:lnTo>
                      <a:pt x="2516187" y="3028951"/>
                    </a:lnTo>
                    <a:lnTo>
                      <a:pt x="2487612" y="3024983"/>
                    </a:lnTo>
                    <a:lnTo>
                      <a:pt x="2459037" y="3019427"/>
                    </a:lnTo>
                    <a:lnTo>
                      <a:pt x="2431256" y="3013077"/>
                    </a:lnTo>
                    <a:lnTo>
                      <a:pt x="2374899" y="3000377"/>
                    </a:lnTo>
                    <a:lnTo>
                      <a:pt x="2320924" y="2984501"/>
                    </a:lnTo>
                    <a:lnTo>
                      <a:pt x="2266156" y="2967039"/>
                    </a:lnTo>
                    <a:lnTo>
                      <a:pt x="2215356" y="2946401"/>
                    </a:lnTo>
                    <a:lnTo>
                      <a:pt x="2163762" y="2924970"/>
                    </a:lnTo>
                    <a:lnTo>
                      <a:pt x="2114549" y="2901951"/>
                    </a:lnTo>
                    <a:lnTo>
                      <a:pt x="2066131" y="2875758"/>
                    </a:lnTo>
                    <a:lnTo>
                      <a:pt x="2020093" y="2847976"/>
                    </a:lnTo>
                    <a:lnTo>
                      <a:pt x="1976437" y="2819401"/>
                    </a:lnTo>
                    <a:lnTo>
                      <a:pt x="1932781" y="2789239"/>
                    </a:lnTo>
                    <a:lnTo>
                      <a:pt x="1892299" y="2755901"/>
                    </a:lnTo>
                    <a:lnTo>
                      <a:pt x="1853406" y="2720976"/>
                    </a:lnTo>
                    <a:lnTo>
                      <a:pt x="1834356" y="2703514"/>
                    </a:lnTo>
                    <a:lnTo>
                      <a:pt x="1816099" y="2685258"/>
                    </a:lnTo>
                    <a:lnTo>
                      <a:pt x="1798637" y="2667001"/>
                    </a:lnTo>
                    <a:lnTo>
                      <a:pt x="1781174" y="2648745"/>
                    </a:lnTo>
                    <a:lnTo>
                      <a:pt x="1763712" y="2628901"/>
                    </a:lnTo>
                    <a:lnTo>
                      <a:pt x="1748631" y="2609058"/>
                    </a:lnTo>
                    <a:lnTo>
                      <a:pt x="1731962" y="2590008"/>
                    </a:lnTo>
                    <a:lnTo>
                      <a:pt x="1717674" y="2569370"/>
                    </a:lnTo>
                    <a:lnTo>
                      <a:pt x="1703387" y="2548733"/>
                    </a:lnTo>
                    <a:lnTo>
                      <a:pt x="1689099" y="2528095"/>
                    </a:lnTo>
                    <a:lnTo>
                      <a:pt x="1675606" y="2508251"/>
                    </a:lnTo>
                    <a:lnTo>
                      <a:pt x="1663699" y="2486026"/>
                    </a:lnTo>
                    <a:lnTo>
                      <a:pt x="1650999" y="2464595"/>
                    </a:lnTo>
                    <a:lnTo>
                      <a:pt x="1639887" y="2442370"/>
                    </a:lnTo>
                    <a:lnTo>
                      <a:pt x="1628774" y="2420145"/>
                    </a:lnTo>
                    <a:lnTo>
                      <a:pt x="1618456" y="2397126"/>
                    </a:lnTo>
                    <a:lnTo>
                      <a:pt x="1608931" y="2374901"/>
                    </a:lnTo>
                    <a:lnTo>
                      <a:pt x="1600199" y="2351883"/>
                    </a:lnTo>
                    <a:lnTo>
                      <a:pt x="1591468" y="2328864"/>
                    </a:lnTo>
                    <a:lnTo>
                      <a:pt x="1584324" y="2305051"/>
                    </a:lnTo>
                    <a:lnTo>
                      <a:pt x="1577181" y="2281239"/>
                    </a:lnTo>
                    <a:lnTo>
                      <a:pt x="1570831" y="2257426"/>
                    </a:lnTo>
                    <a:lnTo>
                      <a:pt x="1565274" y="2232820"/>
                    </a:lnTo>
                    <a:lnTo>
                      <a:pt x="1560512" y="2208214"/>
                    </a:lnTo>
                    <a:lnTo>
                      <a:pt x="1556543" y="2183607"/>
                    </a:lnTo>
                    <a:lnTo>
                      <a:pt x="1552574" y="2159001"/>
                    </a:lnTo>
                    <a:lnTo>
                      <a:pt x="1550987" y="2134395"/>
                    </a:lnTo>
                    <a:lnTo>
                      <a:pt x="1548606" y="2108995"/>
                    </a:lnTo>
                    <a:lnTo>
                      <a:pt x="1547812" y="2084389"/>
                    </a:lnTo>
                    <a:lnTo>
                      <a:pt x="1546224" y="2058989"/>
                    </a:lnTo>
                    <a:lnTo>
                      <a:pt x="1547812" y="2033589"/>
                    </a:lnTo>
                    <a:lnTo>
                      <a:pt x="1548606" y="2008983"/>
                    </a:lnTo>
                    <a:lnTo>
                      <a:pt x="1550987" y="1982789"/>
                    </a:lnTo>
                    <a:lnTo>
                      <a:pt x="1552574" y="1958182"/>
                    </a:lnTo>
                    <a:lnTo>
                      <a:pt x="1556543" y="1933576"/>
                    </a:lnTo>
                    <a:lnTo>
                      <a:pt x="1560512" y="1908970"/>
                    </a:lnTo>
                    <a:lnTo>
                      <a:pt x="1565274" y="1884364"/>
                    </a:lnTo>
                    <a:lnTo>
                      <a:pt x="1570831" y="1859757"/>
                    </a:lnTo>
                    <a:lnTo>
                      <a:pt x="1577181" y="1836739"/>
                    </a:lnTo>
                    <a:lnTo>
                      <a:pt x="1584324" y="1812926"/>
                    </a:lnTo>
                    <a:lnTo>
                      <a:pt x="1591468" y="1789114"/>
                    </a:lnTo>
                    <a:lnTo>
                      <a:pt x="1600199" y="1765301"/>
                    </a:lnTo>
                    <a:lnTo>
                      <a:pt x="1608931" y="1743076"/>
                    </a:lnTo>
                    <a:lnTo>
                      <a:pt x="1618456" y="1720851"/>
                    </a:lnTo>
                    <a:lnTo>
                      <a:pt x="1628774" y="1697832"/>
                    </a:lnTo>
                    <a:lnTo>
                      <a:pt x="1639887" y="1675608"/>
                    </a:lnTo>
                    <a:lnTo>
                      <a:pt x="1650999" y="1652589"/>
                    </a:lnTo>
                    <a:lnTo>
                      <a:pt x="1663699" y="1631158"/>
                    </a:lnTo>
                    <a:lnTo>
                      <a:pt x="1675606" y="1609726"/>
                    </a:lnTo>
                    <a:lnTo>
                      <a:pt x="1689099" y="1589089"/>
                    </a:lnTo>
                    <a:lnTo>
                      <a:pt x="1703387" y="1568451"/>
                    </a:lnTo>
                    <a:lnTo>
                      <a:pt x="1717674" y="1548608"/>
                    </a:lnTo>
                    <a:lnTo>
                      <a:pt x="1731962" y="1527970"/>
                    </a:lnTo>
                    <a:lnTo>
                      <a:pt x="1748631" y="1508126"/>
                    </a:lnTo>
                    <a:lnTo>
                      <a:pt x="1763712" y="1489076"/>
                    </a:lnTo>
                    <a:lnTo>
                      <a:pt x="1781174" y="1469233"/>
                    </a:lnTo>
                    <a:lnTo>
                      <a:pt x="1798637" y="1450976"/>
                    </a:lnTo>
                    <a:lnTo>
                      <a:pt x="1816099" y="1432720"/>
                    </a:lnTo>
                    <a:lnTo>
                      <a:pt x="1834356" y="1413670"/>
                    </a:lnTo>
                    <a:lnTo>
                      <a:pt x="1853406" y="1396208"/>
                    </a:lnTo>
                    <a:lnTo>
                      <a:pt x="1892299" y="1361283"/>
                    </a:lnTo>
                    <a:lnTo>
                      <a:pt x="1932781" y="1329533"/>
                    </a:lnTo>
                    <a:lnTo>
                      <a:pt x="1976437" y="1297783"/>
                    </a:lnTo>
                    <a:lnTo>
                      <a:pt x="2020093" y="1269208"/>
                    </a:lnTo>
                    <a:lnTo>
                      <a:pt x="2066131" y="1241426"/>
                    </a:lnTo>
                    <a:lnTo>
                      <a:pt x="2114549" y="1216026"/>
                    </a:lnTo>
                    <a:lnTo>
                      <a:pt x="2163762" y="1192214"/>
                    </a:lnTo>
                    <a:lnTo>
                      <a:pt x="2215356" y="1170783"/>
                    </a:lnTo>
                    <a:lnTo>
                      <a:pt x="2266156" y="1150145"/>
                    </a:lnTo>
                    <a:lnTo>
                      <a:pt x="2320924" y="1132683"/>
                    </a:lnTo>
                    <a:lnTo>
                      <a:pt x="2374899" y="1117601"/>
                    </a:lnTo>
                    <a:lnTo>
                      <a:pt x="2431256" y="1104108"/>
                    </a:lnTo>
                    <a:lnTo>
                      <a:pt x="2459037" y="1099345"/>
                    </a:lnTo>
                    <a:lnTo>
                      <a:pt x="2487612" y="1092995"/>
                    </a:lnTo>
                    <a:lnTo>
                      <a:pt x="2516187" y="1089026"/>
                    </a:lnTo>
                    <a:lnTo>
                      <a:pt x="2546349" y="1085058"/>
                    </a:lnTo>
                    <a:lnTo>
                      <a:pt x="2574924" y="1081883"/>
                    </a:lnTo>
                    <a:lnTo>
                      <a:pt x="2604293" y="1078708"/>
                    </a:lnTo>
                    <a:lnTo>
                      <a:pt x="2634456" y="1076326"/>
                    </a:lnTo>
                    <a:lnTo>
                      <a:pt x="2665412" y="1074739"/>
                    </a:lnTo>
                    <a:close/>
                    <a:moveTo>
                      <a:pt x="1880393" y="574675"/>
                    </a:moveTo>
                    <a:lnTo>
                      <a:pt x="1859756" y="575469"/>
                    </a:lnTo>
                    <a:lnTo>
                      <a:pt x="1839912" y="578644"/>
                    </a:lnTo>
                    <a:lnTo>
                      <a:pt x="1821656" y="582613"/>
                    </a:lnTo>
                    <a:lnTo>
                      <a:pt x="1803400" y="589757"/>
                    </a:lnTo>
                    <a:lnTo>
                      <a:pt x="1785937" y="596900"/>
                    </a:lnTo>
                    <a:lnTo>
                      <a:pt x="1770062" y="607219"/>
                    </a:lnTo>
                    <a:lnTo>
                      <a:pt x="1754981" y="617538"/>
                    </a:lnTo>
                    <a:lnTo>
                      <a:pt x="1740693" y="629444"/>
                    </a:lnTo>
                    <a:lnTo>
                      <a:pt x="1727993" y="642938"/>
                    </a:lnTo>
                    <a:lnTo>
                      <a:pt x="1716881" y="658813"/>
                    </a:lnTo>
                    <a:lnTo>
                      <a:pt x="1708150" y="673894"/>
                    </a:lnTo>
                    <a:lnTo>
                      <a:pt x="1699418" y="690563"/>
                    </a:lnTo>
                    <a:lnTo>
                      <a:pt x="1692275" y="708025"/>
                    </a:lnTo>
                    <a:lnTo>
                      <a:pt x="1687512" y="726282"/>
                    </a:lnTo>
                    <a:lnTo>
                      <a:pt x="1685131" y="744538"/>
                    </a:lnTo>
                    <a:lnTo>
                      <a:pt x="1684337" y="764382"/>
                    </a:lnTo>
                    <a:lnTo>
                      <a:pt x="1685131" y="783432"/>
                    </a:lnTo>
                    <a:lnTo>
                      <a:pt x="1687512" y="801688"/>
                    </a:lnTo>
                    <a:lnTo>
                      <a:pt x="1692275" y="820738"/>
                    </a:lnTo>
                    <a:lnTo>
                      <a:pt x="1699418" y="838201"/>
                    </a:lnTo>
                    <a:lnTo>
                      <a:pt x="1708150" y="854076"/>
                    </a:lnTo>
                    <a:lnTo>
                      <a:pt x="1716881" y="869951"/>
                    </a:lnTo>
                    <a:lnTo>
                      <a:pt x="1727993" y="885032"/>
                    </a:lnTo>
                    <a:lnTo>
                      <a:pt x="1740693" y="898526"/>
                    </a:lnTo>
                    <a:lnTo>
                      <a:pt x="1754981" y="910432"/>
                    </a:lnTo>
                    <a:lnTo>
                      <a:pt x="1770062" y="920751"/>
                    </a:lnTo>
                    <a:lnTo>
                      <a:pt x="1785937" y="931069"/>
                    </a:lnTo>
                    <a:lnTo>
                      <a:pt x="1803400" y="939801"/>
                    </a:lnTo>
                    <a:lnTo>
                      <a:pt x="1821656" y="945357"/>
                    </a:lnTo>
                    <a:lnTo>
                      <a:pt x="1839912" y="949326"/>
                    </a:lnTo>
                    <a:lnTo>
                      <a:pt x="1859756" y="952501"/>
                    </a:lnTo>
                    <a:lnTo>
                      <a:pt x="1880393" y="954088"/>
                    </a:lnTo>
                    <a:lnTo>
                      <a:pt x="1899443" y="952501"/>
                    </a:lnTo>
                    <a:lnTo>
                      <a:pt x="1919287" y="949326"/>
                    </a:lnTo>
                    <a:lnTo>
                      <a:pt x="1937543" y="945357"/>
                    </a:lnTo>
                    <a:lnTo>
                      <a:pt x="1955800" y="939801"/>
                    </a:lnTo>
                    <a:lnTo>
                      <a:pt x="1973262" y="931069"/>
                    </a:lnTo>
                    <a:lnTo>
                      <a:pt x="1988343" y="920751"/>
                    </a:lnTo>
                    <a:lnTo>
                      <a:pt x="2004218" y="910432"/>
                    </a:lnTo>
                    <a:lnTo>
                      <a:pt x="2018506" y="898526"/>
                    </a:lnTo>
                    <a:lnTo>
                      <a:pt x="2030412" y="885032"/>
                    </a:lnTo>
                    <a:lnTo>
                      <a:pt x="2042318" y="869951"/>
                    </a:lnTo>
                    <a:lnTo>
                      <a:pt x="2051050" y="854076"/>
                    </a:lnTo>
                    <a:lnTo>
                      <a:pt x="2059781" y="838201"/>
                    </a:lnTo>
                    <a:lnTo>
                      <a:pt x="2066925" y="820738"/>
                    </a:lnTo>
                    <a:lnTo>
                      <a:pt x="2071687" y="801688"/>
                    </a:lnTo>
                    <a:lnTo>
                      <a:pt x="2074068" y="783432"/>
                    </a:lnTo>
                    <a:lnTo>
                      <a:pt x="2074862" y="764382"/>
                    </a:lnTo>
                    <a:lnTo>
                      <a:pt x="2074068" y="744538"/>
                    </a:lnTo>
                    <a:lnTo>
                      <a:pt x="2071687" y="726282"/>
                    </a:lnTo>
                    <a:lnTo>
                      <a:pt x="2066925" y="708025"/>
                    </a:lnTo>
                    <a:lnTo>
                      <a:pt x="2059781" y="690563"/>
                    </a:lnTo>
                    <a:lnTo>
                      <a:pt x="2051050" y="673894"/>
                    </a:lnTo>
                    <a:lnTo>
                      <a:pt x="2042318" y="658813"/>
                    </a:lnTo>
                    <a:lnTo>
                      <a:pt x="2030412" y="642938"/>
                    </a:lnTo>
                    <a:lnTo>
                      <a:pt x="2018506" y="629444"/>
                    </a:lnTo>
                    <a:lnTo>
                      <a:pt x="2004218" y="617538"/>
                    </a:lnTo>
                    <a:lnTo>
                      <a:pt x="1988343" y="607219"/>
                    </a:lnTo>
                    <a:lnTo>
                      <a:pt x="1973262" y="596900"/>
                    </a:lnTo>
                    <a:lnTo>
                      <a:pt x="1955800" y="589757"/>
                    </a:lnTo>
                    <a:lnTo>
                      <a:pt x="1937543" y="582613"/>
                    </a:lnTo>
                    <a:lnTo>
                      <a:pt x="1919287" y="578644"/>
                    </a:lnTo>
                    <a:lnTo>
                      <a:pt x="1899443" y="575469"/>
                    </a:lnTo>
                    <a:close/>
                    <a:moveTo>
                      <a:pt x="908446" y="574675"/>
                    </a:moveTo>
                    <a:lnTo>
                      <a:pt x="887767" y="575469"/>
                    </a:lnTo>
                    <a:lnTo>
                      <a:pt x="868678" y="578644"/>
                    </a:lnTo>
                    <a:lnTo>
                      <a:pt x="850385" y="582613"/>
                    </a:lnTo>
                    <a:lnTo>
                      <a:pt x="831296" y="589757"/>
                    </a:lnTo>
                    <a:lnTo>
                      <a:pt x="815389" y="596900"/>
                    </a:lnTo>
                    <a:lnTo>
                      <a:pt x="798686" y="607219"/>
                    </a:lnTo>
                    <a:lnTo>
                      <a:pt x="783574" y="617538"/>
                    </a:lnTo>
                    <a:lnTo>
                      <a:pt x="770053" y="629444"/>
                    </a:lnTo>
                    <a:lnTo>
                      <a:pt x="756532" y="642938"/>
                    </a:lnTo>
                    <a:lnTo>
                      <a:pt x="745397" y="658813"/>
                    </a:lnTo>
                    <a:lnTo>
                      <a:pt x="735853" y="673894"/>
                    </a:lnTo>
                    <a:lnTo>
                      <a:pt x="727899" y="690563"/>
                    </a:lnTo>
                    <a:lnTo>
                      <a:pt x="720741" y="708025"/>
                    </a:lnTo>
                    <a:lnTo>
                      <a:pt x="716764" y="726282"/>
                    </a:lnTo>
                    <a:lnTo>
                      <a:pt x="713583" y="744538"/>
                    </a:lnTo>
                    <a:lnTo>
                      <a:pt x="712787" y="764382"/>
                    </a:lnTo>
                    <a:lnTo>
                      <a:pt x="713583" y="783432"/>
                    </a:lnTo>
                    <a:lnTo>
                      <a:pt x="716764" y="801688"/>
                    </a:lnTo>
                    <a:lnTo>
                      <a:pt x="720741" y="820738"/>
                    </a:lnTo>
                    <a:lnTo>
                      <a:pt x="727899" y="838201"/>
                    </a:lnTo>
                    <a:lnTo>
                      <a:pt x="735853" y="854076"/>
                    </a:lnTo>
                    <a:lnTo>
                      <a:pt x="745397" y="869951"/>
                    </a:lnTo>
                    <a:lnTo>
                      <a:pt x="756532" y="885032"/>
                    </a:lnTo>
                    <a:lnTo>
                      <a:pt x="770053" y="898526"/>
                    </a:lnTo>
                    <a:lnTo>
                      <a:pt x="783574" y="910432"/>
                    </a:lnTo>
                    <a:lnTo>
                      <a:pt x="798686" y="920751"/>
                    </a:lnTo>
                    <a:lnTo>
                      <a:pt x="815389" y="931069"/>
                    </a:lnTo>
                    <a:lnTo>
                      <a:pt x="831296" y="939801"/>
                    </a:lnTo>
                    <a:lnTo>
                      <a:pt x="850385" y="945357"/>
                    </a:lnTo>
                    <a:lnTo>
                      <a:pt x="868678" y="949326"/>
                    </a:lnTo>
                    <a:lnTo>
                      <a:pt x="887767" y="952501"/>
                    </a:lnTo>
                    <a:lnTo>
                      <a:pt x="908446" y="954088"/>
                    </a:lnTo>
                    <a:lnTo>
                      <a:pt x="928330" y="952501"/>
                    </a:lnTo>
                    <a:lnTo>
                      <a:pt x="947419" y="949326"/>
                    </a:lnTo>
                    <a:lnTo>
                      <a:pt x="967303" y="945357"/>
                    </a:lnTo>
                    <a:lnTo>
                      <a:pt x="984801" y="939801"/>
                    </a:lnTo>
                    <a:lnTo>
                      <a:pt x="1002299" y="931069"/>
                    </a:lnTo>
                    <a:lnTo>
                      <a:pt x="1018206" y="920751"/>
                    </a:lnTo>
                    <a:lnTo>
                      <a:pt x="1033318" y="910432"/>
                    </a:lnTo>
                    <a:lnTo>
                      <a:pt x="1047634" y="898526"/>
                    </a:lnTo>
                    <a:lnTo>
                      <a:pt x="1059565" y="885032"/>
                    </a:lnTo>
                    <a:lnTo>
                      <a:pt x="1070700" y="869951"/>
                    </a:lnTo>
                    <a:lnTo>
                      <a:pt x="1081039" y="854076"/>
                    </a:lnTo>
                    <a:lnTo>
                      <a:pt x="1089788" y="838201"/>
                    </a:lnTo>
                    <a:lnTo>
                      <a:pt x="1095356" y="820738"/>
                    </a:lnTo>
                    <a:lnTo>
                      <a:pt x="1100923" y="801688"/>
                    </a:lnTo>
                    <a:lnTo>
                      <a:pt x="1104105" y="783432"/>
                    </a:lnTo>
                    <a:lnTo>
                      <a:pt x="1104900" y="764382"/>
                    </a:lnTo>
                    <a:lnTo>
                      <a:pt x="1104105" y="744538"/>
                    </a:lnTo>
                    <a:lnTo>
                      <a:pt x="1100923" y="726282"/>
                    </a:lnTo>
                    <a:lnTo>
                      <a:pt x="1095356" y="708025"/>
                    </a:lnTo>
                    <a:lnTo>
                      <a:pt x="1089788" y="690563"/>
                    </a:lnTo>
                    <a:lnTo>
                      <a:pt x="1081039" y="673894"/>
                    </a:lnTo>
                    <a:lnTo>
                      <a:pt x="1070700" y="658813"/>
                    </a:lnTo>
                    <a:lnTo>
                      <a:pt x="1059565" y="642938"/>
                    </a:lnTo>
                    <a:lnTo>
                      <a:pt x="1047634" y="629444"/>
                    </a:lnTo>
                    <a:lnTo>
                      <a:pt x="1033318" y="617538"/>
                    </a:lnTo>
                    <a:lnTo>
                      <a:pt x="1018206" y="607219"/>
                    </a:lnTo>
                    <a:lnTo>
                      <a:pt x="1002299" y="596900"/>
                    </a:lnTo>
                    <a:lnTo>
                      <a:pt x="984801" y="589757"/>
                    </a:lnTo>
                    <a:lnTo>
                      <a:pt x="967303" y="582613"/>
                    </a:lnTo>
                    <a:lnTo>
                      <a:pt x="947419" y="578644"/>
                    </a:lnTo>
                    <a:lnTo>
                      <a:pt x="928330" y="575469"/>
                    </a:lnTo>
                    <a:close/>
                    <a:moveTo>
                      <a:pt x="1394220" y="0"/>
                    </a:moveTo>
                    <a:lnTo>
                      <a:pt x="1427548" y="0"/>
                    </a:lnTo>
                    <a:lnTo>
                      <a:pt x="1460083" y="794"/>
                    </a:lnTo>
                    <a:lnTo>
                      <a:pt x="1491823" y="3174"/>
                    </a:lnTo>
                    <a:lnTo>
                      <a:pt x="1523564" y="4761"/>
                    </a:lnTo>
                    <a:lnTo>
                      <a:pt x="1587046" y="11109"/>
                    </a:lnTo>
                    <a:lnTo>
                      <a:pt x="1649735" y="19838"/>
                    </a:lnTo>
                    <a:lnTo>
                      <a:pt x="1710836" y="30947"/>
                    </a:lnTo>
                    <a:lnTo>
                      <a:pt x="1771937" y="42849"/>
                    </a:lnTo>
                    <a:lnTo>
                      <a:pt x="1831451" y="58719"/>
                    </a:lnTo>
                    <a:lnTo>
                      <a:pt x="1889379" y="76176"/>
                    </a:lnTo>
                    <a:lnTo>
                      <a:pt x="1946512" y="95220"/>
                    </a:lnTo>
                    <a:lnTo>
                      <a:pt x="2002059" y="116645"/>
                    </a:lnTo>
                    <a:lnTo>
                      <a:pt x="2056812" y="140450"/>
                    </a:lnTo>
                    <a:lnTo>
                      <a:pt x="2109978" y="165048"/>
                    </a:lnTo>
                    <a:lnTo>
                      <a:pt x="2160763" y="192821"/>
                    </a:lnTo>
                    <a:lnTo>
                      <a:pt x="2211549" y="221387"/>
                    </a:lnTo>
                    <a:lnTo>
                      <a:pt x="2259160" y="252333"/>
                    </a:lnTo>
                    <a:lnTo>
                      <a:pt x="2306772" y="284073"/>
                    </a:lnTo>
                    <a:lnTo>
                      <a:pt x="2352002" y="318987"/>
                    </a:lnTo>
                    <a:lnTo>
                      <a:pt x="2394853" y="353901"/>
                    </a:lnTo>
                    <a:lnTo>
                      <a:pt x="2436116" y="390402"/>
                    </a:lnTo>
                    <a:lnTo>
                      <a:pt x="2475792" y="429284"/>
                    </a:lnTo>
                    <a:lnTo>
                      <a:pt x="2513088" y="469753"/>
                    </a:lnTo>
                    <a:lnTo>
                      <a:pt x="2531339" y="489590"/>
                    </a:lnTo>
                    <a:lnTo>
                      <a:pt x="2547209" y="510221"/>
                    </a:lnTo>
                    <a:lnTo>
                      <a:pt x="2564667" y="531646"/>
                    </a:lnTo>
                    <a:lnTo>
                      <a:pt x="2581331" y="553864"/>
                    </a:lnTo>
                    <a:lnTo>
                      <a:pt x="2596407" y="575288"/>
                    </a:lnTo>
                    <a:lnTo>
                      <a:pt x="2612278" y="597506"/>
                    </a:lnTo>
                    <a:lnTo>
                      <a:pt x="2626561" y="620518"/>
                    </a:lnTo>
                    <a:lnTo>
                      <a:pt x="2640845" y="642736"/>
                    </a:lnTo>
                    <a:lnTo>
                      <a:pt x="2654335" y="666541"/>
                    </a:lnTo>
                    <a:lnTo>
                      <a:pt x="2667825" y="688759"/>
                    </a:lnTo>
                    <a:lnTo>
                      <a:pt x="2679727" y="712564"/>
                    </a:lnTo>
                    <a:lnTo>
                      <a:pt x="2690837" y="735575"/>
                    </a:lnTo>
                    <a:lnTo>
                      <a:pt x="2701946" y="760174"/>
                    </a:lnTo>
                    <a:lnTo>
                      <a:pt x="2712262" y="784772"/>
                    </a:lnTo>
                    <a:lnTo>
                      <a:pt x="2722578" y="809371"/>
                    </a:lnTo>
                    <a:lnTo>
                      <a:pt x="2732100" y="833969"/>
                    </a:lnTo>
                    <a:lnTo>
                      <a:pt x="2740035" y="858568"/>
                    </a:lnTo>
                    <a:lnTo>
                      <a:pt x="2748764" y="884753"/>
                    </a:lnTo>
                    <a:lnTo>
                      <a:pt x="2755906" y="910145"/>
                    </a:lnTo>
                    <a:lnTo>
                      <a:pt x="2761460" y="935537"/>
                    </a:lnTo>
                    <a:lnTo>
                      <a:pt x="2767808" y="961723"/>
                    </a:lnTo>
                    <a:lnTo>
                      <a:pt x="2773363" y="987908"/>
                    </a:lnTo>
                    <a:lnTo>
                      <a:pt x="2743209" y="987115"/>
                    </a:lnTo>
                    <a:lnTo>
                      <a:pt x="2713849" y="987115"/>
                    </a:lnTo>
                    <a:lnTo>
                      <a:pt x="2680521" y="987115"/>
                    </a:lnTo>
                    <a:lnTo>
                      <a:pt x="2648780" y="987908"/>
                    </a:lnTo>
                    <a:lnTo>
                      <a:pt x="2616246" y="990289"/>
                    </a:lnTo>
                    <a:lnTo>
                      <a:pt x="2584505" y="991876"/>
                    </a:lnTo>
                    <a:lnTo>
                      <a:pt x="2552764" y="995050"/>
                    </a:lnTo>
                    <a:lnTo>
                      <a:pt x="2521023" y="999017"/>
                    </a:lnTo>
                    <a:lnTo>
                      <a:pt x="2489282" y="1003778"/>
                    </a:lnTo>
                    <a:lnTo>
                      <a:pt x="2458334" y="1008539"/>
                    </a:lnTo>
                    <a:lnTo>
                      <a:pt x="2427387" y="1014094"/>
                    </a:lnTo>
                    <a:lnTo>
                      <a:pt x="2397233" y="1019648"/>
                    </a:lnTo>
                    <a:lnTo>
                      <a:pt x="2366286" y="1026790"/>
                    </a:lnTo>
                    <a:lnTo>
                      <a:pt x="2336132" y="1033931"/>
                    </a:lnTo>
                    <a:lnTo>
                      <a:pt x="2306772" y="1042660"/>
                    </a:lnTo>
                    <a:lnTo>
                      <a:pt x="2276618" y="1051388"/>
                    </a:lnTo>
                    <a:lnTo>
                      <a:pt x="2248051" y="1060910"/>
                    </a:lnTo>
                    <a:lnTo>
                      <a:pt x="2219484" y="1070432"/>
                    </a:lnTo>
                    <a:lnTo>
                      <a:pt x="2191711" y="1080748"/>
                    </a:lnTo>
                    <a:lnTo>
                      <a:pt x="2163144" y="1091857"/>
                    </a:lnTo>
                    <a:lnTo>
                      <a:pt x="2135371" y="1102966"/>
                    </a:lnTo>
                    <a:lnTo>
                      <a:pt x="2109184" y="1114868"/>
                    </a:lnTo>
                    <a:lnTo>
                      <a:pt x="2082205" y="1127564"/>
                    </a:lnTo>
                    <a:lnTo>
                      <a:pt x="2055225" y="1141054"/>
                    </a:lnTo>
                    <a:lnTo>
                      <a:pt x="2029832" y="1154543"/>
                    </a:lnTo>
                    <a:lnTo>
                      <a:pt x="2004439" y="1168826"/>
                    </a:lnTo>
                    <a:lnTo>
                      <a:pt x="1979047" y="1183109"/>
                    </a:lnTo>
                    <a:lnTo>
                      <a:pt x="1954447" y="1198186"/>
                    </a:lnTo>
                    <a:lnTo>
                      <a:pt x="1930642" y="1213262"/>
                    </a:lnTo>
                    <a:lnTo>
                      <a:pt x="1906043" y="1229926"/>
                    </a:lnTo>
                    <a:lnTo>
                      <a:pt x="1883030" y="1246589"/>
                    </a:lnTo>
                    <a:lnTo>
                      <a:pt x="1860018" y="1262459"/>
                    </a:lnTo>
                    <a:lnTo>
                      <a:pt x="1838593" y="1279916"/>
                    </a:lnTo>
                    <a:lnTo>
                      <a:pt x="1815581" y="1298960"/>
                    </a:lnTo>
                    <a:lnTo>
                      <a:pt x="1794949" y="1317211"/>
                    </a:lnTo>
                    <a:lnTo>
                      <a:pt x="1773524" y="1335461"/>
                    </a:lnTo>
                    <a:lnTo>
                      <a:pt x="1754480" y="1355299"/>
                    </a:lnTo>
                    <a:lnTo>
                      <a:pt x="1733848" y="1374343"/>
                    </a:lnTo>
                    <a:lnTo>
                      <a:pt x="1715597" y="1394181"/>
                    </a:lnTo>
                    <a:lnTo>
                      <a:pt x="1696552" y="1414812"/>
                    </a:lnTo>
                    <a:lnTo>
                      <a:pt x="1678301" y="1434649"/>
                    </a:lnTo>
                    <a:lnTo>
                      <a:pt x="1660844" y="1456867"/>
                    </a:lnTo>
                    <a:lnTo>
                      <a:pt x="1644180" y="1476705"/>
                    </a:lnTo>
                    <a:lnTo>
                      <a:pt x="1628309" y="1499716"/>
                    </a:lnTo>
                    <a:lnTo>
                      <a:pt x="1612439" y="1521141"/>
                    </a:lnTo>
                    <a:lnTo>
                      <a:pt x="1597362" y="1543359"/>
                    </a:lnTo>
                    <a:lnTo>
                      <a:pt x="1583079" y="1566370"/>
                    </a:lnTo>
                    <a:lnTo>
                      <a:pt x="1569589" y="1589382"/>
                    </a:lnTo>
                    <a:lnTo>
                      <a:pt x="1556099" y="1613187"/>
                    </a:lnTo>
                    <a:lnTo>
                      <a:pt x="1544196" y="1636992"/>
                    </a:lnTo>
                    <a:lnTo>
                      <a:pt x="1531500" y="1660797"/>
                    </a:lnTo>
                    <a:lnTo>
                      <a:pt x="1521184" y="1685395"/>
                    </a:lnTo>
                    <a:lnTo>
                      <a:pt x="1510075" y="1709994"/>
                    </a:lnTo>
                    <a:lnTo>
                      <a:pt x="1501346" y="1734592"/>
                    </a:lnTo>
                    <a:lnTo>
                      <a:pt x="1491823" y="1759984"/>
                    </a:lnTo>
                    <a:lnTo>
                      <a:pt x="1483888" y="1785376"/>
                    </a:lnTo>
                    <a:lnTo>
                      <a:pt x="1476747" y="1811562"/>
                    </a:lnTo>
                    <a:lnTo>
                      <a:pt x="1470398" y="1836954"/>
                    </a:lnTo>
                    <a:lnTo>
                      <a:pt x="1464050" y="1862346"/>
                    </a:lnTo>
                    <a:lnTo>
                      <a:pt x="1459289" y="1889325"/>
                    </a:lnTo>
                    <a:lnTo>
                      <a:pt x="1453734" y="1915510"/>
                    </a:lnTo>
                    <a:lnTo>
                      <a:pt x="1450560" y="1942489"/>
                    </a:lnTo>
                    <a:lnTo>
                      <a:pt x="1447386" y="1968675"/>
                    </a:lnTo>
                    <a:lnTo>
                      <a:pt x="1445799" y="1996447"/>
                    </a:lnTo>
                    <a:lnTo>
                      <a:pt x="1445006" y="2023426"/>
                    </a:lnTo>
                    <a:lnTo>
                      <a:pt x="1443419" y="2051199"/>
                    </a:lnTo>
                    <a:lnTo>
                      <a:pt x="1445006" y="2086906"/>
                    </a:lnTo>
                    <a:lnTo>
                      <a:pt x="1446593" y="2122614"/>
                    </a:lnTo>
                    <a:lnTo>
                      <a:pt x="1450560" y="2158321"/>
                    </a:lnTo>
                    <a:lnTo>
                      <a:pt x="1454528" y="2193235"/>
                    </a:lnTo>
                    <a:lnTo>
                      <a:pt x="1461670" y="2228149"/>
                    </a:lnTo>
                    <a:lnTo>
                      <a:pt x="1469605" y="2262270"/>
                    </a:lnTo>
                    <a:lnTo>
                      <a:pt x="1478334" y="2296390"/>
                    </a:lnTo>
                    <a:lnTo>
                      <a:pt x="1488649" y="2329718"/>
                    </a:lnTo>
                    <a:lnTo>
                      <a:pt x="1441832" y="2332098"/>
                    </a:lnTo>
                    <a:lnTo>
                      <a:pt x="1394220" y="2332892"/>
                    </a:lnTo>
                    <a:lnTo>
                      <a:pt x="1337086" y="2332098"/>
                    </a:lnTo>
                    <a:lnTo>
                      <a:pt x="1279953" y="2328924"/>
                    </a:lnTo>
                    <a:lnTo>
                      <a:pt x="1223613" y="2323370"/>
                    </a:lnTo>
                    <a:lnTo>
                      <a:pt x="1168066" y="2317815"/>
                    </a:lnTo>
                    <a:lnTo>
                      <a:pt x="1113313" y="2308293"/>
                    </a:lnTo>
                    <a:lnTo>
                      <a:pt x="1059353" y="2297977"/>
                    </a:lnTo>
                    <a:lnTo>
                      <a:pt x="1006187" y="2286868"/>
                    </a:lnTo>
                    <a:lnTo>
                      <a:pt x="953815" y="2272585"/>
                    </a:lnTo>
                    <a:lnTo>
                      <a:pt x="930009" y="2266237"/>
                    </a:lnTo>
                    <a:lnTo>
                      <a:pt x="426122" y="2522538"/>
                    </a:lnTo>
                    <a:lnTo>
                      <a:pt x="560227" y="2101189"/>
                    </a:lnTo>
                    <a:lnTo>
                      <a:pt x="547531" y="2093254"/>
                    </a:lnTo>
                    <a:lnTo>
                      <a:pt x="517377" y="2072623"/>
                    </a:lnTo>
                    <a:lnTo>
                      <a:pt x="486430" y="2051199"/>
                    </a:lnTo>
                    <a:lnTo>
                      <a:pt x="457863" y="2029774"/>
                    </a:lnTo>
                    <a:lnTo>
                      <a:pt x="428503" y="2006763"/>
                    </a:lnTo>
                    <a:lnTo>
                      <a:pt x="399936" y="1984545"/>
                    </a:lnTo>
                    <a:lnTo>
                      <a:pt x="373750" y="1960740"/>
                    </a:lnTo>
                    <a:lnTo>
                      <a:pt x="346770" y="1936141"/>
                    </a:lnTo>
                    <a:lnTo>
                      <a:pt x="321377" y="1911543"/>
                    </a:lnTo>
                    <a:lnTo>
                      <a:pt x="296778" y="1886151"/>
                    </a:lnTo>
                    <a:lnTo>
                      <a:pt x="272972" y="1859172"/>
                    </a:lnTo>
                    <a:lnTo>
                      <a:pt x="250753" y="1832986"/>
                    </a:lnTo>
                    <a:lnTo>
                      <a:pt x="227741" y="1806007"/>
                    </a:lnTo>
                    <a:lnTo>
                      <a:pt x="207110" y="1777441"/>
                    </a:lnTo>
                    <a:lnTo>
                      <a:pt x="187272" y="1749668"/>
                    </a:lnTo>
                    <a:lnTo>
                      <a:pt x="167433" y="1721102"/>
                    </a:lnTo>
                    <a:lnTo>
                      <a:pt x="149182" y="1690950"/>
                    </a:lnTo>
                    <a:lnTo>
                      <a:pt x="131725" y="1661590"/>
                    </a:lnTo>
                    <a:lnTo>
                      <a:pt x="115061" y="1630644"/>
                    </a:lnTo>
                    <a:lnTo>
                      <a:pt x="99984" y="1599697"/>
                    </a:lnTo>
                    <a:lnTo>
                      <a:pt x="85701" y="1569544"/>
                    </a:lnTo>
                    <a:lnTo>
                      <a:pt x="72211" y="1537804"/>
                    </a:lnTo>
                    <a:lnTo>
                      <a:pt x="59514" y="1506064"/>
                    </a:lnTo>
                    <a:lnTo>
                      <a:pt x="48405" y="1472737"/>
                    </a:lnTo>
                    <a:lnTo>
                      <a:pt x="39676" y="1440204"/>
                    </a:lnTo>
                    <a:lnTo>
                      <a:pt x="30154" y="1407670"/>
                    </a:lnTo>
                    <a:lnTo>
                      <a:pt x="22219" y="1373550"/>
                    </a:lnTo>
                    <a:lnTo>
                      <a:pt x="15871" y="1339429"/>
                    </a:lnTo>
                    <a:lnTo>
                      <a:pt x="9522" y="1306102"/>
                    </a:lnTo>
                    <a:lnTo>
                      <a:pt x="5555" y="1271188"/>
                    </a:lnTo>
                    <a:lnTo>
                      <a:pt x="2381" y="1236274"/>
                    </a:lnTo>
                    <a:lnTo>
                      <a:pt x="0" y="1201360"/>
                    </a:lnTo>
                    <a:lnTo>
                      <a:pt x="0" y="1166446"/>
                    </a:lnTo>
                    <a:lnTo>
                      <a:pt x="0" y="1137086"/>
                    </a:lnTo>
                    <a:lnTo>
                      <a:pt x="2381" y="1106140"/>
                    </a:lnTo>
                    <a:lnTo>
                      <a:pt x="4761" y="1075987"/>
                    </a:lnTo>
                    <a:lnTo>
                      <a:pt x="7935" y="1047421"/>
                    </a:lnTo>
                    <a:lnTo>
                      <a:pt x="11903" y="1018061"/>
                    </a:lnTo>
                    <a:lnTo>
                      <a:pt x="15871" y="989495"/>
                    </a:lnTo>
                    <a:lnTo>
                      <a:pt x="22219" y="959342"/>
                    </a:lnTo>
                    <a:lnTo>
                      <a:pt x="27773" y="931570"/>
                    </a:lnTo>
                    <a:lnTo>
                      <a:pt x="36502" y="903004"/>
                    </a:lnTo>
                    <a:lnTo>
                      <a:pt x="44437" y="875231"/>
                    </a:lnTo>
                    <a:lnTo>
                      <a:pt x="52373" y="846665"/>
                    </a:lnTo>
                    <a:lnTo>
                      <a:pt x="62688" y="819686"/>
                    </a:lnTo>
                    <a:lnTo>
                      <a:pt x="73004" y="792707"/>
                    </a:lnTo>
                    <a:lnTo>
                      <a:pt x="84114" y="765728"/>
                    </a:lnTo>
                    <a:lnTo>
                      <a:pt x="96810" y="738749"/>
                    </a:lnTo>
                    <a:lnTo>
                      <a:pt x="110300" y="712564"/>
                    </a:lnTo>
                    <a:lnTo>
                      <a:pt x="122996" y="686378"/>
                    </a:lnTo>
                    <a:lnTo>
                      <a:pt x="138073" y="660986"/>
                    </a:lnTo>
                    <a:lnTo>
                      <a:pt x="153150" y="635594"/>
                    </a:lnTo>
                    <a:lnTo>
                      <a:pt x="168227" y="610996"/>
                    </a:lnTo>
                    <a:lnTo>
                      <a:pt x="184891" y="586397"/>
                    </a:lnTo>
                    <a:lnTo>
                      <a:pt x="202349" y="561799"/>
                    </a:lnTo>
                    <a:lnTo>
                      <a:pt x="219806" y="537994"/>
                    </a:lnTo>
                    <a:lnTo>
                      <a:pt x="238057" y="514189"/>
                    </a:lnTo>
                    <a:lnTo>
                      <a:pt x="257895" y="491177"/>
                    </a:lnTo>
                    <a:lnTo>
                      <a:pt x="276940" y="468166"/>
                    </a:lnTo>
                    <a:lnTo>
                      <a:pt x="297571" y="445947"/>
                    </a:lnTo>
                    <a:lnTo>
                      <a:pt x="318203" y="424523"/>
                    </a:lnTo>
                    <a:lnTo>
                      <a:pt x="340422" y="403098"/>
                    </a:lnTo>
                    <a:lnTo>
                      <a:pt x="361847" y="382467"/>
                    </a:lnTo>
                    <a:lnTo>
                      <a:pt x="384859" y="361836"/>
                    </a:lnTo>
                    <a:lnTo>
                      <a:pt x="408665" y="341205"/>
                    </a:lnTo>
                    <a:lnTo>
                      <a:pt x="433264" y="322161"/>
                    </a:lnTo>
                    <a:lnTo>
                      <a:pt x="456276" y="303117"/>
                    </a:lnTo>
                    <a:lnTo>
                      <a:pt x="482462" y="284867"/>
                    </a:lnTo>
                    <a:lnTo>
                      <a:pt x="507855" y="266616"/>
                    </a:lnTo>
                    <a:lnTo>
                      <a:pt x="533248" y="249159"/>
                    </a:lnTo>
                    <a:lnTo>
                      <a:pt x="560227" y="231702"/>
                    </a:lnTo>
                    <a:lnTo>
                      <a:pt x="588001" y="215039"/>
                    </a:lnTo>
                    <a:lnTo>
                      <a:pt x="615774" y="199169"/>
                    </a:lnTo>
                    <a:lnTo>
                      <a:pt x="642754" y="183299"/>
                    </a:lnTo>
                    <a:lnTo>
                      <a:pt x="672114" y="169016"/>
                    </a:lnTo>
                    <a:lnTo>
                      <a:pt x="700681" y="154733"/>
                    </a:lnTo>
                    <a:lnTo>
                      <a:pt x="730041" y="140450"/>
                    </a:lnTo>
                    <a:lnTo>
                      <a:pt x="760195" y="127754"/>
                    </a:lnTo>
                    <a:lnTo>
                      <a:pt x="789556" y="115058"/>
                    </a:lnTo>
                    <a:lnTo>
                      <a:pt x="820503" y="103155"/>
                    </a:lnTo>
                    <a:lnTo>
                      <a:pt x="852244" y="92046"/>
                    </a:lnTo>
                    <a:lnTo>
                      <a:pt x="883191" y="80937"/>
                    </a:lnTo>
                    <a:lnTo>
                      <a:pt x="914932" y="70622"/>
                    </a:lnTo>
                    <a:lnTo>
                      <a:pt x="947467" y="61893"/>
                    </a:lnTo>
                    <a:lnTo>
                      <a:pt x="980001" y="52371"/>
                    </a:lnTo>
                    <a:lnTo>
                      <a:pt x="1013329" y="44436"/>
                    </a:lnTo>
                    <a:lnTo>
                      <a:pt x="1045864" y="37295"/>
                    </a:lnTo>
                    <a:lnTo>
                      <a:pt x="1079985" y="29360"/>
                    </a:lnTo>
                    <a:lnTo>
                      <a:pt x="1113313" y="23805"/>
                    </a:lnTo>
                    <a:lnTo>
                      <a:pt x="1147434" y="18251"/>
                    </a:lnTo>
                    <a:lnTo>
                      <a:pt x="1182350" y="13490"/>
                    </a:lnTo>
                    <a:lnTo>
                      <a:pt x="1217265" y="9522"/>
                    </a:lnTo>
                    <a:lnTo>
                      <a:pt x="1252180" y="6348"/>
                    </a:lnTo>
                    <a:lnTo>
                      <a:pt x="1287095" y="3174"/>
                    </a:lnTo>
                    <a:lnTo>
                      <a:pt x="1322803" y="2381"/>
                    </a:lnTo>
                    <a:lnTo>
                      <a:pt x="1358512" y="794"/>
                    </a:lnTo>
                    <a:close/>
                  </a:path>
                </a:pathLst>
              </a:custGeom>
              <a:solidFill>
                <a:schemeClr val="bg1"/>
              </a:solidFill>
              <a:ln>
                <a:noFill/>
              </a:ln>
            </p:spPr>
            <p:txBody>
              <a:bodyPr vert="horz" wrap="square" lIns="91440" tIns="45720" rIns="91440" bIns="45720" numCol="1" anchor="t" anchorCtr="0" compatLnSpc="1">
                <a:noAutofit/>
              </a:bodyPr>
              <a:lstStyle/>
              <a:p>
                <a:endParaRPr lang="zh-CN" altLang="en-US"/>
              </a:p>
            </p:txBody>
          </p:sp>
        </p:grpSp>
      </p:grpSp>
      <p:grpSp>
        <p:nvGrpSpPr>
          <p:cNvPr id="27" name="组合 26"/>
          <p:cNvGrpSpPr/>
          <p:nvPr/>
        </p:nvGrpSpPr>
        <p:grpSpPr>
          <a:xfrm>
            <a:off x="2829620" y="4506376"/>
            <a:ext cx="1146992" cy="453572"/>
            <a:chOff x="8189205" y="5208197"/>
            <a:chExt cx="1146992" cy="453572"/>
          </a:xfrm>
        </p:grpSpPr>
        <p:sp>
          <p:nvSpPr>
            <p:cNvPr id="28" name="矩形 27"/>
            <p:cNvSpPr/>
            <p:nvPr/>
          </p:nvSpPr>
          <p:spPr>
            <a:xfrm>
              <a:off x="8642777" y="5311873"/>
              <a:ext cx="693420" cy="245110"/>
            </a:xfrm>
            <a:prstGeom prst="rect">
              <a:avLst/>
            </a:prstGeom>
            <a:ln>
              <a:noFill/>
            </a:ln>
          </p:spPr>
          <p:txBody>
            <a:bodyPr wrap="none">
              <a:spAutoFit/>
            </a:bodyPr>
            <a:lstStyle/>
            <a:p>
              <a:r>
                <a:rPr lang="zh-CN" altLang="en-US" sz="1000" b="1" dirty="0">
                  <a:solidFill>
                    <a:schemeClr val="tx2"/>
                  </a:solidFill>
                </a:rPr>
                <a:t>电子现金</a:t>
              </a:r>
              <a:endParaRPr lang="zh-CN" altLang="en-US" sz="1000" b="1" dirty="0">
                <a:solidFill>
                  <a:schemeClr val="tx2"/>
                </a:solidFill>
              </a:endParaRPr>
            </a:p>
          </p:txBody>
        </p:sp>
        <p:sp>
          <p:nvSpPr>
            <p:cNvPr id="30" name="椭圆 29"/>
            <p:cNvSpPr/>
            <p:nvPr/>
          </p:nvSpPr>
          <p:spPr>
            <a:xfrm>
              <a:off x="8189205" y="5208197"/>
              <a:ext cx="453572" cy="4535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663575" y="2094865"/>
            <a:ext cx="5040630" cy="1537970"/>
          </a:xfrm>
          <a:prstGeom prst="rect">
            <a:avLst/>
          </a:prstGeom>
          <a:noFill/>
        </p:spPr>
        <p:txBody>
          <a:bodyPr wrap="square" rtlCol="0">
            <a:spAutoFit/>
          </a:bodyPr>
          <a:lstStyle/>
          <a:p>
            <a:pPr algn="just">
              <a:lnSpc>
                <a:spcPct val="200000"/>
              </a:lnSpc>
              <a:spcAft>
                <a:spcPts val="600"/>
              </a:spcAft>
            </a:pPr>
            <a:r>
              <a:rPr lang="zh-CN" altLang="en-US" sz="1400" b="1" spc="300" dirty="0" smtClean="0">
                <a:solidFill>
                  <a:schemeClr val="bg1">
                    <a:lumMod val="65000"/>
                  </a:schemeClr>
                </a:solidFill>
                <a:latin typeface="+mn-ea"/>
              </a:rPr>
              <a:t>中心化的在线支付    消耗大量人力物力提供信任</a:t>
            </a:r>
            <a:endParaRPr lang="zh-CN" altLang="en-US" sz="1400" b="1" spc="300" dirty="0" smtClean="0">
              <a:solidFill>
                <a:schemeClr val="bg1">
                  <a:lumMod val="65000"/>
                </a:schemeClr>
              </a:solidFill>
              <a:latin typeface="+mn-ea"/>
            </a:endParaRPr>
          </a:p>
          <a:p>
            <a:pPr algn="just">
              <a:lnSpc>
                <a:spcPct val="200000"/>
              </a:lnSpc>
              <a:spcAft>
                <a:spcPts val="600"/>
              </a:spcAft>
            </a:pPr>
            <a:r>
              <a:rPr lang="zh-CN" altLang="en-US" sz="1400" b="1" spc="300" dirty="0" smtClean="0">
                <a:solidFill>
                  <a:schemeClr val="bg1">
                    <a:lumMod val="65000"/>
                  </a:schemeClr>
                </a:solidFill>
                <a:latin typeface="+mn-ea"/>
              </a:rPr>
              <a:t>中心化的互联网积分  只能用于购买本公司的服务</a:t>
            </a:r>
            <a:endParaRPr lang="zh-CN" altLang="en-US" sz="1400" b="1" spc="300" dirty="0" smtClean="0">
              <a:solidFill>
                <a:schemeClr val="bg1">
                  <a:lumMod val="65000"/>
                </a:schemeClr>
              </a:solidFill>
              <a:latin typeface="+mn-ea"/>
            </a:endParaRPr>
          </a:p>
          <a:p>
            <a:pPr algn="just">
              <a:lnSpc>
                <a:spcPct val="200000"/>
              </a:lnSpc>
              <a:spcAft>
                <a:spcPts val="600"/>
              </a:spcAft>
            </a:pPr>
            <a:r>
              <a:rPr lang="zh-CN" altLang="en-US" sz="1400" b="1" spc="300" dirty="0" smtClean="0">
                <a:solidFill>
                  <a:schemeClr val="bg1">
                    <a:lumMod val="65000"/>
                  </a:schemeClr>
                </a:solidFill>
                <a:latin typeface="+mn-ea"/>
              </a:rPr>
              <a:t>去中心化的电子现金  稳定而真实</a:t>
            </a:r>
            <a:endParaRPr lang="zh-CN" altLang="en-US" sz="1400" b="1" spc="300" dirty="0" smtClean="0">
              <a:solidFill>
                <a:schemeClr val="bg1">
                  <a:lumMod val="65000"/>
                </a:schemeClr>
              </a:solidFill>
              <a:latin typeface="+mn-ea"/>
            </a:endParaRPr>
          </a:p>
        </p:txBody>
      </p:sp>
      <p:grpSp>
        <p:nvGrpSpPr>
          <p:cNvPr id="3" name="组合 2"/>
          <p:cNvGrpSpPr/>
          <p:nvPr/>
        </p:nvGrpSpPr>
        <p:grpSpPr>
          <a:xfrm>
            <a:off x="5305849" y="1733859"/>
            <a:ext cx="6622279" cy="3796084"/>
            <a:chOff x="5305849" y="1733859"/>
            <a:chExt cx="6622279" cy="3796084"/>
          </a:xfrm>
        </p:grpSpPr>
        <p:pic>
          <p:nvPicPr>
            <p:cNvPr id="6" name="图片 5"/>
            <p:cNvPicPr>
              <a:picLocks noChangeAspect="1"/>
            </p:cNvPicPr>
            <p:nvPr/>
          </p:nvPicPr>
          <p:blipFill>
            <a:blip r:embed="rId1" cstate="screen"/>
            <a:stretch>
              <a:fillRect/>
            </a:stretch>
          </p:blipFill>
          <p:spPr>
            <a:xfrm>
              <a:off x="5305849" y="1733859"/>
              <a:ext cx="6622279" cy="3796084"/>
            </a:xfrm>
            <a:prstGeom prst="rect">
              <a:avLst/>
            </a:prstGeom>
          </p:spPr>
        </p:pic>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274" t="11391" r="274" b="6580"/>
            <a:stretch>
              <a:fillRect/>
            </a:stretch>
          </p:blipFill>
          <p:spPr>
            <a:xfrm>
              <a:off x="6191443" y="1963516"/>
              <a:ext cx="4977400" cy="3062171"/>
            </a:xfrm>
            <a:prstGeom prst="rect">
              <a:avLst/>
            </a:prstGeom>
          </p:spPr>
        </p:pic>
      </p:grpSp>
      <p:sp>
        <p:nvSpPr>
          <p:cNvPr id="4" name="文本框 3"/>
          <p:cNvSpPr txBox="1"/>
          <p:nvPr/>
        </p:nvSpPr>
        <p:spPr>
          <a:xfrm>
            <a:off x="727710" y="4549140"/>
            <a:ext cx="787400" cy="368300"/>
          </a:xfrm>
          <a:prstGeom prst="rect">
            <a:avLst/>
          </a:prstGeom>
          <a:noFill/>
        </p:spPr>
        <p:txBody>
          <a:bodyPr wrap="square" rtlCol="0">
            <a:spAutoFit/>
          </a:bodyPr>
          <a:p>
            <a:r>
              <a:rPr lang="zh-CN" altLang="en-US" b="1">
                <a:solidFill>
                  <a:schemeClr val="bg1"/>
                </a:solidFill>
              </a:rPr>
              <a:t>支</a:t>
            </a:r>
            <a:endParaRPr lang="zh-CN" altLang="en-US" b="1">
              <a:solidFill>
                <a:schemeClr val="bg1"/>
              </a:solidFill>
            </a:endParaRPr>
          </a:p>
        </p:txBody>
      </p:sp>
      <p:sp>
        <p:nvSpPr>
          <p:cNvPr id="5" name="文本框 4"/>
          <p:cNvSpPr txBox="1"/>
          <p:nvPr/>
        </p:nvSpPr>
        <p:spPr>
          <a:xfrm>
            <a:off x="2884805" y="4551045"/>
            <a:ext cx="347345" cy="368300"/>
          </a:xfrm>
          <a:prstGeom prst="rect">
            <a:avLst/>
          </a:prstGeom>
          <a:noFill/>
        </p:spPr>
        <p:txBody>
          <a:bodyPr wrap="square" rtlCol="0">
            <a:spAutoFit/>
          </a:bodyPr>
          <a:p>
            <a:r>
              <a:rPr lang="en-US" altLang="zh-CN" b="1">
                <a:solidFill>
                  <a:schemeClr val="bg1"/>
                </a:solidFill>
              </a:rPr>
              <a:t>B</a:t>
            </a:r>
            <a:endParaRPr lang="en-US" altLang="zh-CN" b="1">
              <a:solidFill>
                <a:schemeClr val="bg1"/>
              </a:solidFill>
            </a:endParaRPr>
          </a:p>
        </p:txBody>
      </p:sp>
    </p:spTree>
  </p:cSld>
  <p:clrMapOvr>
    <a:masterClrMapping/>
  </p:clrMapOvr>
  <p:transition spd="med">
    <p:fad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000"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8"/>
                                            </p:tgtEl>
                                            <p:attrNameLst>
                                              <p:attrName>ppt_y</p:attrName>
                                            </p:attrNameLst>
                                          </p:cBhvr>
                                          <p:tavLst>
                                            <p:tav tm="0">
                                              <p:val>
                                                <p:strVal val="#ppt_y"/>
                                              </p:val>
                                            </p:tav>
                                            <p:tav tm="100000">
                                              <p:val>
                                                <p:strVal val="#ppt_y"/>
                                              </p:val>
                                            </p:tav>
                                          </p:tavLst>
                                        </p:anim>
                                        <p:anim calcmode="lin" valueType="num">
                                          <p:cBhvr>
                                            <p:cTn id="13"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8"/>
                                            </p:tgtEl>
                                          </p:cBhvr>
                                        </p:animEffect>
                                      </p:childTnLst>
                                    </p:cTn>
                                  </p:par>
                                  <p:par>
                                    <p:cTn id="16" presetID="42"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 presetClass="entr" presetSubtype="2" fill="hold" nodeType="afterEffect" p14:presetBounceEnd="50000">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14:bounceEnd="50000">
                                          <p:cBhvr additive="base">
                                            <p:cTn id="24" dur="1000" fill="hold"/>
                                            <p:tgtEl>
                                              <p:spTgt spid="17"/>
                                            </p:tgtEl>
                                            <p:attrNameLst>
                                              <p:attrName>ppt_x</p:attrName>
                                            </p:attrNameLst>
                                          </p:cBhvr>
                                          <p:tavLst>
                                            <p:tav tm="0">
                                              <p:val>
                                                <p:strVal val="1+#ppt_w/2"/>
                                              </p:val>
                                            </p:tav>
                                            <p:tav tm="100000">
                                              <p:val>
                                                <p:strVal val="#ppt_x"/>
                                              </p:val>
                                            </p:tav>
                                          </p:tavLst>
                                        </p:anim>
                                        <p:anim calcmode="lin" valueType="num" p14:bounceEnd="50000">
                                          <p:cBhvr additive="base">
                                            <p:cTn id="25" dur="1000" fill="hold"/>
                                            <p:tgtEl>
                                              <p:spTgt spid="17"/>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2" presetClass="entr" presetSubtype="2" fill="hold" nodeType="afterEffect" p14:presetBounceEnd="50000">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14:bounceEnd="50000">
                                          <p:cBhvr additive="base">
                                            <p:cTn id="29" dur="10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30" dur="1000" fill="hold"/>
                                            <p:tgtEl>
                                              <p:spTgt spid="22"/>
                                            </p:tgtEl>
                                            <p:attrNameLst>
                                              <p:attrName>ppt_y</p:attrName>
                                            </p:attrNameLst>
                                          </p:cBhvr>
                                          <p:tavLst>
                                            <p:tav tm="0">
                                              <p:val>
                                                <p:strVal val="#ppt_y"/>
                                              </p:val>
                                            </p:tav>
                                            <p:tav tm="100000">
                                              <p:val>
                                                <p:strVal val="#ppt_y"/>
                                              </p:val>
                                            </p:tav>
                                          </p:tavLst>
                                        </p:anim>
                                      </p:childTnLst>
                                    </p:cTn>
                                  </p:par>
                                </p:childTnLst>
                              </p:cTn>
                            </p:par>
                            <p:par>
                              <p:cTn id="31" fill="hold">
                                <p:stCondLst>
                                  <p:cond delay="4000"/>
                                </p:stCondLst>
                                <p:childTnLst>
                                  <p:par>
                                    <p:cTn id="32" presetID="2" presetClass="entr" presetSubtype="2" fill="hold" nodeType="afterEffect" p14:presetBounceEnd="50000">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14:bounceEnd="50000">
                                          <p:cBhvr additive="base">
                                            <p:cTn id="34" dur="1000" fill="hold"/>
                                            <p:tgtEl>
                                              <p:spTgt spid="12"/>
                                            </p:tgtEl>
                                            <p:attrNameLst>
                                              <p:attrName>ppt_x</p:attrName>
                                            </p:attrNameLst>
                                          </p:cBhvr>
                                          <p:tavLst>
                                            <p:tav tm="0">
                                              <p:val>
                                                <p:strVal val="1+#ppt_w/2"/>
                                              </p:val>
                                            </p:tav>
                                            <p:tav tm="100000">
                                              <p:val>
                                                <p:strVal val="#ppt_x"/>
                                              </p:val>
                                            </p:tav>
                                          </p:tavLst>
                                        </p:anim>
                                        <p:anim calcmode="lin" valueType="num" p14:bounceEnd="50000">
                                          <p:cBhvr additive="base">
                                            <p:cTn id="35" dur="1000" fill="hold"/>
                                            <p:tgtEl>
                                              <p:spTgt spid="12"/>
                                            </p:tgtEl>
                                            <p:attrNameLst>
                                              <p:attrName>ppt_y</p:attrName>
                                            </p:attrNameLst>
                                          </p:cBhvr>
                                          <p:tavLst>
                                            <p:tav tm="0">
                                              <p:val>
                                                <p:strVal val="#ppt_y"/>
                                              </p:val>
                                            </p:tav>
                                            <p:tav tm="100000">
                                              <p:val>
                                                <p:strVal val="#ppt_y"/>
                                              </p:val>
                                            </p:tav>
                                          </p:tavLst>
                                        </p:anim>
                                      </p:childTnLst>
                                    </p:cTn>
                                  </p:par>
                                </p:childTnLst>
                              </p:cTn>
                            </p:par>
                            <p:par>
                              <p:cTn id="36" fill="hold">
                                <p:stCondLst>
                                  <p:cond delay="5000"/>
                                </p:stCondLst>
                                <p:childTnLst>
                                  <p:par>
                                    <p:cTn id="37" presetID="2" presetClass="entr" presetSubtype="2" fill="hold" nodeType="afterEffect" p14:presetBounceEnd="50000">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14:bounceEnd="50000">
                                          <p:cBhvr additive="base">
                                            <p:cTn id="39" dur="1000" fill="hold"/>
                                            <p:tgtEl>
                                              <p:spTgt spid="27"/>
                                            </p:tgtEl>
                                            <p:attrNameLst>
                                              <p:attrName>ppt_x</p:attrName>
                                            </p:attrNameLst>
                                          </p:cBhvr>
                                          <p:tavLst>
                                            <p:tav tm="0">
                                              <p:val>
                                                <p:strVal val="1+#ppt_w/2"/>
                                              </p:val>
                                            </p:tav>
                                            <p:tav tm="100000">
                                              <p:val>
                                                <p:strVal val="#ppt_x"/>
                                              </p:val>
                                            </p:tav>
                                          </p:tavLst>
                                        </p:anim>
                                        <p:anim calcmode="lin" valueType="num" p14:bounceEnd="50000">
                                          <p:cBhvr additive="base">
                                            <p:cTn id="40" dur="1000" fill="hold"/>
                                            <p:tgtEl>
                                              <p:spTgt spid="27"/>
                                            </p:tgtEl>
                                            <p:attrNameLst>
                                              <p:attrName>ppt_y</p:attrName>
                                            </p:attrNameLst>
                                          </p:cBhvr>
                                          <p:tavLst>
                                            <p:tav tm="0">
                                              <p:val>
                                                <p:strVal val="#ppt_y"/>
                                              </p:val>
                                            </p:tav>
                                            <p:tav tm="100000">
                                              <p:val>
                                                <p:strVal val="#ppt_y"/>
                                              </p:val>
                                            </p:tav>
                                          </p:tavLst>
                                        </p:anim>
                                      </p:childTnLst>
                                    </p:cTn>
                                  </p:par>
                                </p:childTnLst>
                              </p:cTn>
                            </p:par>
                            <p:par>
                              <p:cTn id="41" fill="hold">
                                <p:stCondLst>
                                  <p:cond delay="6000"/>
                                </p:stCondLst>
                                <p:childTnLst>
                                  <p:par>
                                    <p:cTn id="42" presetID="42" presetClass="entr" presetSubtype="0"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1000"/>
                                            <p:tgtEl>
                                              <p:spTgt spid="32"/>
                                            </p:tgtEl>
                                          </p:cBhvr>
                                        </p:animEffect>
                                        <p:anim calcmode="lin" valueType="num">
                                          <p:cBhvr>
                                            <p:cTn id="45" dur="1000" fill="hold"/>
                                            <p:tgtEl>
                                              <p:spTgt spid="32"/>
                                            </p:tgtEl>
                                            <p:attrNameLst>
                                              <p:attrName>ppt_x</p:attrName>
                                            </p:attrNameLst>
                                          </p:cBhvr>
                                          <p:tavLst>
                                            <p:tav tm="0">
                                              <p:val>
                                                <p:strVal val="#ppt_x"/>
                                              </p:val>
                                            </p:tav>
                                            <p:tav tm="100000">
                                              <p:val>
                                                <p:strVal val="#ppt_x"/>
                                              </p:val>
                                            </p:tav>
                                          </p:tavLst>
                                        </p:anim>
                                        <p:anim calcmode="lin" valueType="num">
                                          <p:cBhvr>
                                            <p:cTn id="46"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2"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000"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8"/>
                                            </p:tgtEl>
                                            <p:attrNameLst>
                                              <p:attrName>ppt_y</p:attrName>
                                            </p:attrNameLst>
                                          </p:cBhvr>
                                          <p:tavLst>
                                            <p:tav tm="0">
                                              <p:val>
                                                <p:strVal val="#ppt_y"/>
                                              </p:val>
                                            </p:tav>
                                            <p:tav tm="100000">
                                              <p:val>
                                                <p:strVal val="#ppt_y"/>
                                              </p:val>
                                            </p:tav>
                                          </p:tavLst>
                                        </p:anim>
                                        <p:anim calcmode="lin" valueType="num">
                                          <p:cBhvr>
                                            <p:cTn id="13"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8"/>
                                            </p:tgtEl>
                                          </p:cBhvr>
                                        </p:animEffect>
                                      </p:childTnLst>
                                    </p:cTn>
                                  </p:par>
                                  <p:par>
                                    <p:cTn id="16" presetID="42"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1000" fill="hold"/>
                                            <p:tgtEl>
                                              <p:spTgt spid="17"/>
                                            </p:tgtEl>
                                            <p:attrNameLst>
                                              <p:attrName>ppt_x</p:attrName>
                                            </p:attrNameLst>
                                          </p:cBhvr>
                                          <p:tavLst>
                                            <p:tav tm="0">
                                              <p:val>
                                                <p:strVal val="1+#ppt_w/2"/>
                                              </p:val>
                                            </p:tav>
                                            <p:tav tm="100000">
                                              <p:val>
                                                <p:strVal val="#ppt_x"/>
                                              </p:val>
                                            </p:tav>
                                          </p:tavLst>
                                        </p:anim>
                                        <p:anim calcmode="lin" valueType="num">
                                          <p:cBhvr additive="base">
                                            <p:cTn id="25" dur="1000" fill="hold"/>
                                            <p:tgtEl>
                                              <p:spTgt spid="17"/>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2" presetClass="entr" presetSubtype="2" fill="hold" nodeType="after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1000" fill="hold"/>
                                            <p:tgtEl>
                                              <p:spTgt spid="22"/>
                                            </p:tgtEl>
                                            <p:attrNameLst>
                                              <p:attrName>ppt_x</p:attrName>
                                            </p:attrNameLst>
                                          </p:cBhvr>
                                          <p:tavLst>
                                            <p:tav tm="0">
                                              <p:val>
                                                <p:strVal val="1+#ppt_w/2"/>
                                              </p:val>
                                            </p:tav>
                                            <p:tav tm="100000">
                                              <p:val>
                                                <p:strVal val="#ppt_x"/>
                                              </p:val>
                                            </p:tav>
                                          </p:tavLst>
                                        </p:anim>
                                        <p:anim calcmode="lin" valueType="num">
                                          <p:cBhvr additive="base">
                                            <p:cTn id="30" dur="1000" fill="hold"/>
                                            <p:tgtEl>
                                              <p:spTgt spid="22"/>
                                            </p:tgtEl>
                                            <p:attrNameLst>
                                              <p:attrName>ppt_y</p:attrName>
                                            </p:attrNameLst>
                                          </p:cBhvr>
                                          <p:tavLst>
                                            <p:tav tm="0">
                                              <p:val>
                                                <p:strVal val="#ppt_y"/>
                                              </p:val>
                                            </p:tav>
                                            <p:tav tm="100000">
                                              <p:val>
                                                <p:strVal val="#ppt_y"/>
                                              </p:val>
                                            </p:tav>
                                          </p:tavLst>
                                        </p:anim>
                                      </p:childTnLst>
                                    </p:cTn>
                                  </p:par>
                                </p:childTnLst>
                              </p:cTn>
                            </p:par>
                            <p:par>
                              <p:cTn id="31" fill="hold">
                                <p:stCondLst>
                                  <p:cond delay="4000"/>
                                </p:stCondLst>
                                <p:childTnLst>
                                  <p:par>
                                    <p:cTn id="32" presetID="2" presetClass="entr" presetSubtype="2"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1000" fill="hold"/>
                                            <p:tgtEl>
                                              <p:spTgt spid="12"/>
                                            </p:tgtEl>
                                            <p:attrNameLst>
                                              <p:attrName>ppt_x</p:attrName>
                                            </p:attrNameLst>
                                          </p:cBhvr>
                                          <p:tavLst>
                                            <p:tav tm="0">
                                              <p:val>
                                                <p:strVal val="1+#ppt_w/2"/>
                                              </p:val>
                                            </p:tav>
                                            <p:tav tm="100000">
                                              <p:val>
                                                <p:strVal val="#ppt_x"/>
                                              </p:val>
                                            </p:tav>
                                          </p:tavLst>
                                        </p:anim>
                                        <p:anim calcmode="lin" valueType="num">
                                          <p:cBhvr additive="base">
                                            <p:cTn id="35" dur="1000" fill="hold"/>
                                            <p:tgtEl>
                                              <p:spTgt spid="12"/>
                                            </p:tgtEl>
                                            <p:attrNameLst>
                                              <p:attrName>ppt_y</p:attrName>
                                            </p:attrNameLst>
                                          </p:cBhvr>
                                          <p:tavLst>
                                            <p:tav tm="0">
                                              <p:val>
                                                <p:strVal val="#ppt_y"/>
                                              </p:val>
                                            </p:tav>
                                            <p:tav tm="100000">
                                              <p:val>
                                                <p:strVal val="#ppt_y"/>
                                              </p:val>
                                            </p:tav>
                                          </p:tavLst>
                                        </p:anim>
                                      </p:childTnLst>
                                    </p:cTn>
                                  </p:par>
                                </p:childTnLst>
                              </p:cTn>
                            </p:par>
                            <p:par>
                              <p:cTn id="36" fill="hold">
                                <p:stCondLst>
                                  <p:cond delay="5000"/>
                                </p:stCondLst>
                                <p:childTnLst>
                                  <p:par>
                                    <p:cTn id="37" presetID="2" presetClass="entr" presetSubtype="2" fill="hold" nodeType="after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1000" fill="hold"/>
                                            <p:tgtEl>
                                              <p:spTgt spid="27"/>
                                            </p:tgtEl>
                                            <p:attrNameLst>
                                              <p:attrName>ppt_x</p:attrName>
                                            </p:attrNameLst>
                                          </p:cBhvr>
                                          <p:tavLst>
                                            <p:tav tm="0">
                                              <p:val>
                                                <p:strVal val="1+#ppt_w/2"/>
                                              </p:val>
                                            </p:tav>
                                            <p:tav tm="100000">
                                              <p:val>
                                                <p:strVal val="#ppt_x"/>
                                              </p:val>
                                            </p:tav>
                                          </p:tavLst>
                                        </p:anim>
                                        <p:anim calcmode="lin" valueType="num">
                                          <p:cBhvr additive="base">
                                            <p:cTn id="40" dur="1000" fill="hold"/>
                                            <p:tgtEl>
                                              <p:spTgt spid="27"/>
                                            </p:tgtEl>
                                            <p:attrNameLst>
                                              <p:attrName>ppt_y</p:attrName>
                                            </p:attrNameLst>
                                          </p:cBhvr>
                                          <p:tavLst>
                                            <p:tav tm="0">
                                              <p:val>
                                                <p:strVal val="#ppt_y"/>
                                              </p:val>
                                            </p:tav>
                                            <p:tav tm="100000">
                                              <p:val>
                                                <p:strVal val="#ppt_y"/>
                                              </p:val>
                                            </p:tav>
                                          </p:tavLst>
                                        </p:anim>
                                      </p:childTnLst>
                                    </p:cTn>
                                  </p:par>
                                </p:childTnLst>
                              </p:cTn>
                            </p:par>
                            <p:par>
                              <p:cTn id="41" fill="hold">
                                <p:stCondLst>
                                  <p:cond delay="6000"/>
                                </p:stCondLst>
                                <p:childTnLst>
                                  <p:par>
                                    <p:cTn id="42" presetID="42" presetClass="entr" presetSubtype="0"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1000"/>
                                            <p:tgtEl>
                                              <p:spTgt spid="32"/>
                                            </p:tgtEl>
                                          </p:cBhvr>
                                        </p:animEffect>
                                        <p:anim calcmode="lin" valueType="num">
                                          <p:cBhvr>
                                            <p:cTn id="45" dur="1000" fill="hold"/>
                                            <p:tgtEl>
                                              <p:spTgt spid="32"/>
                                            </p:tgtEl>
                                            <p:attrNameLst>
                                              <p:attrName>ppt_x</p:attrName>
                                            </p:attrNameLst>
                                          </p:cBhvr>
                                          <p:tavLst>
                                            <p:tav tm="0">
                                              <p:val>
                                                <p:strVal val="#ppt_x"/>
                                              </p:val>
                                            </p:tav>
                                            <p:tav tm="100000">
                                              <p:val>
                                                <p:strVal val="#ppt_x"/>
                                              </p:val>
                                            </p:tav>
                                          </p:tavLst>
                                        </p:anim>
                                        <p:anim calcmode="lin" valueType="num">
                                          <p:cBhvr>
                                            <p:cTn id="46"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2"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4610100" cy="6858000"/>
          </a:xfrm>
          <a:prstGeom prst="rect">
            <a:avLst/>
          </a:prstGeom>
          <a:blipFill dpi="0" rotWithShape="1">
            <a:blip r:embed="rId1"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4709777" y="307969"/>
            <a:ext cx="4597866" cy="1028699"/>
            <a:chOff x="3934921" y="352890"/>
            <a:chExt cx="4597866" cy="1028699"/>
          </a:xfrm>
        </p:grpSpPr>
        <p:sp>
          <p:nvSpPr>
            <p:cNvPr id="10" name="标题 1"/>
            <p:cNvSpPr txBox="1"/>
            <p:nvPr/>
          </p:nvSpPr>
          <p:spPr>
            <a:xfrm>
              <a:off x="3934921" y="352890"/>
              <a:ext cx="2529037" cy="1028699"/>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加密手段</a:t>
              </a:r>
              <a:endParaRPr lang="zh-CN" altLang="en-US" spc="300" dirty="0">
                <a:solidFill>
                  <a:schemeClr val="accent1">
                    <a:lumMod val="75000"/>
                  </a:schemeClr>
                </a:solidFill>
              </a:endParaRPr>
            </a:p>
          </p:txBody>
        </p:sp>
        <p:sp>
          <p:nvSpPr>
            <p:cNvPr id="11" name="矩形 10"/>
            <p:cNvSpPr/>
            <p:nvPr/>
          </p:nvSpPr>
          <p:spPr>
            <a:xfrm>
              <a:off x="6260757" y="483393"/>
              <a:ext cx="2272030" cy="337185"/>
            </a:xfrm>
            <a:prstGeom prst="rect">
              <a:avLst/>
            </a:prstGeom>
          </p:spPr>
          <p:txBody>
            <a:bodyPr wrap="none">
              <a:spAutoFit/>
            </a:bodyPr>
            <a:lstStyle/>
            <a:p>
              <a:r>
                <a:rPr lang="en-US" altLang="zh-CN" sz="1600" spc="600" dirty="0">
                  <a:solidFill>
                    <a:schemeClr val="bg1">
                      <a:lumMod val="65000"/>
                    </a:schemeClr>
                  </a:solidFill>
                </a:rPr>
                <a:t>ENCRYPTION</a:t>
              </a:r>
              <a:endParaRPr lang="en-US" altLang="zh-CN" sz="1600" spc="600" dirty="0">
                <a:solidFill>
                  <a:schemeClr val="bg1">
                    <a:lumMod val="65000"/>
                  </a:schemeClr>
                </a:solidFill>
              </a:endParaRPr>
            </a:p>
          </p:txBody>
        </p:sp>
      </p:grpSp>
      <p:sp>
        <p:nvSpPr>
          <p:cNvPr id="21" name="矩形 20"/>
          <p:cNvSpPr/>
          <p:nvPr/>
        </p:nvSpPr>
        <p:spPr>
          <a:xfrm>
            <a:off x="5323840" y="992505"/>
            <a:ext cx="5717540" cy="583565"/>
          </a:xfrm>
          <a:prstGeom prst="rect">
            <a:avLst/>
          </a:prstGeom>
        </p:spPr>
        <p:txBody>
          <a:bodyPr wrap="square">
            <a:spAutoFit/>
          </a:bodyPr>
          <a:lstStyle/>
          <a:p>
            <a:r>
              <a:rPr lang="en-US" altLang="zh-CN" sz="3200" dirty="0">
                <a:solidFill>
                  <a:schemeClr val="tx2"/>
                </a:solidFill>
              </a:rPr>
              <a:t>ENCRYPTION ALGORITHM</a:t>
            </a:r>
            <a:endParaRPr lang="zh-CN" altLang="en-US" sz="3200" dirty="0">
              <a:solidFill>
                <a:schemeClr val="tx2"/>
              </a:solidFill>
            </a:endParaRPr>
          </a:p>
        </p:txBody>
      </p:sp>
      <p:sp>
        <p:nvSpPr>
          <p:cNvPr id="22" name="文本框 21"/>
          <p:cNvSpPr txBox="1"/>
          <p:nvPr/>
        </p:nvSpPr>
        <p:spPr>
          <a:xfrm>
            <a:off x="5347722" y="1946695"/>
            <a:ext cx="5640287" cy="2199640"/>
          </a:xfrm>
          <a:prstGeom prst="rect">
            <a:avLst/>
          </a:prstGeom>
          <a:noFill/>
        </p:spPr>
        <p:txBody>
          <a:bodyPr wrap="square" rtlCol="0">
            <a:spAutoFit/>
          </a:bodyPr>
          <a:lstStyle/>
          <a:p>
            <a:pPr algn="just">
              <a:lnSpc>
                <a:spcPct val="200000"/>
              </a:lnSpc>
              <a:spcAft>
                <a:spcPts val="600"/>
              </a:spcAft>
            </a:pPr>
            <a:r>
              <a:rPr sz="1100" b="1" spc="300" dirty="0" smtClean="0">
                <a:solidFill>
                  <a:schemeClr val="bg1">
                    <a:lumMod val="65000"/>
                  </a:schemeClr>
                </a:solidFill>
                <a:latin typeface="+mn-ea"/>
                <a:sym typeface="+mn-ea"/>
              </a:rPr>
              <a:t>从比特币“账户”（实际是地址）产生就使用了非对称密码体制，到每次交易签名，再到区块链内部的梅克尔树，以及区块链间的哈希指针都反应了密码学原理。</a:t>
            </a:r>
            <a:endParaRPr sz="1100" b="1" spc="300" dirty="0" smtClean="0">
              <a:solidFill>
                <a:schemeClr val="bg1">
                  <a:lumMod val="65000"/>
                </a:schemeClr>
              </a:solidFill>
              <a:latin typeface="+mn-ea"/>
              <a:sym typeface="+mn-ea"/>
            </a:endParaRPr>
          </a:p>
          <a:p>
            <a:pPr algn="just">
              <a:lnSpc>
                <a:spcPct val="200000"/>
              </a:lnSpc>
              <a:spcAft>
                <a:spcPts val="600"/>
              </a:spcAft>
            </a:pPr>
            <a:r>
              <a:rPr sz="1100" b="1" spc="300" dirty="0" smtClean="0">
                <a:solidFill>
                  <a:schemeClr val="bg1">
                    <a:lumMod val="65000"/>
                  </a:schemeClr>
                </a:solidFill>
                <a:latin typeface="+mn-ea"/>
              </a:rPr>
              <a:t>比特币系统使用哈希函数是 SHA-256。除了哈希函数本身的性质：抗碰撞性和单向性外，应用于比特币系统的哈希值还有puzzle friendly的性质，以及难于计算，但易于验证的性质。</a:t>
            </a:r>
            <a:endParaRPr sz="1100" b="1" spc="300" dirty="0" smtClean="0">
              <a:solidFill>
                <a:schemeClr val="bg1">
                  <a:lumMod val="65000"/>
                </a:schemeClr>
              </a:solidFill>
              <a:latin typeface="+mn-ea"/>
            </a:endParaRPr>
          </a:p>
        </p:txBody>
      </p:sp>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27826" t="806" r="29649" b="4117"/>
          <a:stretch>
            <a:fillRect/>
          </a:stretch>
        </p:blipFill>
        <p:spPr>
          <a:xfrm>
            <a:off x="14514" y="0"/>
            <a:ext cx="4601029" cy="6858000"/>
          </a:xfrm>
          <a:prstGeom prst="rect">
            <a:avLst/>
          </a:prstGeom>
        </p:spPr>
      </p:pic>
      <p:sp>
        <p:nvSpPr>
          <p:cNvPr id="3" name="文本框 2"/>
          <p:cNvSpPr txBox="1"/>
          <p:nvPr/>
        </p:nvSpPr>
        <p:spPr>
          <a:xfrm>
            <a:off x="5347722" y="4146335"/>
            <a:ext cx="5640287" cy="2461260"/>
          </a:xfrm>
          <a:prstGeom prst="rect">
            <a:avLst/>
          </a:prstGeom>
          <a:noFill/>
        </p:spPr>
        <p:txBody>
          <a:bodyPr wrap="square" rtlCol="0">
            <a:spAutoFit/>
          </a:bodyPr>
          <a:p>
            <a:pPr algn="just">
              <a:lnSpc>
                <a:spcPct val="200000"/>
              </a:lnSpc>
              <a:spcAft>
                <a:spcPts val="600"/>
              </a:spcAft>
            </a:pPr>
            <a:r>
              <a:rPr sz="1100" b="1" spc="300" dirty="0" smtClean="0">
                <a:solidFill>
                  <a:schemeClr val="bg1">
                    <a:lumMod val="65000"/>
                  </a:schemeClr>
                </a:solidFill>
                <a:latin typeface="+mn-ea"/>
              </a:rPr>
              <a:t>首先，在生成一个比特币账户时，实际上我们得到的一对公私钥对，其中公钥的哈希值即为比特币地址，作为转账交易的收付款地址；而私钥用于对我支付的每一笔交易进行签名。当我发起一笔交易时，我将用我的私钥对这笔交易记录进行签名， 同时发出我的公钥以便其他的节点能够验证这笔交易的合法性，同时我还要为这笔交易付一点“小费”。这样操作下来，再等上一段时间，我的交易就会被写入区块链中成为不可逆的交易。</a:t>
            </a:r>
            <a:endParaRPr sz="1100" b="1" spc="300" dirty="0" smtClean="0">
              <a:solidFill>
                <a:schemeClr val="bg1">
                  <a:lumMod val="65000"/>
                </a:schemeClr>
              </a:solidFill>
              <a:latin typeface="+mn-ea"/>
            </a:endParaRPr>
          </a:p>
        </p:txBody>
      </p:sp>
    </p:spTree>
  </p:cSld>
  <p:clrMapOvr>
    <a:masterClrMapping/>
  </p:clrMapOvr>
  <p:transition spd="med">
    <p:fad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 presetClass="entr" presetSubtype="8" fill="hold" grpId="0" nodeType="afterEffect" p14:presetBounceEnd="50000">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14:bounceEnd="50000">
                                          <p:cBhvr additive="base">
                                            <p:cTn id="11"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42" presetClass="entr" presetSubtype="0" fill="hold" nodeType="afterEffect">
                                      <p:stCondLst>
                                        <p:cond delay="0"/>
                                      </p:stCondLst>
                                      <p:childTnLst>
                                        <p:set>
                                          <p:cBhvr>
                                            <p:cTn id="15" dur="1" fill="hold">
                                              <p:stCondLst>
                                                <p:cond delay="0"/>
                                              </p:stCondLst>
                                            </p:cTn>
                                            <p:tgtEl>
                                              <p:spTgt spid="21">
                                                <p:txEl>
                                                  <p:pRg st="0" end="0"/>
                                                </p:txEl>
                                              </p:spTgt>
                                            </p:tgtEl>
                                            <p:attrNameLst>
                                              <p:attrName>style.visibility</p:attrName>
                                            </p:attrNameLst>
                                          </p:cBhvr>
                                          <p:to>
                                            <p:strVal val="visible"/>
                                          </p:to>
                                        </p:set>
                                        <p:animEffect transition="in" filter="fade">
                                          <p:cBhvr>
                                            <p:cTn id="16" dur="1000"/>
                                            <p:tgtEl>
                                              <p:spTgt spid="21">
                                                <p:txEl>
                                                  <p:pRg st="0" end="0"/>
                                                </p:txEl>
                                              </p:spTgt>
                                            </p:tgtEl>
                                          </p:cBhvr>
                                        </p:animEffect>
                                        <p:anim calcmode="lin" valueType="num">
                                          <p:cBhvr>
                                            <p:cTn id="17"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2500"/>
                                </p:stCondLst>
                                <p:childTnLst>
                                  <p:par>
                                    <p:cTn id="20" presetID="42" presetClass="entr" presetSubtype="0"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childTnLst>
                              </p:cTn>
                            </p:par>
                            <p:par>
                              <p:cTn id="25" fill="hold">
                                <p:stCondLst>
                                  <p:cond delay="3500"/>
                                </p:stCondLst>
                                <p:childTnLst>
                                  <p:par>
                                    <p:cTn id="26" presetID="42" presetClass="entr" presetSubtype="0" fill="hold" grpId="0"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2" grpId="0"/>
          <p:bldP spid="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42" presetClass="entr" presetSubtype="0" fill="hold" nodeType="afterEffect">
                                      <p:stCondLst>
                                        <p:cond delay="0"/>
                                      </p:stCondLst>
                                      <p:childTnLst>
                                        <p:set>
                                          <p:cBhvr>
                                            <p:cTn id="15" dur="1" fill="hold">
                                              <p:stCondLst>
                                                <p:cond delay="0"/>
                                              </p:stCondLst>
                                            </p:cTn>
                                            <p:tgtEl>
                                              <p:spTgt spid="21">
                                                <p:txEl>
                                                  <p:pRg st="0" end="0"/>
                                                </p:txEl>
                                              </p:spTgt>
                                            </p:tgtEl>
                                            <p:attrNameLst>
                                              <p:attrName>style.visibility</p:attrName>
                                            </p:attrNameLst>
                                          </p:cBhvr>
                                          <p:to>
                                            <p:strVal val="visible"/>
                                          </p:to>
                                        </p:set>
                                        <p:animEffect transition="in" filter="fade">
                                          <p:cBhvr>
                                            <p:cTn id="16" dur="1000"/>
                                            <p:tgtEl>
                                              <p:spTgt spid="21">
                                                <p:txEl>
                                                  <p:pRg st="0" end="0"/>
                                                </p:txEl>
                                              </p:spTgt>
                                            </p:tgtEl>
                                          </p:cBhvr>
                                        </p:animEffect>
                                        <p:anim calcmode="lin" valueType="num">
                                          <p:cBhvr>
                                            <p:cTn id="17"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2500"/>
                                </p:stCondLst>
                                <p:childTnLst>
                                  <p:par>
                                    <p:cTn id="20" presetID="42" presetClass="entr" presetSubtype="0"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childTnLst>
                              </p:cTn>
                            </p:par>
                            <p:par>
                              <p:cTn id="25" fill="hold">
                                <p:stCondLst>
                                  <p:cond delay="3500"/>
                                </p:stCondLst>
                                <p:childTnLst>
                                  <p:par>
                                    <p:cTn id="26" presetID="42" presetClass="entr" presetSubtype="0" fill="hold" grpId="0"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2" grpId="0"/>
          <p:bldP spid="3"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4831715" y="703580"/>
            <a:ext cx="2529205" cy="1028700"/>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数据结构</a:t>
            </a:r>
            <a:endParaRPr lang="zh-CN" altLang="en-US" spc="300" dirty="0">
              <a:solidFill>
                <a:schemeClr val="accent1">
                  <a:lumMod val="75000"/>
                </a:schemeClr>
              </a:solidFill>
            </a:endParaRPr>
          </a:p>
        </p:txBody>
      </p:sp>
      <p:grpSp>
        <p:nvGrpSpPr>
          <p:cNvPr id="5" name="组合 4"/>
          <p:cNvGrpSpPr/>
          <p:nvPr/>
        </p:nvGrpSpPr>
        <p:grpSpPr>
          <a:xfrm>
            <a:off x="8756790" y="2624973"/>
            <a:ext cx="1224000" cy="1224000"/>
            <a:chOff x="8756790" y="2624973"/>
            <a:chExt cx="1224000" cy="1224000"/>
          </a:xfrm>
        </p:grpSpPr>
        <p:sp>
          <p:nvSpPr>
            <p:cNvPr id="6" name="椭圆 5"/>
            <p:cNvSpPr/>
            <p:nvPr/>
          </p:nvSpPr>
          <p:spPr>
            <a:xfrm>
              <a:off x="8756790" y="2624973"/>
              <a:ext cx="1224000" cy="12240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Freeform 357"/>
            <p:cNvSpPr>
              <a:spLocks noEditPoints="1"/>
            </p:cNvSpPr>
            <p:nvPr/>
          </p:nvSpPr>
          <p:spPr bwMode="auto">
            <a:xfrm>
              <a:off x="9145426" y="2991778"/>
              <a:ext cx="446729" cy="490391"/>
            </a:xfrm>
            <a:custGeom>
              <a:avLst/>
              <a:gdLst>
                <a:gd name="T0" fmla="*/ 4321 w 14693"/>
                <a:gd name="T1" fmla="*/ 12145 h 16126"/>
                <a:gd name="T2" fmla="*/ 3200 w 14693"/>
                <a:gd name="T3" fmla="*/ 11597 h 16126"/>
                <a:gd name="T4" fmla="*/ 3878 w 14693"/>
                <a:gd name="T5" fmla="*/ 10497 h 16126"/>
                <a:gd name="T6" fmla="*/ 2724 w 14693"/>
                <a:gd name="T7" fmla="*/ 10103 h 16126"/>
                <a:gd name="T8" fmla="*/ 1775 w 14693"/>
                <a:gd name="T9" fmla="*/ 9201 h 16126"/>
                <a:gd name="T10" fmla="*/ 1005 w 14693"/>
                <a:gd name="T11" fmla="*/ 7848 h 16126"/>
                <a:gd name="T12" fmla="*/ 325 w 14693"/>
                <a:gd name="T13" fmla="*/ 7970 h 16126"/>
                <a:gd name="T14" fmla="*/ 4 w 14693"/>
                <a:gd name="T15" fmla="*/ 9457 h 16126"/>
                <a:gd name="T16" fmla="*/ 175 w 14693"/>
                <a:gd name="T17" fmla="*/ 11082 h 16126"/>
                <a:gd name="T18" fmla="*/ 751 w 14693"/>
                <a:gd name="T19" fmla="*/ 12820 h 16126"/>
                <a:gd name="T20" fmla="*/ 2639 w 14693"/>
                <a:gd name="T21" fmla="*/ 13055 h 16126"/>
                <a:gd name="T22" fmla="*/ 3736 w 14693"/>
                <a:gd name="T23" fmla="*/ 13851 h 16126"/>
                <a:gd name="T24" fmla="*/ 5990 w 14693"/>
                <a:gd name="T25" fmla="*/ 14962 h 16126"/>
                <a:gd name="T26" fmla="*/ 7317 w 14693"/>
                <a:gd name="T27" fmla="*/ 16056 h 16126"/>
                <a:gd name="T28" fmla="*/ 8163 w 14693"/>
                <a:gd name="T29" fmla="*/ 15322 h 16126"/>
                <a:gd name="T30" fmla="*/ 10127 w 14693"/>
                <a:gd name="T31" fmla="*/ 14252 h 16126"/>
                <a:gd name="T32" fmla="*/ 11702 w 14693"/>
                <a:gd name="T33" fmla="*/ 13375 h 16126"/>
                <a:gd name="T34" fmla="*/ 12864 w 14693"/>
                <a:gd name="T35" fmla="*/ 12012 h 16126"/>
                <a:gd name="T36" fmla="*/ 14336 w 14693"/>
                <a:gd name="T37" fmla="*/ 11746 h 16126"/>
                <a:gd name="T38" fmla="*/ 14675 w 14693"/>
                <a:gd name="T39" fmla="*/ 10074 h 16126"/>
                <a:gd name="T40" fmla="*/ 14557 w 14693"/>
                <a:gd name="T41" fmla="*/ 8530 h 16126"/>
                <a:gd name="T42" fmla="*/ 13942 w 14693"/>
                <a:gd name="T43" fmla="*/ 7213 h 16126"/>
                <a:gd name="T44" fmla="*/ 13237 w 14693"/>
                <a:gd name="T45" fmla="*/ 8725 h 16126"/>
                <a:gd name="T46" fmla="*/ 12361 w 14693"/>
                <a:gd name="T47" fmla="*/ 9809 h 16126"/>
                <a:gd name="T48" fmla="*/ 11289 w 14693"/>
                <a:gd name="T49" fmla="*/ 10407 h 16126"/>
                <a:gd name="T50" fmla="*/ 11911 w 14693"/>
                <a:gd name="T51" fmla="*/ 11280 h 16126"/>
                <a:gd name="T52" fmla="*/ 10814 w 14693"/>
                <a:gd name="T53" fmla="*/ 11973 h 16126"/>
                <a:gd name="T54" fmla="*/ 9154 w 14693"/>
                <a:gd name="T55" fmla="*/ 12440 h 16126"/>
                <a:gd name="T56" fmla="*/ 10532 w 14693"/>
                <a:gd name="T57" fmla="*/ 6084 h 16126"/>
                <a:gd name="T58" fmla="*/ 10914 w 14693"/>
                <a:gd name="T59" fmla="*/ 6265 h 16126"/>
                <a:gd name="T60" fmla="*/ 11439 w 14693"/>
                <a:gd name="T61" fmla="*/ 6130 h 16126"/>
                <a:gd name="T62" fmla="*/ 11723 w 14693"/>
                <a:gd name="T63" fmla="*/ 5599 h 16126"/>
                <a:gd name="T64" fmla="*/ 11516 w 14693"/>
                <a:gd name="T65" fmla="*/ 5060 h 16126"/>
                <a:gd name="T66" fmla="*/ 10987 w 14693"/>
                <a:gd name="T67" fmla="*/ 4852 h 16126"/>
                <a:gd name="T68" fmla="*/ 10566 w 14693"/>
                <a:gd name="T69" fmla="*/ 5011 h 16126"/>
                <a:gd name="T70" fmla="*/ 8277 w 14693"/>
                <a:gd name="T71" fmla="*/ 3995 h 16126"/>
                <a:gd name="T72" fmla="*/ 9146 w 14693"/>
                <a:gd name="T73" fmla="*/ 3256 h 16126"/>
                <a:gd name="T74" fmla="*/ 9405 w 14693"/>
                <a:gd name="T75" fmla="*/ 2597 h 16126"/>
                <a:gd name="T76" fmla="*/ 9428 w 14693"/>
                <a:gd name="T77" fmla="*/ 1817 h 16126"/>
                <a:gd name="T78" fmla="*/ 9093 w 14693"/>
                <a:gd name="T79" fmla="*/ 989 h 16126"/>
                <a:gd name="T80" fmla="*/ 8438 w 14693"/>
                <a:gd name="T81" fmla="*/ 337 h 16126"/>
                <a:gd name="T82" fmla="*/ 7561 w 14693"/>
                <a:gd name="T83" fmla="*/ 12 h 16126"/>
                <a:gd name="T84" fmla="*/ 6671 w 14693"/>
                <a:gd name="T85" fmla="*/ 124 h 16126"/>
                <a:gd name="T86" fmla="*/ 5894 w 14693"/>
                <a:gd name="T87" fmla="*/ 632 h 16126"/>
                <a:gd name="T88" fmla="*/ 5387 w 14693"/>
                <a:gd name="T89" fmla="*/ 1391 h 16126"/>
                <a:gd name="T90" fmla="*/ 5242 w 14693"/>
                <a:gd name="T91" fmla="*/ 2201 h 16126"/>
                <a:gd name="T92" fmla="*/ 5390 w 14693"/>
                <a:gd name="T93" fmla="*/ 2949 h 16126"/>
                <a:gd name="T94" fmla="*/ 5855 w 14693"/>
                <a:gd name="T95" fmla="*/ 3623 h 16126"/>
                <a:gd name="T96" fmla="*/ 4281 w 14693"/>
                <a:gd name="T97" fmla="*/ 5176 h 16126"/>
                <a:gd name="T98" fmla="*/ 3938 w 14693"/>
                <a:gd name="T99" fmla="*/ 4899 h 16126"/>
                <a:gd name="T100" fmla="*/ 3441 w 14693"/>
                <a:gd name="T101" fmla="*/ 4895 h 16126"/>
                <a:gd name="T102" fmla="*/ 3018 w 14693"/>
                <a:gd name="T103" fmla="*/ 5318 h 16126"/>
                <a:gd name="T104" fmla="*/ 3061 w 14693"/>
                <a:gd name="T105" fmla="*/ 5900 h 16126"/>
                <a:gd name="T106" fmla="*/ 3542 w 14693"/>
                <a:gd name="T107" fmla="*/ 6257 h 16126"/>
                <a:gd name="T108" fmla="*/ 3991 w 14693"/>
                <a:gd name="T109" fmla="*/ 6202 h 16126"/>
                <a:gd name="T110" fmla="*/ 4298 w 14693"/>
                <a:gd name="T111" fmla="*/ 5920 h 16126"/>
                <a:gd name="T112" fmla="*/ 7920 w 14693"/>
                <a:gd name="T113" fmla="*/ 1254 h 16126"/>
                <a:gd name="T114" fmla="*/ 8367 w 14693"/>
                <a:gd name="T115" fmla="*/ 2000 h 16126"/>
                <a:gd name="T116" fmla="*/ 8107 w 14693"/>
                <a:gd name="T117" fmla="*/ 2795 h 16126"/>
                <a:gd name="T118" fmla="*/ 7346 w 14693"/>
                <a:gd name="T119" fmla="*/ 3131 h 16126"/>
                <a:gd name="T120" fmla="*/ 6554 w 14693"/>
                <a:gd name="T121" fmla="*/ 2758 h 16126"/>
                <a:gd name="T122" fmla="*/ 6332 w 14693"/>
                <a:gd name="T123" fmla="*/ 1949 h 16126"/>
                <a:gd name="T124" fmla="*/ 6815 w 14693"/>
                <a:gd name="T125" fmla="*/ 1227 h 16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693" h="16126">
                  <a:moveTo>
                    <a:pt x="6429" y="12571"/>
                  </a:moveTo>
                  <a:lnTo>
                    <a:pt x="6429" y="12571"/>
                  </a:lnTo>
                  <a:lnTo>
                    <a:pt x="6176" y="12535"/>
                  </a:lnTo>
                  <a:lnTo>
                    <a:pt x="5922" y="12500"/>
                  </a:lnTo>
                  <a:lnTo>
                    <a:pt x="5795" y="12481"/>
                  </a:lnTo>
                  <a:lnTo>
                    <a:pt x="5667" y="12461"/>
                  </a:lnTo>
                  <a:lnTo>
                    <a:pt x="5539" y="12440"/>
                  </a:lnTo>
                  <a:lnTo>
                    <a:pt x="5410" y="12418"/>
                  </a:lnTo>
                  <a:lnTo>
                    <a:pt x="5282" y="12394"/>
                  </a:lnTo>
                  <a:lnTo>
                    <a:pt x="5154" y="12368"/>
                  </a:lnTo>
                  <a:lnTo>
                    <a:pt x="5025" y="12341"/>
                  </a:lnTo>
                  <a:lnTo>
                    <a:pt x="4897" y="12311"/>
                  </a:lnTo>
                  <a:lnTo>
                    <a:pt x="4768" y="12280"/>
                  </a:lnTo>
                  <a:lnTo>
                    <a:pt x="4640" y="12244"/>
                  </a:lnTo>
                  <a:lnTo>
                    <a:pt x="4513" y="12207"/>
                  </a:lnTo>
                  <a:lnTo>
                    <a:pt x="4448" y="12188"/>
                  </a:lnTo>
                  <a:lnTo>
                    <a:pt x="4385" y="12166"/>
                  </a:lnTo>
                  <a:lnTo>
                    <a:pt x="4321" y="12145"/>
                  </a:lnTo>
                  <a:lnTo>
                    <a:pt x="4258" y="12124"/>
                  </a:lnTo>
                  <a:lnTo>
                    <a:pt x="4194" y="12101"/>
                  </a:lnTo>
                  <a:lnTo>
                    <a:pt x="4131" y="12077"/>
                  </a:lnTo>
                  <a:lnTo>
                    <a:pt x="4068" y="12052"/>
                  </a:lnTo>
                  <a:lnTo>
                    <a:pt x="4005" y="12027"/>
                  </a:lnTo>
                  <a:lnTo>
                    <a:pt x="3942" y="12000"/>
                  </a:lnTo>
                  <a:lnTo>
                    <a:pt x="3879" y="11973"/>
                  </a:lnTo>
                  <a:lnTo>
                    <a:pt x="3816" y="11944"/>
                  </a:lnTo>
                  <a:lnTo>
                    <a:pt x="3754" y="11913"/>
                  </a:lnTo>
                  <a:lnTo>
                    <a:pt x="3691" y="11883"/>
                  </a:lnTo>
                  <a:lnTo>
                    <a:pt x="3630" y="11852"/>
                  </a:lnTo>
                  <a:lnTo>
                    <a:pt x="3568" y="11819"/>
                  </a:lnTo>
                  <a:lnTo>
                    <a:pt x="3506" y="11785"/>
                  </a:lnTo>
                  <a:lnTo>
                    <a:pt x="3445" y="11750"/>
                  </a:lnTo>
                  <a:lnTo>
                    <a:pt x="3383" y="11713"/>
                  </a:lnTo>
                  <a:lnTo>
                    <a:pt x="3321" y="11675"/>
                  </a:lnTo>
                  <a:lnTo>
                    <a:pt x="3261" y="11638"/>
                  </a:lnTo>
                  <a:lnTo>
                    <a:pt x="3200" y="11597"/>
                  </a:lnTo>
                  <a:lnTo>
                    <a:pt x="3140" y="11556"/>
                  </a:lnTo>
                  <a:lnTo>
                    <a:pt x="3079" y="11513"/>
                  </a:lnTo>
                  <a:lnTo>
                    <a:pt x="3019" y="11470"/>
                  </a:lnTo>
                  <a:lnTo>
                    <a:pt x="2960" y="11425"/>
                  </a:lnTo>
                  <a:lnTo>
                    <a:pt x="2901" y="11378"/>
                  </a:lnTo>
                  <a:lnTo>
                    <a:pt x="2841" y="11330"/>
                  </a:lnTo>
                  <a:lnTo>
                    <a:pt x="2782" y="11280"/>
                  </a:lnTo>
                  <a:lnTo>
                    <a:pt x="2723" y="11230"/>
                  </a:lnTo>
                  <a:lnTo>
                    <a:pt x="2665" y="11177"/>
                  </a:lnTo>
                  <a:lnTo>
                    <a:pt x="2607" y="11124"/>
                  </a:lnTo>
                  <a:lnTo>
                    <a:pt x="2549" y="11068"/>
                  </a:lnTo>
                  <a:lnTo>
                    <a:pt x="2491" y="11011"/>
                  </a:lnTo>
                  <a:lnTo>
                    <a:pt x="2435" y="10953"/>
                  </a:lnTo>
                  <a:lnTo>
                    <a:pt x="4091" y="10508"/>
                  </a:lnTo>
                  <a:lnTo>
                    <a:pt x="4091" y="10508"/>
                  </a:lnTo>
                  <a:lnTo>
                    <a:pt x="4019" y="10507"/>
                  </a:lnTo>
                  <a:lnTo>
                    <a:pt x="3948" y="10502"/>
                  </a:lnTo>
                  <a:lnTo>
                    <a:pt x="3878" y="10497"/>
                  </a:lnTo>
                  <a:lnTo>
                    <a:pt x="3807" y="10489"/>
                  </a:lnTo>
                  <a:lnTo>
                    <a:pt x="3739" y="10479"/>
                  </a:lnTo>
                  <a:lnTo>
                    <a:pt x="3670" y="10469"/>
                  </a:lnTo>
                  <a:lnTo>
                    <a:pt x="3602" y="10457"/>
                  </a:lnTo>
                  <a:lnTo>
                    <a:pt x="3535" y="10441"/>
                  </a:lnTo>
                  <a:lnTo>
                    <a:pt x="3470" y="10425"/>
                  </a:lnTo>
                  <a:lnTo>
                    <a:pt x="3403" y="10407"/>
                  </a:lnTo>
                  <a:lnTo>
                    <a:pt x="3339" y="10389"/>
                  </a:lnTo>
                  <a:lnTo>
                    <a:pt x="3275" y="10367"/>
                  </a:lnTo>
                  <a:lnTo>
                    <a:pt x="3210" y="10345"/>
                  </a:lnTo>
                  <a:lnTo>
                    <a:pt x="3147" y="10319"/>
                  </a:lnTo>
                  <a:lnTo>
                    <a:pt x="3086" y="10293"/>
                  </a:lnTo>
                  <a:lnTo>
                    <a:pt x="3024" y="10265"/>
                  </a:lnTo>
                  <a:lnTo>
                    <a:pt x="2962" y="10236"/>
                  </a:lnTo>
                  <a:lnTo>
                    <a:pt x="2902" y="10205"/>
                  </a:lnTo>
                  <a:lnTo>
                    <a:pt x="2843" y="10173"/>
                  </a:lnTo>
                  <a:lnTo>
                    <a:pt x="2783" y="10138"/>
                  </a:lnTo>
                  <a:lnTo>
                    <a:pt x="2724" y="10103"/>
                  </a:lnTo>
                  <a:lnTo>
                    <a:pt x="2666" y="10065"/>
                  </a:lnTo>
                  <a:lnTo>
                    <a:pt x="2610" y="10027"/>
                  </a:lnTo>
                  <a:lnTo>
                    <a:pt x="2553" y="9986"/>
                  </a:lnTo>
                  <a:lnTo>
                    <a:pt x="2496" y="9944"/>
                  </a:lnTo>
                  <a:lnTo>
                    <a:pt x="2441" y="9901"/>
                  </a:lnTo>
                  <a:lnTo>
                    <a:pt x="2387" y="9856"/>
                  </a:lnTo>
                  <a:lnTo>
                    <a:pt x="2333" y="9809"/>
                  </a:lnTo>
                  <a:lnTo>
                    <a:pt x="2279" y="9762"/>
                  </a:lnTo>
                  <a:lnTo>
                    <a:pt x="2226" y="9711"/>
                  </a:lnTo>
                  <a:lnTo>
                    <a:pt x="2174" y="9661"/>
                  </a:lnTo>
                  <a:lnTo>
                    <a:pt x="2121" y="9608"/>
                  </a:lnTo>
                  <a:lnTo>
                    <a:pt x="2071" y="9554"/>
                  </a:lnTo>
                  <a:lnTo>
                    <a:pt x="2020" y="9498"/>
                  </a:lnTo>
                  <a:lnTo>
                    <a:pt x="1970" y="9442"/>
                  </a:lnTo>
                  <a:lnTo>
                    <a:pt x="1921" y="9384"/>
                  </a:lnTo>
                  <a:lnTo>
                    <a:pt x="1872" y="9325"/>
                  </a:lnTo>
                  <a:lnTo>
                    <a:pt x="1823" y="9263"/>
                  </a:lnTo>
                  <a:lnTo>
                    <a:pt x="1775" y="9201"/>
                  </a:lnTo>
                  <a:lnTo>
                    <a:pt x="1728" y="9137"/>
                  </a:lnTo>
                  <a:lnTo>
                    <a:pt x="1682" y="9072"/>
                  </a:lnTo>
                  <a:lnTo>
                    <a:pt x="1635" y="9005"/>
                  </a:lnTo>
                  <a:lnTo>
                    <a:pt x="1590" y="8937"/>
                  </a:lnTo>
                  <a:lnTo>
                    <a:pt x="1544" y="8868"/>
                  </a:lnTo>
                  <a:lnTo>
                    <a:pt x="1500" y="8797"/>
                  </a:lnTo>
                  <a:lnTo>
                    <a:pt x="1456" y="8725"/>
                  </a:lnTo>
                  <a:lnTo>
                    <a:pt x="1412" y="8651"/>
                  </a:lnTo>
                  <a:lnTo>
                    <a:pt x="1369" y="8577"/>
                  </a:lnTo>
                  <a:lnTo>
                    <a:pt x="1326" y="8501"/>
                  </a:lnTo>
                  <a:lnTo>
                    <a:pt x="1285" y="8423"/>
                  </a:lnTo>
                  <a:lnTo>
                    <a:pt x="1243" y="8345"/>
                  </a:lnTo>
                  <a:lnTo>
                    <a:pt x="1203" y="8266"/>
                  </a:lnTo>
                  <a:lnTo>
                    <a:pt x="1163" y="8184"/>
                  </a:lnTo>
                  <a:lnTo>
                    <a:pt x="1122" y="8102"/>
                  </a:lnTo>
                  <a:lnTo>
                    <a:pt x="1083" y="8019"/>
                  </a:lnTo>
                  <a:lnTo>
                    <a:pt x="1044" y="7933"/>
                  </a:lnTo>
                  <a:lnTo>
                    <a:pt x="1005" y="7848"/>
                  </a:lnTo>
                  <a:lnTo>
                    <a:pt x="968" y="7761"/>
                  </a:lnTo>
                  <a:lnTo>
                    <a:pt x="931" y="7673"/>
                  </a:lnTo>
                  <a:lnTo>
                    <a:pt x="893" y="7582"/>
                  </a:lnTo>
                  <a:lnTo>
                    <a:pt x="857" y="7491"/>
                  </a:lnTo>
                  <a:lnTo>
                    <a:pt x="821" y="7399"/>
                  </a:lnTo>
                  <a:lnTo>
                    <a:pt x="785" y="7306"/>
                  </a:lnTo>
                  <a:lnTo>
                    <a:pt x="751" y="7213"/>
                  </a:lnTo>
                  <a:lnTo>
                    <a:pt x="751" y="7213"/>
                  </a:lnTo>
                  <a:lnTo>
                    <a:pt x="699" y="7286"/>
                  </a:lnTo>
                  <a:lnTo>
                    <a:pt x="650" y="7359"/>
                  </a:lnTo>
                  <a:lnTo>
                    <a:pt x="602" y="7433"/>
                  </a:lnTo>
                  <a:lnTo>
                    <a:pt x="557" y="7509"/>
                  </a:lnTo>
                  <a:lnTo>
                    <a:pt x="514" y="7585"/>
                  </a:lnTo>
                  <a:lnTo>
                    <a:pt x="473" y="7660"/>
                  </a:lnTo>
                  <a:lnTo>
                    <a:pt x="432" y="7737"/>
                  </a:lnTo>
                  <a:lnTo>
                    <a:pt x="395" y="7814"/>
                  </a:lnTo>
                  <a:lnTo>
                    <a:pt x="359" y="7892"/>
                  </a:lnTo>
                  <a:lnTo>
                    <a:pt x="325" y="7970"/>
                  </a:lnTo>
                  <a:lnTo>
                    <a:pt x="293" y="8048"/>
                  </a:lnTo>
                  <a:lnTo>
                    <a:pt x="262" y="8127"/>
                  </a:lnTo>
                  <a:lnTo>
                    <a:pt x="233" y="8207"/>
                  </a:lnTo>
                  <a:lnTo>
                    <a:pt x="206" y="8287"/>
                  </a:lnTo>
                  <a:lnTo>
                    <a:pt x="180" y="8368"/>
                  </a:lnTo>
                  <a:lnTo>
                    <a:pt x="158" y="8448"/>
                  </a:lnTo>
                  <a:lnTo>
                    <a:pt x="135" y="8530"/>
                  </a:lnTo>
                  <a:lnTo>
                    <a:pt x="115" y="8612"/>
                  </a:lnTo>
                  <a:lnTo>
                    <a:pt x="97" y="8694"/>
                  </a:lnTo>
                  <a:lnTo>
                    <a:pt x="80" y="8777"/>
                  </a:lnTo>
                  <a:lnTo>
                    <a:pt x="65" y="8860"/>
                  </a:lnTo>
                  <a:lnTo>
                    <a:pt x="51" y="8944"/>
                  </a:lnTo>
                  <a:lnTo>
                    <a:pt x="39" y="9029"/>
                  </a:lnTo>
                  <a:lnTo>
                    <a:pt x="29" y="9113"/>
                  </a:lnTo>
                  <a:lnTo>
                    <a:pt x="21" y="9199"/>
                  </a:lnTo>
                  <a:lnTo>
                    <a:pt x="13" y="9284"/>
                  </a:lnTo>
                  <a:lnTo>
                    <a:pt x="8" y="9370"/>
                  </a:lnTo>
                  <a:lnTo>
                    <a:pt x="4" y="9457"/>
                  </a:lnTo>
                  <a:lnTo>
                    <a:pt x="2" y="9544"/>
                  </a:lnTo>
                  <a:lnTo>
                    <a:pt x="0" y="9631"/>
                  </a:lnTo>
                  <a:lnTo>
                    <a:pt x="0" y="9719"/>
                  </a:lnTo>
                  <a:lnTo>
                    <a:pt x="3" y="9807"/>
                  </a:lnTo>
                  <a:lnTo>
                    <a:pt x="5" y="9895"/>
                  </a:lnTo>
                  <a:lnTo>
                    <a:pt x="10" y="9984"/>
                  </a:lnTo>
                  <a:lnTo>
                    <a:pt x="17" y="10074"/>
                  </a:lnTo>
                  <a:lnTo>
                    <a:pt x="24" y="10163"/>
                  </a:lnTo>
                  <a:lnTo>
                    <a:pt x="34" y="10254"/>
                  </a:lnTo>
                  <a:lnTo>
                    <a:pt x="44" y="10345"/>
                  </a:lnTo>
                  <a:lnTo>
                    <a:pt x="56" y="10435"/>
                  </a:lnTo>
                  <a:lnTo>
                    <a:pt x="70" y="10527"/>
                  </a:lnTo>
                  <a:lnTo>
                    <a:pt x="84" y="10618"/>
                  </a:lnTo>
                  <a:lnTo>
                    <a:pt x="100" y="10711"/>
                  </a:lnTo>
                  <a:lnTo>
                    <a:pt x="118" y="10803"/>
                  </a:lnTo>
                  <a:lnTo>
                    <a:pt x="135" y="10896"/>
                  </a:lnTo>
                  <a:lnTo>
                    <a:pt x="155" y="10989"/>
                  </a:lnTo>
                  <a:lnTo>
                    <a:pt x="175" y="11082"/>
                  </a:lnTo>
                  <a:lnTo>
                    <a:pt x="198" y="11176"/>
                  </a:lnTo>
                  <a:lnTo>
                    <a:pt x="222" y="11270"/>
                  </a:lnTo>
                  <a:lnTo>
                    <a:pt x="246" y="11364"/>
                  </a:lnTo>
                  <a:lnTo>
                    <a:pt x="272" y="11460"/>
                  </a:lnTo>
                  <a:lnTo>
                    <a:pt x="299" y="11555"/>
                  </a:lnTo>
                  <a:lnTo>
                    <a:pt x="328" y="11650"/>
                  </a:lnTo>
                  <a:lnTo>
                    <a:pt x="357" y="11746"/>
                  </a:lnTo>
                  <a:lnTo>
                    <a:pt x="387" y="11843"/>
                  </a:lnTo>
                  <a:lnTo>
                    <a:pt x="418" y="11939"/>
                  </a:lnTo>
                  <a:lnTo>
                    <a:pt x="451" y="12035"/>
                  </a:lnTo>
                  <a:lnTo>
                    <a:pt x="485" y="12132"/>
                  </a:lnTo>
                  <a:lnTo>
                    <a:pt x="520" y="12229"/>
                  </a:lnTo>
                  <a:lnTo>
                    <a:pt x="556" y="12328"/>
                  </a:lnTo>
                  <a:lnTo>
                    <a:pt x="592" y="12426"/>
                  </a:lnTo>
                  <a:lnTo>
                    <a:pt x="631" y="12524"/>
                  </a:lnTo>
                  <a:lnTo>
                    <a:pt x="669" y="12622"/>
                  </a:lnTo>
                  <a:lnTo>
                    <a:pt x="709" y="12722"/>
                  </a:lnTo>
                  <a:lnTo>
                    <a:pt x="751" y="12820"/>
                  </a:lnTo>
                  <a:lnTo>
                    <a:pt x="1527" y="11476"/>
                  </a:lnTo>
                  <a:lnTo>
                    <a:pt x="1527" y="11476"/>
                  </a:lnTo>
                  <a:lnTo>
                    <a:pt x="1583" y="11586"/>
                  </a:lnTo>
                  <a:lnTo>
                    <a:pt x="1641" y="11696"/>
                  </a:lnTo>
                  <a:lnTo>
                    <a:pt x="1702" y="11803"/>
                  </a:lnTo>
                  <a:lnTo>
                    <a:pt x="1765" y="11907"/>
                  </a:lnTo>
                  <a:lnTo>
                    <a:pt x="1828" y="12012"/>
                  </a:lnTo>
                  <a:lnTo>
                    <a:pt x="1893" y="12114"/>
                  </a:lnTo>
                  <a:lnTo>
                    <a:pt x="1961" y="12214"/>
                  </a:lnTo>
                  <a:lnTo>
                    <a:pt x="2029" y="12314"/>
                  </a:lnTo>
                  <a:lnTo>
                    <a:pt x="2100" y="12412"/>
                  </a:lnTo>
                  <a:lnTo>
                    <a:pt x="2173" y="12508"/>
                  </a:lnTo>
                  <a:lnTo>
                    <a:pt x="2246" y="12602"/>
                  </a:lnTo>
                  <a:lnTo>
                    <a:pt x="2321" y="12695"/>
                  </a:lnTo>
                  <a:lnTo>
                    <a:pt x="2398" y="12787"/>
                  </a:lnTo>
                  <a:lnTo>
                    <a:pt x="2476" y="12878"/>
                  </a:lnTo>
                  <a:lnTo>
                    <a:pt x="2557" y="12967"/>
                  </a:lnTo>
                  <a:lnTo>
                    <a:pt x="2639" y="13055"/>
                  </a:lnTo>
                  <a:lnTo>
                    <a:pt x="2639" y="13055"/>
                  </a:lnTo>
                  <a:lnTo>
                    <a:pt x="2694" y="13112"/>
                  </a:lnTo>
                  <a:lnTo>
                    <a:pt x="2751" y="13167"/>
                  </a:lnTo>
                  <a:lnTo>
                    <a:pt x="2809" y="13222"/>
                  </a:lnTo>
                  <a:lnTo>
                    <a:pt x="2869" y="13274"/>
                  </a:lnTo>
                  <a:lnTo>
                    <a:pt x="2930" y="13326"/>
                  </a:lnTo>
                  <a:lnTo>
                    <a:pt x="2991" y="13375"/>
                  </a:lnTo>
                  <a:lnTo>
                    <a:pt x="3054" y="13424"/>
                  </a:lnTo>
                  <a:lnTo>
                    <a:pt x="3117" y="13472"/>
                  </a:lnTo>
                  <a:lnTo>
                    <a:pt x="3183" y="13517"/>
                  </a:lnTo>
                  <a:lnTo>
                    <a:pt x="3248" y="13563"/>
                  </a:lnTo>
                  <a:lnTo>
                    <a:pt x="3315" y="13607"/>
                  </a:lnTo>
                  <a:lnTo>
                    <a:pt x="3383" y="13650"/>
                  </a:lnTo>
                  <a:lnTo>
                    <a:pt x="3452" y="13691"/>
                  </a:lnTo>
                  <a:lnTo>
                    <a:pt x="3521" y="13733"/>
                  </a:lnTo>
                  <a:lnTo>
                    <a:pt x="3592" y="13773"/>
                  </a:lnTo>
                  <a:lnTo>
                    <a:pt x="3664" y="13812"/>
                  </a:lnTo>
                  <a:lnTo>
                    <a:pt x="3736" y="13851"/>
                  </a:lnTo>
                  <a:lnTo>
                    <a:pt x="3807" y="13890"/>
                  </a:lnTo>
                  <a:lnTo>
                    <a:pt x="3882" y="13928"/>
                  </a:lnTo>
                  <a:lnTo>
                    <a:pt x="3955" y="13964"/>
                  </a:lnTo>
                  <a:lnTo>
                    <a:pt x="4105" y="14037"/>
                  </a:lnTo>
                  <a:lnTo>
                    <a:pt x="4257" y="14109"/>
                  </a:lnTo>
                  <a:lnTo>
                    <a:pt x="4411" y="14181"/>
                  </a:lnTo>
                  <a:lnTo>
                    <a:pt x="4565" y="14252"/>
                  </a:lnTo>
                  <a:lnTo>
                    <a:pt x="4880" y="14395"/>
                  </a:lnTo>
                  <a:lnTo>
                    <a:pt x="5039" y="14468"/>
                  </a:lnTo>
                  <a:lnTo>
                    <a:pt x="5198" y="14542"/>
                  </a:lnTo>
                  <a:lnTo>
                    <a:pt x="5358" y="14620"/>
                  </a:lnTo>
                  <a:lnTo>
                    <a:pt x="5516" y="14700"/>
                  </a:lnTo>
                  <a:lnTo>
                    <a:pt x="5596" y="14741"/>
                  </a:lnTo>
                  <a:lnTo>
                    <a:pt x="5675" y="14783"/>
                  </a:lnTo>
                  <a:lnTo>
                    <a:pt x="5754" y="14826"/>
                  </a:lnTo>
                  <a:lnTo>
                    <a:pt x="5834" y="14870"/>
                  </a:lnTo>
                  <a:lnTo>
                    <a:pt x="5912" y="14915"/>
                  </a:lnTo>
                  <a:lnTo>
                    <a:pt x="5990" y="14962"/>
                  </a:lnTo>
                  <a:lnTo>
                    <a:pt x="6068" y="15008"/>
                  </a:lnTo>
                  <a:lnTo>
                    <a:pt x="6146" y="15057"/>
                  </a:lnTo>
                  <a:lnTo>
                    <a:pt x="6224" y="15108"/>
                  </a:lnTo>
                  <a:lnTo>
                    <a:pt x="6301" y="15158"/>
                  </a:lnTo>
                  <a:lnTo>
                    <a:pt x="6378" y="15211"/>
                  </a:lnTo>
                  <a:lnTo>
                    <a:pt x="6453" y="15265"/>
                  </a:lnTo>
                  <a:lnTo>
                    <a:pt x="6529" y="15322"/>
                  </a:lnTo>
                  <a:lnTo>
                    <a:pt x="6604" y="15378"/>
                  </a:lnTo>
                  <a:lnTo>
                    <a:pt x="6679" y="15438"/>
                  </a:lnTo>
                  <a:lnTo>
                    <a:pt x="6753" y="15498"/>
                  </a:lnTo>
                  <a:lnTo>
                    <a:pt x="6826" y="15561"/>
                  </a:lnTo>
                  <a:lnTo>
                    <a:pt x="6898" y="15625"/>
                  </a:lnTo>
                  <a:lnTo>
                    <a:pt x="6969" y="15692"/>
                  </a:lnTo>
                  <a:lnTo>
                    <a:pt x="7041" y="15761"/>
                  </a:lnTo>
                  <a:lnTo>
                    <a:pt x="7111" y="15832"/>
                  </a:lnTo>
                  <a:lnTo>
                    <a:pt x="7180" y="15903"/>
                  </a:lnTo>
                  <a:lnTo>
                    <a:pt x="7249" y="15979"/>
                  </a:lnTo>
                  <a:lnTo>
                    <a:pt x="7317" y="16056"/>
                  </a:lnTo>
                  <a:lnTo>
                    <a:pt x="7317" y="16126"/>
                  </a:lnTo>
                  <a:lnTo>
                    <a:pt x="7317" y="16126"/>
                  </a:lnTo>
                  <a:lnTo>
                    <a:pt x="7346" y="16091"/>
                  </a:lnTo>
                  <a:lnTo>
                    <a:pt x="7346" y="16091"/>
                  </a:lnTo>
                  <a:lnTo>
                    <a:pt x="7376" y="16126"/>
                  </a:lnTo>
                  <a:lnTo>
                    <a:pt x="7376" y="16056"/>
                  </a:lnTo>
                  <a:lnTo>
                    <a:pt x="7376" y="16056"/>
                  </a:lnTo>
                  <a:lnTo>
                    <a:pt x="7444" y="15979"/>
                  </a:lnTo>
                  <a:lnTo>
                    <a:pt x="7512" y="15903"/>
                  </a:lnTo>
                  <a:lnTo>
                    <a:pt x="7581" y="15832"/>
                  </a:lnTo>
                  <a:lnTo>
                    <a:pt x="7652" y="15761"/>
                  </a:lnTo>
                  <a:lnTo>
                    <a:pt x="7723" y="15692"/>
                  </a:lnTo>
                  <a:lnTo>
                    <a:pt x="7794" y="15625"/>
                  </a:lnTo>
                  <a:lnTo>
                    <a:pt x="7867" y="15561"/>
                  </a:lnTo>
                  <a:lnTo>
                    <a:pt x="7940" y="15498"/>
                  </a:lnTo>
                  <a:lnTo>
                    <a:pt x="8015" y="15438"/>
                  </a:lnTo>
                  <a:lnTo>
                    <a:pt x="8089" y="15378"/>
                  </a:lnTo>
                  <a:lnTo>
                    <a:pt x="8163" y="15322"/>
                  </a:lnTo>
                  <a:lnTo>
                    <a:pt x="8239" y="15265"/>
                  </a:lnTo>
                  <a:lnTo>
                    <a:pt x="8316" y="15211"/>
                  </a:lnTo>
                  <a:lnTo>
                    <a:pt x="8392" y="15158"/>
                  </a:lnTo>
                  <a:lnTo>
                    <a:pt x="8469" y="15108"/>
                  </a:lnTo>
                  <a:lnTo>
                    <a:pt x="8546" y="15057"/>
                  </a:lnTo>
                  <a:lnTo>
                    <a:pt x="8624" y="15008"/>
                  </a:lnTo>
                  <a:lnTo>
                    <a:pt x="8702" y="14962"/>
                  </a:lnTo>
                  <a:lnTo>
                    <a:pt x="8780" y="14915"/>
                  </a:lnTo>
                  <a:lnTo>
                    <a:pt x="8860" y="14870"/>
                  </a:lnTo>
                  <a:lnTo>
                    <a:pt x="8939" y="14826"/>
                  </a:lnTo>
                  <a:lnTo>
                    <a:pt x="9017" y="14783"/>
                  </a:lnTo>
                  <a:lnTo>
                    <a:pt x="9096" y="14741"/>
                  </a:lnTo>
                  <a:lnTo>
                    <a:pt x="9176" y="14700"/>
                  </a:lnTo>
                  <a:lnTo>
                    <a:pt x="9336" y="14620"/>
                  </a:lnTo>
                  <a:lnTo>
                    <a:pt x="9494" y="14542"/>
                  </a:lnTo>
                  <a:lnTo>
                    <a:pt x="9653" y="14468"/>
                  </a:lnTo>
                  <a:lnTo>
                    <a:pt x="9812" y="14395"/>
                  </a:lnTo>
                  <a:lnTo>
                    <a:pt x="10127" y="14252"/>
                  </a:lnTo>
                  <a:lnTo>
                    <a:pt x="10281" y="14181"/>
                  </a:lnTo>
                  <a:lnTo>
                    <a:pt x="10436" y="14109"/>
                  </a:lnTo>
                  <a:lnTo>
                    <a:pt x="10587" y="14037"/>
                  </a:lnTo>
                  <a:lnTo>
                    <a:pt x="10737" y="13964"/>
                  </a:lnTo>
                  <a:lnTo>
                    <a:pt x="10812" y="13928"/>
                  </a:lnTo>
                  <a:lnTo>
                    <a:pt x="10885" y="13890"/>
                  </a:lnTo>
                  <a:lnTo>
                    <a:pt x="10958" y="13851"/>
                  </a:lnTo>
                  <a:lnTo>
                    <a:pt x="11030" y="13812"/>
                  </a:lnTo>
                  <a:lnTo>
                    <a:pt x="11100" y="13773"/>
                  </a:lnTo>
                  <a:lnTo>
                    <a:pt x="11171" y="13733"/>
                  </a:lnTo>
                  <a:lnTo>
                    <a:pt x="11241" y="13691"/>
                  </a:lnTo>
                  <a:lnTo>
                    <a:pt x="11309" y="13650"/>
                  </a:lnTo>
                  <a:lnTo>
                    <a:pt x="11377" y="13607"/>
                  </a:lnTo>
                  <a:lnTo>
                    <a:pt x="11444" y="13563"/>
                  </a:lnTo>
                  <a:lnTo>
                    <a:pt x="11511" y="13517"/>
                  </a:lnTo>
                  <a:lnTo>
                    <a:pt x="11575" y="13472"/>
                  </a:lnTo>
                  <a:lnTo>
                    <a:pt x="11639" y="13424"/>
                  </a:lnTo>
                  <a:lnTo>
                    <a:pt x="11702" y="13375"/>
                  </a:lnTo>
                  <a:lnTo>
                    <a:pt x="11764" y="13326"/>
                  </a:lnTo>
                  <a:lnTo>
                    <a:pt x="11824" y="13274"/>
                  </a:lnTo>
                  <a:lnTo>
                    <a:pt x="11883" y="13222"/>
                  </a:lnTo>
                  <a:lnTo>
                    <a:pt x="11941" y="13167"/>
                  </a:lnTo>
                  <a:lnTo>
                    <a:pt x="11999" y="13112"/>
                  </a:lnTo>
                  <a:lnTo>
                    <a:pt x="12055" y="13055"/>
                  </a:lnTo>
                  <a:lnTo>
                    <a:pt x="12055" y="13055"/>
                  </a:lnTo>
                  <a:lnTo>
                    <a:pt x="12136" y="12967"/>
                  </a:lnTo>
                  <a:lnTo>
                    <a:pt x="12216" y="12878"/>
                  </a:lnTo>
                  <a:lnTo>
                    <a:pt x="12294" y="12787"/>
                  </a:lnTo>
                  <a:lnTo>
                    <a:pt x="12372" y="12695"/>
                  </a:lnTo>
                  <a:lnTo>
                    <a:pt x="12446" y="12602"/>
                  </a:lnTo>
                  <a:lnTo>
                    <a:pt x="12521" y="12508"/>
                  </a:lnTo>
                  <a:lnTo>
                    <a:pt x="12592" y="12412"/>
                  </a:lnTo>
                  <a:lnTo>
                    <a:pt x="12663" y="12314"/>
                  </a:lnTo>
                  <a:lnTo>
                    <a:pt x="12732" y="12214"/>
                  </a:lnTo>
                  <a:lnTo>
                    <a:pt x="12799" y="12114"/>
                  </a:lnTo>
                  <a:lnTo>
                    <a:pt x="12864" y="12012"/>
                  </a:lnTo>
                  <a:lnTo>
                    <a:pt x="12929" y="11907"/>
                  </a:lnTo>
                  <a:lnTo>
                    <a:pt x="12990" y="11803"/>
                  </a:lnTo>
                  <a:lnTo>
                    <a:pt x="13051" y="11696"/>
                  </a:lnTo>
                  <a:lnTo>
                    <a:pt x="13110" y="11586"/>
                  </a:lnTo>
                  <a:lnTo>
                    <a:pt x="13167" y="11476"/>
                  </a:lnTo>
                  <a:lnTo>
                    <a:pt x="13942" y="12820"/>
                  </a:lnTo>
                  <a:lnTo>
                    <a:pt x="13942" y="12820"/>
                  </a:lnTo>
                  <a:lnTo>
                    <a:pt x="13983" y="12722"/>
                  </a:lnTo>
                  <a:lnTo>
                    <a:pt x="14023" y="12622"/>
                  </a:lnTo>
                  <a:lnTo>
                    <a:pt x="14062" y="12524"/>
                  </a:lnTo>
                  <a:lnTo>
                    <a:pt x="14100" y="12426"/>
                  </a:lnTo>
                  <a:lnTo>
                    <a:pt x="14136" y="12328"/>
                  </a:lnTo>
                  <a:lnTo>
                    <a:pt x="14173" y="12229"/>
                  </a:lnTo>
                  <a:lnTo>
                    <a:pt x="14208" y="12132"/>
                  </a:lnTo>
                  <a:lnTo>
                    <a:pt x="14241" y="12035"/>
                  </a:lnTo>
                  <a:lnTo>
                    <a:pt x="14274" y="11939"/>
                  </a:lnTo>
                  <a:lnTo>
                    <a:pt x="14305" y="11843"/>
                  </a:lnTo>
                  <a:lnTo>
                    <a:pt x="14336" y="11746"/>
                  </a:lnTo>
                  <a:lnTo>
                    <a:pt x="14365" y="11650"/>
                  </a:lnTo>
                  <a:lnTo>
                    <a:pt x="14393" y="11555"/>
                  </a:lnTo>
                  <a:lnTo>
                    <a:pt x="14421" y="11460"/>
                  </a:lnTo>
                  <a:lnTo>
                    <a:pt x="14446" y="11364"/>
                  </a:lnTo>
                  <a:lnTo>
                    <a:pt x="14471" y="11270"/>
                  </a:lnTo>
                  <a:lnTo>
                    <a:pt x="14494" y="11176"/>
                  </a:lnTo>
                  <a:lnTo>
                    <a:pt x="14517" y="11082"/>
                  </a:lnTo>
                  <a:lnTo>
                    <a:pt x="14538" y="10989"/>
                  </a:lnTo>
                  <a:lnTo>
                    <a:pt x="14557" y="10896"/>
                  </a:lnTo>
                  <a:lnTo>
                    <a:pt x="14576" y="10803"/>
                  </a:lnTo>
                  <a:lnTo>
                    <a:pt x="14593" y="10711"/>
                  </a:lnTo>
                  <a:lnTo>
                    <a:pt x="14608" y="10618"/>
                  </a:lnTo>
                  <a:lnTo>
                    <a:pt x="14624" y="10527"/>
                  </a:lnTo>
                  <a:lnTo>
                    <a:pt x="14636" y="10435"/>
                  </a:lnTo>
                  <a:lnTo>
                    <a:pt x="14649" y="10345"/>
                  </a:lnTo>
                  <a:lnTo>
                    <a:pt x="14659" y="10254"/>
                  </a:lnTo>
                  <a:lnTo>
                    <a:pt x="14668" y="10163"/>
                  </a:lnTo>
                  <a:lnTo>
                    <a:pt x="14675" y="10074"/>
                  </a:lnTo>
                  <a:lnTo>
                    <a:pt x="14682" y="9984"/>
                  </a:lnTo>
                  <a:lnTo>
                    <a:pt x="14687" y="9895"/>
                  </a:lnTo>
                  <a:lnTo>
                    <a:pt x="14690" y="9807"/>
                  </a:lnTo>
                  <a:lnTo>
                    <a:pt x="14692" y="9719"/>
                  </a:lnTo>
                  <a:lnTo>
                    <a:pt x="14693" y="9631"/>
                  </a:lnTo>
                  <a:lnTo>
                    <a:pt x="14692" y="9544"/>
                  </a:lnTo>
                  <a:lnTo>
                    <a:pt x="14689" y="9457"/>
                  </a:lnTo>
                  <a:lnTo>
                    <a:pt x="14685" y="9370"/>
                  </a:lnTo>
                  <a:lnTo>
                    <a:pt x="14679" y="9284"/>
                  </a:lnTo>
                  <a:lnTo>
                    <a:pt x="14673" y="9199"/>
                  </a:lnTo>
                  <a:lnTo>
                    <a:pt x="14664" y="9113"/>
                  </a:lnTo>
                  <a:lnTo>
                    <a:pt x="14653" y="9029"/>
                  </a:lnTo>
                  <a:lnTo>
                    <a:pt x="14641" y="8944"/>
                  </a:lnTo>
                  <a:lnTo>
                    <a:pt x="14627" y="8860"/>
                  </a:lnTo>
                  <a:lnTo>
                    <a:pt x="14612" y="8777"/>
                  </a:lnTo>
                  <a:lnTo>
                    <a:pt x="14596" y="8694"/>
                  </a:lnTo>
                  <a:lnTo>
                    <a:pt x="14577" y="8612"/>
                  </a:lnTo>
                  <a:lnTo>
                    <a:pt x="14557" y="8530"/>
                  </a:lnTo>
                  <a:lnTo>
                    <a:pt x="14535" y="8448"/>
                  </a:lnTo>
                  <a:lnTo>
                    <a:pt x="14512" y="8368"/>
                  </a:lnTo>
                  <a:lnTo>
                    <a:pt x="14486" y="8287"/>
                  </a:lnTo>
                  <a:lnTo>
                    <a:pt x="14460" y="8207"/>
                  </a:lnTo>
                  <a:lnTo>
                    <a:pt x="14431" y="8127"/>
                  </a:lnTo>
                  <a:lnTo>
                    <a:pt x="14399" y="8048"/>
                  </a:lnTo>
                  <a:lnTo>
                    <a:pt x="14368" y="7970"/>
                  </a:lnTo>
                  <a:lnTo>
                    <a:pt x="14334" y="7892"/>
                  </a:lnTo>
                  <a:lnTo>
                    <a:pt x="14297" y="7814"/>
                  </a:lnTo>
                  <a:lnTo>
                    <a:pt x="14260" y="7737"/>
                  </a:lnTo>
                  <a:lnTo>
                    <a:pt x="14221" y="7660"/>
                  </a:lnTo>
                  <a:lnTo>
                    <a:pt x="14179" y="7585"/>
                  </a:lnTo>
                  <a:lnTo>
                    <a:pt x="14135" y="7509"/>
                  </a:lnTo>
                  <a:lnTo>
                    <a:pt x="14090" y="7433"/>
                  </a:lnTo>
                  <a:lnTo>
                    <a:pt x="14043" y="7359"/>
                  </a:lnTo>
                  <a:lnTo>
                    <a:pt x="13993" y="7286"/>
                  </a:lnTo>
                  <a:lnTo>
                    <a:pt x="13942" y="7213"/>
                  </a:lnTo>
                  <a:lnTo>
                    <a:pt x="13942" y="7213"/>
                  </a:lnTo>
                  <a:lnTo>
                    <a:pt x="13907" y="7306"/>
                  </a:lnTo>
                  <a:lnTo>
                    <a:pt x="13872" y="7399"/>
                  </a:lnTo>
                  <a:lnTo>
                    <a:pt x="13835" y="7491"/>
                  </a:lnTo>
                  <a:lnTo>
                    <a:pt x="13799" y="7582"/>
                  </a:lnTo>
                  <a:lnTo>
                    <a:pt x="13762" y="7673"/>
                  </a:lnTo>
                  <a:lnTo>
                    <a:pt x="13724" y="7761"/>
                  </a:lnTo>
                  <a:lnTo>
                    <a:pt x="13687" y="7848"/>
                  </a:lnTo>
                  <a:lnTo>
                    <a:pt x="13649" y="7933"/>
                  </a:lnTo>
                  <a:lnTo>
                    <a:pt x="13610" y="8019"/>
                  </a:lnTo>
                  <a:lnTo>
                    <a:pt x="13570" y="8102"/>
                  </a:lnTo>
                  <a:lnTo>
                    <a:pt x="13531" y="8184"/>
                  </a:lnTo>
                  <a:lnTo>
                    <a:pt x="13490" y="8266"/>
                  </a:lnTo>
                  <a:lnTo>
                    <a:pt x="13449" y="8345"/>
                  </a:lnTo>
                  <a:lnTo>
                    <a:pt x="13407" y="8423"/>
                  </a:lnTo>
                  <a:lnTo>
                    <a:pt x="13366" y="8501"/>
                  </a:lnTo>
                  <a:lnTo>
                    <a:pt x="13323" y="8577"/>
                  </a:lnTo>
                  <a:lnTo>
                    <a:pt x="13280" y="8651"/>
                  </a:lnTo>
                  <a:lnTo>
                    <a:pt x="13237" y="8725"/>
                  </a:lnTo>
                  <a:lnTo>
                    <a:pt x="13193" y="8797"/>
                  </a:lnTo>
                  <a:lnTo>
                    <a:pt x="13148" y="8868"/>
                  </a:lnTo>
                  <a:lnTo>
                    <a:pt x="13104" y="8937"/>
                  </a:lnTo>
                  <a:lnTo>
                    <a:pt x="13057" y="9005"/>
                  </a:lnTo>
                  <a:lnTo>
                    <a:pt x="13012" y="9072"/>
                  </a:lnTo>
                  <a:lnTo>
                    <a:pt x="12965" y="9137"/>
                  </a:lnTo>
                  <a:lnTo>
                    <a:pt x="12917" y="9201"/>
                  </a:lnTo>
                  <a:lnTo>
                    <a:pt x="12869" y="9263"/>
                  </a:lnTo>
                  <a:lnTo>
                    <a:pt x="12822" y="9325"/>
                  </a:lnTo>
                  <a:lnTo>
                    <a:pt x="12772" y="9384"/>
                  </a:lnTo>
                  <a:lnTo>
                    <a:pt x="12723" y="9442"/>
                  </a:lnTo>
                  <a:lnTo>
                    <a:pt x="12673" y="9498"/>
                  </a:lnTo>
                  <a:lnTo>
                    <a:pt x="12623" y="9554"/>
                  </a:lnTo>
                  <a:lnTo>
                    <a:pt x="12571" y="9608"/>
                  </a:lnTo>
                  <a:lnTo>
                    <a:pt x="12519" y="9661"/>
                  </a:lnTo>
                  <a:lnTo>
                    <a:pt x="12466" y="9711"/>
                  </a:lnTo>
                  <a:lnTo>
                    <a:pt x="12413" y="9762"/>
                  </a:lnTo>
                  <a:lnTo>
                    <a:pt x="12361" y="9809"/>
                  </a:lnTo>
                  <a:lnTo>
                    <a:pt x="12306" y="9856"/>
                  </a:lnTo>
                  <a:lnTo>
                    <a:pt x="12251" y="9901"/>
                  </a:lnTo>
                  <a:lnTo>
                    <a:pt x="12196" y="9944"/>
                  </a:lnTo>
                  <a:lnTo>
                    <a:pt x="12140" y="9986"/>
                  </a:lnTo>
                  <a:lnTo>
                    <a:pt x="12084" y="10027"/>
                  </a:lnTo>
                  <a:lnTo>
                    <a:pt x="12026" y="10065"/>
                  </a:lnTo>
                  <a:lnTo>
                    <a:pt x="11968" y="10103"/>
                  </a:lnTo>
                  <a:lnTo>
                    <a:pt x="11910" y="10138"/>
                  </a:lnTo>
                  <a:lnTo>
                    <a:pt x="11851" y="10173"/>
                  </a:lnTo>
                  <a:lnTo>
                    <a:pt x="11790" y="10205"/>
                  </a:lnTo>
                  <a:lnTo>
                    <a:pt x="11730" y="10236"/>
                  </a:lnTo>
                  <a:lnTo>
                    <a:pt x="11669" y="10265"/>
                  </a:lnTo>
                  <a:lnTo>
                    <a:pt x="11608" y="10293"/>
                  </a:lnTo>
                  <a:lnTo>
                    <a:pt x="11545" y="10319"/>
                  </a:lnTo>
                  <a:lnTo>
                    <a:pt x="11482" y="10345"/>
                  </a:lnTo>
                  <a:lnTo>
                    <a:pt x="11419" y="10367"/>
                  </a:lnTo>
                  <a:lnTo>
                    <a:pt x="11354" y="10389"/>
                  </a:lnTo>
                  <a:lnTo>
                    <a:pt x="11289" y="10407"/>
                  </a:lnTo>
                  <a:lnTo>
                    <a:pt x="11223" y="10425"/>
                  </a:lnTo>
                  <a:lnTo>
                    <a:pt x="11157" y="10441"/>
                  </a:lnTo>
                  <a:lnTo>
                    <a:pt x="11090" y="10457"/>
                  </a:lnTo>
                  <a:lnTo>
                    <a:pt x="11022" y="10469"/>
                  </a:lnTo>
                  <a:lnTo>
                    <a:pt x="10954" y="10479"/>
                  </a:lnTo>
                  <a:lnTo>
                    <a:pt x="10885" y="10489"/>
                  </a:lnTo>
                  <a:lnTo>
                    <a:pt x="10815" y="10497"/>
                  </a:lnTo>
                  <a:lnTo>
                    <a:pt x="10745" y="10502"/>
                  </a:lnTo>
                  <a:lnTo>
                    <a:pt x="10673" y="10507"/>
                  </a:lnTo>
                  <a:lnTo>
                    <a:pt x="10601" y="10508"/>
                  </a:lnTo>
                  <a:lnTo>
                    <a:pt x="12257" y="10953"/>
                  </a:lnTo>
                  <a:lnTo>
                    <a:pt x="12257" y="10953"/>
                  </a:lnTo>
                  <a:lnTo>
                    <a:pt x="12201" y="11011"/>
                  </a:lnTo>
                  <a:lnTo>
                    <a:pt x="12144" y="11068"/>
                  </a:lnTo>
                  <a:lnTo>
                    <a:pt x="12086" y="11124"/>
                  </a:lnTo>
                  <a:lnTo>
                    <a:pt x="12028" y="11177"/>
                  </a:lnTo>
                  <a:lnTo>
                    <a:pt x="11969" y="11230"/>
                  </a:lnTo>
                  <a:lnTo>
                    <a:pt x="11911" y="11280"/>
                  </a:lnTo>
                  <a:lnTo>
                    <a:pt x="11852" y="11330"/>
                  </a:lnTo>
                  <a:lnTo>
                    <a:pt x="11793" y="11378"/>
                  </a:lnTo>
                  <a:lnTo>
                    <a:pt x="11733" y="11425"/>
                  </a:lnTo>
                  <a:lnTo>
                    <a:pt x="11673" y="11470"/>
                  </a:lnTo>
                  <a:lnTo>
                    <a:pt x="11614" y="11513"/>
                  </a:lnTo>
                  <a:lnTo>
                    <a:pt x="11553" y="11556"/>
                  </a:lnTo>
                  <a:lnTo>
                    <a:pt x="11493" y="11597"/>
                  </a:lnTo>
                  <a:lnTo>
                    <a:pt x="11432" y="11638"/>
                  </a:lnTo>
                  <a:lnTo>
                    <a:pt x="11371" y="11675"/>
                  </a:lnTo>
                  <a:lnTo>
                    <a:pt x="11310" y="11713"/>
                  </a:lnTo>
                  <a:lnTo>
                    <a:pt x="11249" y="11750"/>
                  </a:lnTo>
                  <a:lnTo>
                    <a:pt x="11187" y="11785"/>
                  </a:lnTo>
                  <a:lnTo>
                    <a:pt x="11125" y="11819"/>
                  </a:lnTo>
                  <a:lnTo>
                    <a:pt x="11064" y="11852"/>
                  </a:lnTo>
                  <a:lnTo>
                    <a:pt x="11001" y="11883"/>
                  </a:lnTo>
                  <a:lnTo>
                    <a:pt x="10939" y="11913"/>
                  </a:lnTo>
                  <a:lnTo>
                    <a:pt x="10876" y="11944"/>
                  </a:lnTo>
                  <a:lnTo>
                    <a:pt x="10814" y="11973"/>
                  </a:lnTo>
                  <a:lnTo>
                    <a:pt x="10751" y="11999"/>
                  </a:lnTo>
                  <a:lnTo>
                    <a:pt x="10688" y="12027"/>
                  </a:lnTo>
                  <a:lnTo>
                    <a:pt x="10625" y="12052"/>
                  </a:lnTo>
                  <a:lnTo>
                    <a:pt x="10562" y="12077"/>
                  </a:lnTo>
                  <a:lnTo>
                    <a:pt x="10498" y="12101"/>
                  </a:lnTo>
                  <a:lnTo>
                    <a:pt x="10435" y="12124"/>
                  </a:lnTo>
                  <a:lnTo>
                    <a:pt x="10371" y="12145"/>
                  </a:lnTo>
                  <a:lnTo>
                    <a:pt x="10308" y="12166"/>
                  </a:lnTo>
                  <a:lnTo>
                    <a:pt x="10244" y="12188"/>
                  </a:lnTo>
                  <a:lnTo>
                    <a:pt x="10181" y="12207"/>
                  </a:lnTo>
                  <a:lnTo>
                    <a:pt x="10052" y="12244"/>
                  </a:lnTo>
                  <a:lnTo>
                    <a:pt x="9924" y="12280"/>
                  </a:lnTo>
                  <a:lnTo>
                    <a:pt x="9797" y="12311"/>
                  </a:lnTo>
                  <a:lnTo>
                    <a:pt x="9668" y="12341"/>
                  </a:lnTo>
                  <a:lnTo>
                    <a:pt x="9540" y="12368"/>
                  </a:lnTo>
                  <a:lnTo>
                    <a:pt x="9411" y="12394"/>
                  </a:lnTo>
                  <a:lnTo>
                    <a:pt x="9283" y="12418"/>
                  </a:lnTo>
                  <a:lnTo>
                    <a:pt x="9154" y="12440"/>
                  </a:lnTo>
                  <a:lnTo>
                    <a:pt x="9026" y="12461"/>
                  </a:lnTo>
                  <a:lnTo>
                    <a:pt x="8897" y="12481"/>
                  </a:lnTo>
                  <a:lnTo>
                    <a:pt x="8770" y="12500"/>
                  </a:lnTo>
                  <a:lnTo>
                    <a:pt x="8516" y="12535"/>
                  </a:lnTo>
                  <a:lnTo>
                    <a:pt x="8264" y="12571"/>
                  </a:lnTo>
                  <a:lnTo>
                    <a:pt x="8136" y="6256"/>
                  </a:lnTo>
                  <a:lnTo>
                    <a:pt x="10389" y="5899"/>
                  </a:lnTo>
                  <a:lnTo>
                    <a:pt x="10389" y="5899"/>
                  </a:lnTo>
                  <a:lnTo>
                    <a:pt x="10400" y="5919"/>
                  </a:lnTo>
                  <a:lnTo>
                    <a:pt x="10412" y="5939"/>
                  </a:lnTo>
                  <a:lnTo>
                    <a:pt x="10425" y="5959"/>
                  </a:lnTo>
                  <a:lnTo>
                    <a:pt x="10439" y="5978"/>
                  </a:lnTo>
                  <a:lnTo>
                    <a:pt x="10453" y="5997"/>
                  </a:lnTo>
                  <a:lnTo>
                    <a:pt x="10468" y="6016"/>
                  </a:lnTo>
                  <a:lnTo>
                    <a:pt x="10483" y="6033"/>
                  </a:lnTo>
                  <a:lnTo>
                    <a:pt x="10498" y="6051"/>
                  </a:lnTo>
                  <a:lnTo>
                    <a:pt x="10516" y="6067"/>
                  </a:lnTo>
                  <a:lnTo>
                    <a:pt x="10532" y="6084"/>
                  </a:lnTo>
                  <a:lnTo>
                    <a:pt x="10550" y="6099"/>
                  </a:lnTo>
                  <a:lnTo>
                    <a:pt x="10567" y="6114"/>
                  </a:lnTo>
                  <a:lnTo>
                    <a:pt x="10586" y="6129"/>
                  </a:lnTo>
                  <a:lnTo>
                    <a:pt x="10605" y="6143"/>
                  </a:lnTo>
                  <a:lnTo>
                    <a:pt x="10625" y="6155"/>
                  </a:lnTo>
                  <a:lnTo>
                    <a:pt x="10644" y="6168"/>
                  </a:lnTo>
                  <a:lnTo>
                    <a:pt x="10666" y="6181"/>
                  </a:lnTo>
                  <a:lnTo>
                    <a:pt x="10686" y="6192"/>
                  </a:lnTo>
                  <a:lnTo>
                    <a:pt x="10707" y="6202"/>
                  </a:lnTo>
                  <a:lnTo>
                    <a:pt x="10729" y="6212"/>
                  </a:lnTo>
                  <a:lnTo>
                    <a:pt x="10751" y="6221"/>
                  </a:lnTo>
                  <a:lnTo>
                    <a:pt x="10773" y="6230"/>
                  </a:lnTo>
                  <a:lnTo>
                    <a:pt x="10795" y="6237"/>
                  </a:lnTo>
                  <a:lnTo>
                    <a:pt x="10819" y="6245"/>
                  </a:lnTo>
                  <a:lnTo>
                    <a:pt x="10842" y="6251"/>
                  </a:lnTo>
                  <a:lnTo>
                    <a:pt x="10866" y="6256"/>
                  </a:lnTo>
                  <a:lnTo>
                    <a:pt x="10890" y="6261"/>
                  </a:lnTo>
                  <a:lnTo>
                    <a:pt x="10914" y="6265"/>
                  </a:lnTo>
                  <a:lnTo>
                    <a:pt x="10939" y="6268"/>
                  </a:lnTo>
                  <a:lnTo>
                    <a:pt x="10964" y="6270"/>
                  </a:lnTo>
                  <a:lnTo>
                    <a:pt x="10988" y="6271"/>
                  </a:lnTo>
                  <a:lnTo>
                    <a:pt x="11014" y="6271"/>
                  </a:lnTo>
                  <a:lnTo>
                    <a:pt x="11014" y="6271"/>
                  </a:lnTo>
                  <a:lnTo>
                    <a:pt x="11051" y="6271"/>
                  </a:lnTo>
                  <a:lnTo>
                    <a:pt x="11086" y="6269"/>
                  </a:lnTo>
                  <a:lnTo>
                    <a:pt x="11121" y="6264"/>
                  </a:lnTo>
                  <a:lnTo>
                    <a:pt x="11157" y="6257"/>
                  </a:lnTo>
                  <a:lnTo>
                    <a:pt x="11191" y="6250"/>
                  </a:lnTo>
                  <a:lnTo>
                    <a:pt x="11225" y="6240"/>
                  </a:lnTo>
                  <a:lnTo>
                    <a:pt x="11257" y="6228"/>
                  </a:lnTo>
                  <a:lnTo>
                    <a:pt x="11290" y="6216"/>
                  </a:lnTo>
                  <a:lnTo>
                    <a:pt x="11322" y="6202"/>
                  </a:lnTo>
                  <a:lnTo>
                    <a:pt x="11352" y="6186"/>
                  </a:lnTo>
                  <a:lnTo>
                    <a:pt x="11382" y="6169"/>
                  </a:lnTo>
                  <a:lnTo>
                    <a:pt x="11411" y="6150"/>
                  </a:lnTo>
                  <a:lnTo>
                    <a:pt x="11439" y="6130"/>
                  </a:lnTo>
                  <a:lnTo>
                    <a:pt x="11465" y="6110"/>
                  </a:lnTo>
                  <a:lnTo>
                    <a:pt x="11492" y="6087"/>
                  </a:lnTo>
                  <a:lnTo>
                    <a:pt x="11516" y="6064"/>
                  </a:lnTo>
                  <a:lnTo>
                    <a:pt x="11540" y="6040"/>
                  </a:lnTo>
                  <a:lnTo>
                    <a:pt x="11562" y="6013"/>
                  </a:lnTo>
                  <a:lnTo>
                    <a:pt x="11582" y="5987"/>
                  </a:lnTo>
                  <a:lnTo>
                    <a:pt x="11602" y="5959"/>
                  </a:lnTo>
                  <a:lnTo>
                    <a:pt x="11621" y="5930"/>
                  </a:lnTo>
                  <a:lnTo>
                    <a:pt x="11638" y="5900"/>
                  </a:lnTo>
                  <a:lnTo>
                    <a:pt x="11654" y="5870"/>
                  </a:lnTo>
                  <a:lnTo>
                    <a:pt x="11668" y="5838"/>
                  </a:lnTo>
                  <a:lnTo>
                    <a:pt x="11681" y="5807"/>
                  </a:lnTo>
                  <a:lnTo>
                    <a:pt x="11692" y="5773"/>
                  </a:lnTo>
                  <a:lnTo>
                    <a:pt x="11702" y="5740"/>
                  </a:lnTo>
                  <a:lnTo>
                    <a:pt x="11710" y="5705"/>
                  </a:lnTo>
                  <a:lnTo>
                    <a:pt x="11716" y="5671"/>
                  </a:lnTo>
                  <a:lnTo>
                    <a:pt x="11720" y="5634"/>
                  </a:lnTo>
                  <a:lnTo>
                    <a:pt x="11723" y="5599"/>
                  </a:lnTo>
                  <a:lnTo>
                    <a:pt x="11723" y="5562"/>
                  </a:lnTo>
                  <a:lnTo>
                    <a:pt x="11723" y="5562"/>
                  </a:lnTo>
                  <a:lnTo>
                    <a:pt x="11723" y="5526"/>
                  </a:lnTo>
                  <a:lnTo>
                    <a:pt x="11720" y="5489"/>
                  </a:lnTo>
                  <a:lnTo>
                    <a:pt x="11716" y="5454"/>
                  </a:lnTo>
                  <a:lnTo>
                    <a:pt x="11710" y="5419"/>
                  </a:lnTo>
                  <a:lnTo>
                    <a:pt x="11702" y="5385"/>
                  </a:lnTo>
                  <a:lnTo>
                    <a:pt x="11692" y="5351"/>
                  </a:lnTo>
                  <a:lnTo>
                    <a:pt x="11681" y="5318"/>
                  </a:lnTo>
                  <a:lnTo>
                    <a:pt x="11668" y="5285"/>
                  </a:lnTo>
                  <a:lnTo>
                    <a:pt x="11654" y="5254"/>
                  </a:lnTo>
                  <a:lnTo>
                    <a:pt x="11638" y="5224"/>
                  </a:lnTo>
                  <a:lnTo>
                    <a:pt x="11621" y="5193"/>
                  </a:lnTo>
                  <a:lnTo>
                    <a:pt x="11602" y="5165"/>
                  </a:lnTo>
                  <a:lnTo>
                    <a:pt x="11582" y="5137"/>
                  </a:lnTo>
                  <a:lnTo>
                    <a:pt x="11562" y="5110"/>
                  </a:lnTo>
                  <a:lnTo>
                    <a:pt x="11540" y="5085"/>
                  </a:lnTo>
                  <a:lnTo>
                    <a:pt x="11516" y="5060"/>
                  </a:lnTo>
                  <a:lnTo>
                    <a:pt x="11492" y="5036"/>
                  </a:lnTo>
                  <a:lnTo>
                    <a:pt x="11465" y="5015"/>
                  </a:lnTo>
                  <a:lnTo>
                    <a:pt x="11439" y="4993"/>
                  </a:lnTo>
                  <a:lnTo>
                    <a:pt x="11411" y="4973"/>
                  </a:lnTo>
                  <a:lnTo>
                    <a:pt x="11382" y="4956"/>
                  </a:lnTo>
                  <a:lnTo>
                    <a:pt x="11352" y="4938"/>
                  </a:lnTo>
                  <a:lnTo>
                    <a:pt x="11322" y="4922"/>
                  </a:lnTo>
                  <a:lnTo>
                    <a:pt x="11290" y="4908"/>
                  </a:lnTo>
                  <a:lnTo>
                    <a:pt x="11257" y="4895"/>
                  </a:lnTo>
                  <a:lnTo>
                    <a:pt x="11225" y="4884"/>
                  </a:lnTo>
                  <a:lnTo>
                    <a:pt x="11191" y="4875"/>
                  </a:lnTo>
                  <a:lnTo>
                    <a:pt x="11157" y="4866"/>
                  </a:lnTo>
                  <a:lnTo>
                    <a:pt x="11121" y="4860"/>
                  </a:lnTo>
                  <a:lnTo>
                    <a:pt x="11086" y="4856"/>
                  </a:lnTo>
                  <a:lnTo>
                    <a:pt x="11051" y="4854"/>
                  </a:lnTo>
                  <a:lnTo>
                    <a:pt x="11014" y="4852"/>
                  </a:lnTo>
                  <a:lnTo>
                    <a:pt x="11014" y="4852"/>
                  </a:lnTo>
                  <a:lnTo>
                    <a:pt x="10987" y="4852"/>
                  </a:lnTo>
                  <a:lnTo>
                    <a:pt x="10960" y="4854"/>
                  </a:lnTo>
                  <a:lnTo>
                    <a:pt x="10935" y="4856"/>
                  </a:lnTo>
                  <a:lnTo>
                    <a:pt x="10909" y="4860"/>
                  </a:lnTo>
                  <a:lnTo>
                    <a:pt x="10883" y="4864"/>
                  </a:lnTo>
                  <a:lnTo>
                    <a:pt x="10858" y="4870"/>
                  </a:lnTo>
                  <a:lnTo>
                    <a:pt x="10833" y="4875"/>
                  </a:lnTo>
                  <a:lnTo>
                    <a:pt x="10809" y="4882"/>
                  </a:lnTo>
                  <a:lnTo>
                    <a:pt x="10784" y="4890"/>
                  </a:lnTo>
                  <a:lnTo>
                    <a:pt x="10760" y="4899"/>
                  </a:lnTo>
                  <a:lnTo>
                    <a:pt x="10737" y="4908"/>
                  </a:lnTo>
                  <a:lnTo>
                    <a:pt x="10715" y="4918"/>
                  </a:lnTo>
                  <a:lnTo>
                    <a:pt x="10692" y="4929"/>
                  </a:lnTo>
                  <a:lnTo>
                    <a:pt x="10669" y="4942"/>
                  </a:lnTo>
                  <a:lnTo>
                    <a:pt x="10648" y="4953"/>
                  </a:lnTo>
                  <a:lnTo>
                    <a:pt x="10627" y="4967"/>
                  </a:lnTo>
                  <a:lnTo>
                    <a:pt x="10606" y="4981"/>
                  </a:lnTo>
                  <a:lnTo>
                    <a:pt x="10586" y="4996"/>
                  </a:lnTo>
                  <a:lnTo>
                    <a:pt x="10566" y="5011"/>
                  </a:lnTo>
                  <a:lnTo>
                    <a:pt x="10547" y="5027"/>
                  </a:lnTo>
                  <a:lnTo>
                    <a:pt x="10530" y="5044"/>
                  </a:lnTo>
                  <a:lnTo>
                    <a:pt x="10512" y="5060"/>
                  </a:lnTo>
                  <a:lnTo>
                    <a:pt x="10494" y="5079"/>
                  </a:lnTo>
                  <a:lnTo>
                    <a:pt x="10478" y="5097"/>
                  </a:lnTo>
                  <a:lnTo>
                    <a:pt x="10462" y="5115"/>
                  </a:lnTo>
                  <a:lnTo>
                    <a:pt x="10446" y="5136"/>
                  </a:lnTo>
                  <a:lnTo>
                    <a:pt x="10431" y="5156"/>
                  </a:lnTo>
                  <a:lnTo>
                    <a:pt x="10417" y="5176"/>
                  </a:lnTo>
                  <a:lnTo>
                    <a:pt x="10405" y="5197"/>
                  </a:lnTo>
                  <a:lnTo>
                    <a:pt x="10392" y="5219"/>
                  </a:lnTo>
                  <a:lnTo>
                    <a:pt x="10381" y="5241"/>
                  </a:lnTo>
                  <a:lnTo>
                    <a:pt x="10370" y="5264"/>
                  </a:lnTo>
                  <a:lnTo>
                    <a:pt x="8136" y="5030"/>
                  </a:lnTo>
                  <a:lnTo>
                    <a:pt x="8136" y="4058"/>
                  </a:lnTo>
                  <a:lnTo>
                    <a:pt x="8136" y="4058"/>
                  </a:lnTo>
                  <a:lnTo>
                    <a:pt x="8207" y="4028"/>
                  </a:lnTo>
                  <a:lnTo>
                    <a:pt x="8277" y="3995"/>
                  </a:lnTo>
                  <a:lnTo>
                    <a:pt x="8346" y="3962"/>
                  </a:lnTo>
                  <a:lnTo>
                    <a:pt x="8414" y="3926"/>
                  </a:lnTo>
                  <a:lnTo>
                    <a:pt x="8479" y="3889"/>
                  </a:lnTo>
                  <a:lnTo>
                    <a:pt x="8544" y="3849"/>
                  </a:lnTo>
                  <a:lnTo>
                    <a:pt x="8605" y="3808"/>
                  </a:lnTo>
                  <a:lnTo>
                    <a:pt x="8667" y="3764"/>
                  </a:lnTo>
                  <a:lnTo>
                    <a:pt x="8725" y="3719"/>
                  </a:lnTo>
                  <a:lnTo>
                    <a:pt x="8783" y="3672"/>
                  </a:lnTo>
                  <a:lnTo>
                    <a:pt x="8838" y="3623"/>
                  </a:lnTo>
                  <a:lnTo>
                    <a:pt x="8891" y="3573"/>
                  </a:lnTo>
                  <a:lnTo>
                    <a:pt x="8942" y="3519"/>
                  </a:lnTo>
                  <a:lnTo>
                    <a:pt x="8991" y="3465"/>
                  </a:lnTo>
                  <a:lnTo>
                    <a:pt x="9039" y="3407"/>
                  </a:lnTo>
                  <a:lnTo>
                    <a:pt x="9061" y="3378"/>
                  </a:lnTo>
                  <a:lnTo>
                    <a:pt x="9083" y="3348"/>
                  </a:lnTo>
                  <a:lnTo>
                    <a:pt x="9104" y="3317"/>
                  </a:lnTo>
                  <a:lnTo>
                    <a:pt x="9125" y="3287"/>
                  </a:lnTo>
                  <a:lnTo>
                    <a:pt x="9146" y="3256"/>
                  </a:lnTo>
                  <a:lnTo>
                    <a:pt x="9166" y="3223"/>
                  </a:lnTo>
                  <a:lnTo>
                    <a:pt x="9185" y="3192"/>
                  </a:lnTo>
                  <a:lnTo>
                    <a:pt x="9203" y="3158"/>
                  </a:lnTo>
                  <a:lnTo>
                    <a:pt x="9221" y="3125"/>
                  </a:lnTo>
                  <a:lnTo>
                    <a:pt x="9239" y="3091"/>
                  </a:lnTo>
                  <a:lnTo>
                    <a:pt x="9255" y="3056"/>
                  </a:lnTo>
                  <a:lnTo>
                    <a:pt x="9271" y="3020"/>
                  </a:lnTo>
                  <a:lnTo>
                    <a:pt x="9287" y="2985"/>
                  </a:lnTo>
                  <a:lnTo>
                    <a:pt x="9302" y="2949"/>
                  </a:lnTo>
                  <a:lnTo>
                    <a:pt x="9316" y="2912"/>
                  </a:lnTo>
                  <a:lnTo>
                    <a:pt x="9329" y="2874"/>
                  </a:lnTo>
                  <a:lnTo>
                    <a:pt x="9342" y="2836"/>
                  </a:lnTo>
                  <a:lnTo>
                    <a:pt x="9355" y="2799"/>
                  </a:lnTo>
                  <a:lnTo>
                    <a:pt x="9366" y="2760"/>
                  </a:lnTo>
                  <a:lnTo>
                    <a:pt x="9377" y="2719"/>
                  </a:lnTo>
                  <a:lnTo>
                    <a:pt x="9387" y="2679"/>
                  </a:lnTo>
                  <a:lnTo>
                    <a:pt x="9396" y="2639"/>
                  </a:lnTo>
                  <a:lnTo>
                    <a:pt x="9405" y="2597"/>
                  </a:lnTo>
                  <a:lnTo>
                    <a:pt x="9414" y="2556"/>
                  </a:lnTo>
                  <a:lnTo>
                    <a:pt x="9420" y="2513"/>
                  </a:lnTo>
                  <a:lnTo>
                    <a:pt x="9426" y="2470"/>
                  </a:lnTo>
                  <a:lnTo>
                    <a:pt x="9433" y="2426"/>
                  </a:lnTo>
                  <a:lnTo>
                    <a:pt x="9438" y="2382"/>
                  </a:lnTo>
                  <a:lnTo>
                    <a:pt x="9442" y="2338"/>
                  </a:lnTo>
                  <a:lnTo>
                    <a:pt x="9445" y="2293"/>
                  </a:lnTo>
                  <a:lnTo>
                    <a:pt x="9448" y="2246"/>
                  </a:lnTo>
                  <a:lnTo>
                    <a:pt x="9450" y="2201"/>
                  </a:lnTo>
                  <a:lnTo>
                    <a:pt x="9452" y="2153"/>
                  </a:lnTo>
                  <a:lnTo>
                    <a:pt x="9452" y="2105"/>
                  </a:lnTo>
                  <a:lnTo>
                    <a:pt x="9452" y="2105"/>
                  </a:lnTo>
                  <a:lnTo>
                    <a:pt x="9452" y="2057"/>
                  </a:lnTo>
                  <a:lnTo>
                    <a:pt x="9449" y="2009"/>
                  </a:lnTo>
                  <a:lnTo>
                    <a:pt x="9445" y="1961"/>
                  </a:lnTo>
                  <a:lnTo>
                    <a:pt x="9442" y="1914"/>
                  </a:lnTo>
                  <a:lnTo>
                    <a:pt x="9435" y="1864"/>
                  </a:lnTo>
                  <a:lnTo>
                    <a:pt x="9428" y="1817"/>
                  </a:lnTo>
                  <a:lnTo>
                    <a:pt x="9419" y="1769"/>
                  </a:lnTo>
                  <a:lnTo>
                    <a:pt x="9409" y="1721"/>
                  </a:lnTo>
                  <a:lnTo>
                    <a:pt x="9397" y="1673"/>
                  </a:lnTo>
                  <a:lnTo>
                    <a:pt x="9386" y="1625"/>
                  </a:lnTo>
                  <a:lnTo>
                    <a:pt x="9372" y="1579"/>
                  </a:lnTo>
                  <a:lnTo>
                    <a:pt x="9357" y="1531"/>
                  </a:lnTo>
                  <a:lnTo>
                    <a:pt x="9341" y="1484"/>
                  </a:lnTo>
                  <a:lnTo>
                    <a:pt x="9324" y="1438"/>
                  </a:lnTo>
                  <a:lnTo>
                    <a:pt x="9305" y="1391"/>
                  </a:lnTo>
                  <a:lnTo>
                    <a:pt x="9287" y="1344"/>
                  </a:lnTo>
                  <a:lnTo>
                    <a:pt x="9266" y="1299"/>
                  </a:lnTo>
                  <a:lnTo>
                    <a:pt x="9244" y="1254"/>
                  </a:lnTo>
                  <a:lnTo>
                    <a:pt x="9221" y="1208"/>
                  </a:lnTo>
                  <a:lnTo>
                    <a:pt x="9197" y="1163"/>
                  </a:lnTo>
                  <a:lnTo>
                    <a:pt x="9173" y="1119"/>
                  </a:lnTo>
                  <a:lnTo>
                    <a:pt x="9147" y="1075"/>
                  </a:lnTo>
                  <a:lnTo>
                    <a:pt x="9120" y="1032"/>
                  </a:lnTo>
                  <a:lnTo>
                    <a:pt x="9093" y="989"/>
                  </a:lnTo>
                  <a:lnTo>
                    <a:pt x="9064" y="948"/>
                  </a:lnTo>
                  <a:lnTo>
                    <a:pt x="9033" y="905"/>
                  </a:lnTo>
                  <a:lnTo>
                    <a:pt x="9003" y="865"/>
                  </a:lnTo>
                  <a:lnTo>
                    <a:pt x="8971" y="824"/>
                  </a:lnTo>
                  <a:lnTo>
                    <a:pt x="8939" y="784"/>
                  </a:lnTo>
                  <a:lnTo>
                    <a:pt x="8905" y="745"/>
                  </a:lnTo>
                  <a:lnTo>
                    <a:pt x="8871" y="706"/>
                  </a:lnTo>
                  <a:lnTo>
                    <a:pt x="8836" y="670"/>
                  </a:lnTo>
                  <a:lnTo>
                    <a:pt x="8799" y="632"/>
                  </a:lnTo>
                  <a:lnTo>
                    <a:pt x="8761" y="595"/>
                  </a:lnTo>
                  <a:lnTo>
                    <a:pt x="8724" y="560"/>
                  </a:lnTo>
                  <a:lnTo>
                    <a:pt x="8686" y="526"/>
                  </a:lnTo>
                  <a:lnTo>
                    <a:pt x="8647" y="492"/>
                  </a:lnTo>
                  <a:lnTo>
                    <a:pt x="8607" y="459"/>
                  </a:lnTo>
                  <a:lnTo>
                    <a:pt x="8565" y="428"/>
                  </a:lnTo>
                  <a:lnTo>
                    <a:pt x="8523" y="396"/>
                  </a:lnTo>
                  <a:lnTo>
                    <a:pt x="8481" y="366"/>
                  </a:lnTo>
                  <a:lnTo>
                    <a:pt x="8438" y="337"/>
                  </a:lnTo>
                  <a:lnTo>
                    <a:pt x="8394" y="309"/>
                  </a:lnTo>
                  <a:lnTo>
                    <a:pt x="8350" y="282"/>
                  </a:lnTo>
                  <a:lnTo>
                    <a:pt x="8304" y="257"/>
                  </a:lnTo>
                  <a:lnTo>
                    <a:pt x="8259" y="231"/>
                  </a:lnTo>
                  <a:lnTo>
                    <a:pt x="8212" y="207"/>
                  </a:lnTo>
                  <a:lnTo>
                    <a:pt x="8166" y="185"/>
                  </a:lnTo>
                  <a:lnTo>
                    <a:pt x="8118" y="163"/>
                  </a:lnTo>
                  <a:lnTo>
                    <a:pt x="8070" y="143"/>
                  </a:lnTo>
                  <a:lnTo>
                    <a:pt x="8021" y="124"/>
                  </a:lnTo>
                  <a:lnTo>
                    <a:pt x="7972" y="107"/>
                  </a:lnTo>
                  <a:lnTo>
                    <a:pt x="7923" y="90"/>
                  </a:lnTo>
                  <a:lnTo>
                    <a:pt x="7872" y="75"/>
                  </a:lnTo>
                  <a:lnTo>
                    <a:pt x="7822" y="61"/>
                  </a:lnTo>
                  <a:lnTo>
                    <a:pt x="7770" y="49"/>
                  </a:lnTo>
                  <a:lnTo>
                    <a:pt x="7719" y="37"/>
                  </a:lnTo>
                  <a:lnTo>
                    <a:pt x="7667" y="27"/>
                  </a:lnTo>
                  <a:lnTo>
                    <a:pt x="7614" y="20"/>
                  </a:lnTo>
                  <a:lnTo>
                    <a:pt x="7561" y="12"/>
                  </a:lnTo>
                  <a:lnTo>
                    <a:pt x="7508" y="7"/>
                  </a:lnTo>
                  <a:lnTo>
                    <a:pt x="7454" y="3"/>
                  </a:lnTo>
                  <a:lnTo>
                    <a:pt x="7400" y="1"/>
                  </a:lnTo>
                  <a:lnTo>
                    <a:pt x="7346" y="0"/>
                  </a:lnTo>
                  <a:lnTo>
                    <a:pt x="7346" y="0"/>
                  </a:lnTo>
                  <a:lnTo>
                    <a:pt x="7292" y="1"/>
                  </a:lnTo>
                  <a:lnTo>
                    <a:pt x="7238" y="3"/>
                  </a:lnTo>
                  <a:lnTo>
                    <a:pt x="7185" y="7"/>
                  </a:lnTo>
                  <a:lnTo>
                    <a:pt x="7131" y="12"/>
                  </a:lnTo>
                  <a:lnTo>
                    <a:pt x="7078" y="20"/>
                  </a:lnTo>
                  <a:lnTo>
                    <a:pt x="7026" y="27"/>
                  </a:lnTo>
                  <a:lnTo>
                    <a:pt x="6973" y="37"/>
                  </a:lnTo>
                  <a:lnTo>
                    <a:pt x="6922" y="49"/>
                  </a:lnTo>
                  <a:lnTo>
                    <a:pt x="6871" y="61"/>
                  </a:lnTo>
                  <a:lnTo>
                    <a:pt x="6820" y="75"/>
                  </a:lnTo>
                  <a:lnTo>
                    <a:pt x="6770" y="90"/>
                  </a:lnTo>
                  <a:lnTo>
                    <a:pt x="6720" y="107"/>
                  </a:lnTo>
                  <a:lnTo>
                    <a:pt x="6671" y="124"/>
                  </a:lnTo>
                  <a:lnTo>
                    <a:pt x="6622" y="143"/>
                  </a:lnTo>
                  <a:lnTo>
                    <a:pt x="6574" y="163"/>
                  </a:lnTo>
                  <a:lnTo>
                    <a:pt x="6526" y="185"/>
                  </a:lnTo>
                  <a:lnTo>
                    <a:pt x="6480" y="207"/>
                  </a:lnTo>
                  <a:lnTo>
                    <a:pt x="6433" y="231"/>
                  </a:lnTo>
                  <a:lnTo>
                    <a:pt x="6388" y="257"/>
                  </a:lnTo>
                  <a:lnTo>
                    <a:pt x="6342" y="282"/>
                  </a:lnTo>
                  <a:lnTo>
                    <a:pt x="6298" y="309"/>
                  </a:lnTo>
                  <a:lnTo>
                    <a:pt x="6254" y="337"/>
                  </a:lnTo>
                  <a:lnTo>
                    <a:pt x="6211" y="366"/>
                  </a:lnTo>
                  <a:lnTo>
                    <a:pt x="6169" y="396"/>
                  </a:lnTo>
                  <a:lnTo>
                    <a:pt x="6127" y="428"/>
                  </a:lnTo>
                  <a:lnTo>
                    <a:pt x="6087" y="459"/>
                  </a:lnTo>
                  <a:lnTo>
                    <a:pt x="6046" y="492"/>
                  </a:lnTo>
                  <a:lnTo>
                    <a:pt x="6007" y="526"/>
                  </a:lnTo>
                  <a:lnTo>
                    <a:pt x="5968" y="560"/>
                  </a:lnTo>
                  <a:lnTo>
                    <a:pt x="5931" y="595"/>
                  </a:lnTo>
                  <a:lnTo>
                    <a:pt x="5894" y="632"/>
                  </a:lnTo>
                  <a:lnTo>
                    <a:pt x="5857" y="670"/>
                  </a:lnTo>
                  <a:lnTo>
                    <a:pt x="5822" y="706"/>
                  </a:lnTo>
                  <a:lnTo>
                    <a:pt x="5788" y="745"/>
                  </a:lnTo>
                  <a:lnTo>
                    <a:pt x="5754" y="784"/>
                  </a:lnTo>
                  <a:lnTo>
                    <a:pt x="5721" y="824"/>
                  </a:lnTo>
                  <a:lnTo>
                    <a:pt x="5690" y="865"/>
                  </a:lnTo>
                  <a:lnTo>
                    <a:pt x="5659" y="905"/>
                  </a:lnTo>
                  <a:lnTo>
                    <a:pt x="5630" y="948"/>
                  </a:lnTo>
                  <a:lnTo>
                    <a:pt x="5601" y="989"/>
                  </a:lnTo>
                  <a:lnTo>
                    <a:pt x="5573" y="1032"/>
                  </a:lnTo>
                  <a:lnTo>
                    <a:pt x="5545" y="1075"/>
                  </a:lnTo>
                  <a:lnTo>
                    <a:pt x="5520" y="1119"/>
                  </a:lnTo>
                  <a:lnTo>
                    <a:pt x="5495" y="1163"/>
                  </a:lnTo>
                  <a:lnTo>
                    <a:pt x="5471" y="1208"/>
                  </a:lnTo>
                  <a:lnTo>
                    <a:pt x="5448" y="1254"/>
                  </a:lnTo>
                  <a:lnTo>
                    <a:pt x="5427" y="1299"/>
                  </a:lnTo>
                  <a:lnTo>
                    <a:pt x="5407" y="1344"/>
                  </a:lnTo>
                  <a:lnTo>
                    <a:pt x="5387" y="1391"/>
                  </a:lnTo>
                  <a:lnTo>
                    <a:pt x="5369" y="1438"/>
                  </a:lnTo>
                  <a:lnTo>
                    <a:pt x="5351" y="1484"/>
                  </a:lnTo>
                  <a:lnTo>
                    <a:pt x="5335" y="1531"/>
                  </a:lnTo>
                  <a:lnTo>
                    <a:pt x="5321" y="1579"/>
                  </a:lnTo>
                  <a:lnTo>
                    <a:pt x="5307" y="1625"/>
                  </a:lnTo>
                  <a:lnTo>
                    <a:pt x="5295" y="1673"/>
                  </a:lnTo>
                  <a:lnTo>
                    <a:pt x="5283" y="1721"/>
                  </a:lnTo>
                  <a:lnTo>
                    <a:pt x="5273" y="1769"/>
                  </a:lnTo>
                  <a:lnTo>
                    <a:pt x="5266" y="1817"/>
                  </a:lnTo>
                  <a:lnTo>
                    <a:pt x="5258" y="1864"/>
                  </a:lnTo>
                  <a:lnTo>
                    <a:pt x="5252" y="1914"/>
                  </a:lnTo>
                  <a:lnTo>
                    <a:pt x="5247" y="1961"/>
                  </a:lnTo>
                  <a:lnTo>
                    <a:pt x="5243" y="2009"/>
                  </a:lnTo>
                  <a:lnTo>
                    <a:pt x="5242" y="2057"/>
                  </a:lnTo>
                  <a:lnTo>
                    <a:pt x="5240" y="2105"/>
                  </a:lnTo>
                  <a:lnTo>
                    <a:pt x="5240" y="2105"/>
                  </a:lnTo>
                  <a:lnTo>
                    <a:pt x="5242" y="2153"/>
                  </a:lnTo>
                  <a:lnTo>
                    <a:pt x="5242" y="2201"/>
                  </a:lnTo>
                  <a:lnTo>
                    <a:pt x="5244" y="2246"/>
                  </a:lnTo>
                  <a:lnTo>
                    <a:pt x="5247" y="2293"/>
                  </a:lnTo>
                  <a:lnTo>
                    <a:pt x="5250" y="2338"/>
                  </a:lnTo>
                  <a:lnTo>
                    <a:pt x="5254" y="2382"/>
                  </a:lnTo>
                  <a:lnTo>
                    <a:pt x="5259" y="2426"/>
                  </a:lnTo>
                  <a:lnTo>
                    <a:pt x="5266" y="2470"/>
                  </a:lnTo>
                  <a:lnTo>
                    <a:pt x="5272" y="2513"/>
                  </a:lnTo>
                  <a:lnTo>
                    <a:pt x="5279" y="2556"/>
                  </a:lnTo>
                  <a:lnTo>
                    <a:pt x="5287" y="2597"/>
                  </a:lnTo>
                  <a:lnTo>
                    <a:pt x="5296" y="2639"/>
                  </a:lnTo>
                  <a:lnTo>
                    <a:pt x="5306" y="2679"/>
                  </a:lnTo>
                  <a:lnTo>
                    <a:pt x="5316" y="2719"/>
                  </a:lnTo>
                  <a:lnTo>
                    <a:pt x="5326" y="2760"/>
                  </a:lnTo>
                  <a:lnTo>
                    <a:pt x="5337" y="2799"/>
                  </a:lnTo>
                  <a:lnTo>
                    <a:pt x="5350" y="2836"/>
                  </a:lnTo>
                  <a:lnTo>
                    <a:pt x="5363" y="2874"/>
                  </a:lnTo>
                  <a:lnTo>
                    <a:pt x="5376" y="2912"/>
                  </a:lnTo>
                  <a:lnTo>
                    <a:pt x="5390" y="2949"/>
                  </a:lnTo>
                  <a:lnTo>
                    <a:pt x="5405" y="2985"/>
                  </a:lnTo>
                  <a:lnTo>
                    <a:pt x="5421" y="3020"/>
                  </a:lnTo>
                  <a:lnTo>
                    <a:pt x="5437" y="3056"/>
                  </a:lnTo>
                  <a:lnTo>
                    <a:pt x="5453" y="3091"/>
                  </a:lnTo>
                  <a:lnTo>
                    <a:pt x="5471" y="3125"/>
                  </a:lnTo>
                  <a:lnTo>
                    <a:pt x="5490" y="3158"/>
                  </a:lnTo>
                  <a:lnTo>
                    <a:pt x="5507" y="3192"/>
                  </a:lnTo>
                  <a:lnTo>
                    <a:pt x="5528" y="3223"/>
                  </a:lnTo>
                  <a:lnTo>
                    <a:pt x="5546" y="3256"/>
                  </a:lnTo>
                  <a:lnTo>
                    <a:pt x="5567" y="3287"/>
                  </a:lnTo>
                  <a:lnTo>
                    <a:pt x="5588" y="3317"/>
                  </a:lnTo>
                  <a:lnTo>
                    <a:pt x="5609" y="3348"/>
                  </a:lnTo>
                  <a:lnTo>
                    <a:pt x="5632" y="3378"/>
                  </a:lnTo>
                  <a:lnTo>
                    <a:pt x="5655" y="3407"/>
                  </a:lnTo>
                  <a:lnTo>
                    <a:pt x="5701" y="3465"/>
                  </a:lnTo>
                  <a:lnTo>
                    <a:pt x="5750" y="3519"/>
                  </a:lnTo>
                  <a:lnTo>
                    <a:pt x="5802" y="3573"/>
                  </a:lnTo>
                  <a:lnTo>
                    <a:pt x="5855" y="3623"/>
                  </a:lnTo>
                  <a:lnTo>
                    <a:pt x="5910" y="3672"/>
                  </a:lnTo>
                  <a:lnTo>
                    <a:pt x="5967" y="3719"/>
                  </a:lnTo>
                  <a:lnTo>
                    <a:pt x="6026" y="3764"/>
                  </a:lnTo>
                  <a:lnTo>
                    <a:pt x="6087" y="3808"/>
                  </a:lnTo>
                  <a:lnTo>
                    <a:pt x="6150" y="3849"/>
                  </a:lnTo>
                  <a:lnTo>
                    <a:pt x="6214" y="3889"/>
                  </a:lnTo>
                  <a:lnTo>
                    <a:pt x="6279" y="3926"/>
                  </a:lnTo>
                  <a:lnTo>
                    <a:pt x="6346" y="3962"/>
                  </a:lnTo>
                  <a:lnTo>
                    <a:pt x="6415" y="3995"/>
                  </a:lnTo>
                  <a:lnTo>
                    <a:pt x="6486" y="4028"/>
                  </a:lnTo>
                  <a:lnTo>
                    <a:pt x="6558" y="4058"/>
                  </a:lnTo>
                  <a:lnTo>
                    <a:pt x="6558" y="5030"/>
                  </a:lnTo>
                  <a:lnTo>
                    <a:pt x="4329" y="5263"/>
                  </a:lnTo>
                  <a:lnTo>
                    <a:pt x="4329" y="5263"/>
                  </a:lnTo>
                  <a:lnTo>
                    <a:pt x="4319" y="5240"/>
                  </a:lnTo>
                  <a:lnTo>
                    <a:pt x="4306" y="5219"/>
                  </a:lnTo>
                  <a:lnTo>
                    <a:pt x="4295" y="5197"/>
                  </a:lnTo>
                  <a:lnTo>
                    <a:pt x="4281" y="5176"/>
                  </a:lnTo>
                  <a:lnTo>
                    <a:pt x="4267" y="5154"/>
                  </a:lnTo>
                  <a:lnTo>
                    <a:pt x="4252" y="5136"/>
                  </a:lnTo>
                  <a:lnTo>
                    <a:pt x="4237" y="5115"/>
                  </a:lnTo>
                  <a:lnTo>
                    <a:pt x="4222" y="5097"/>
                  </a:lnTo>
                  <a:lnTo>
                    <a:pt x="4204" y="5078"/>
                  </a:lnTo>
                  <a:lnTo>
                    <a:pt x="4188" y="5060"/>
                  </a:lnTo>
                  <a:lnTo>
                    <a:pt x="4170" y="5042"/>
                  </a:lnTo>
                  <a:lnTo>
                    <a:pt x="4151" y="5026"/>
                  </a:lnTo>
                  <a:lnTo>
                    <a:pt x="4132" y="5011"/>
                  </a:lnTo>
                  <a:lnTo>
                    <a:pt x="4112" y="4995"/>
                  </a:lnTo>
                  <a:lnTo>
                    <a:pt x="4092" y="4981"/>
                  </a:lnTo>
                  <a:lnTo>
                    <a:pt x="4072" y="4967"/>
                  </a:lnTo>
                  <a:lnTo>
                    <a:pt x="4050" y="4953"/>
                  </a:lnTo>
                  <a:lnTo>
                    <a:pt x="4029" y="4940"/>
                  </a:lnTo>
                  <a:lnTo>
                    <a:pt x="4008" y="4929"/>
                  </a:lnTo>
                  <a:lnTo>
                    <a:pt x="3985" y="4918"/>
                  </a:lnTo>
                  <a:lnTo>
                    <a:pt x="3962" y="4908"/>
                  </a:lnTo>
                  <a:lnTo>
                    <a:pt x="3938" y="4899"/>
                  </a:lnTo>
                  <a:lnTo>
                    <a:pt x="3914" y="4890"/>
                  </a:lnTo>
                  <a:lnTo>
                    <a:pt x="3890" y="4882"/>
                  </a:lnTo>
                  <a:lnTo>
                    <a:pt x="3865" y="4875"/>
                  </a:lnTo>
                  <a:lnTo>
                    <a:pt x="3841" y="4869"/>
                  </a:lnTo>
                  <a:lnTo>
                    <a:pt x="3816" y="4864"/>
                  </a:lnTo>
                  <a:lnTo>
                    <a:pt x="3790" y="4860"/>
                  </a:lnTo>
                  <a:lnTo>
                    <a:pt x="3765" y="4856"/>
                  </a:lnTo>
                  <a:lnTo>
                    <a:pt x="3738" y="4854"/>
                  </a:lnTo>
                  <a:lnTo>
                    <a:pt x="3712" y="4852"/>
                  </a:lnTo>
                  <a:lnTo>
                    <a:pt x="3685" y="4852"/>
                  </a:lnTo>
                  <a:lnTo>
                    <a:pt x="3685" y="4852"/>
                  </a:lnTo>
                  <a:lnTo>
                    <a:pt x="3649" y="4854"/>
                  </a:lnTo>
                  <a:lnTo>
                    <a:pt x="3612" y="4856"/>
                  </a:lnTo>
                  <a:lnTo>
                    <a:pt x="3577" y="4860"/>
                  </a:lnTo>
                  <a:lnTo>
                    <a:pt x="3542" y="4866"/>
                  </a:lnTo>
                  <a:lnTo>
                    <a:pt x="3508" y="4875"/>
                  </a:lnTo>
                  <a:lnTo>
                    <a:pt x="3474" y="4884"/>
                  </a:lnTo>
                  <a:lnTo>
                    <a:pt x="3441" y="4895"/>
                  </a:lnTo>
                  <a:lnTo>
                    <a:pt x="3409" y="4908"/>
                  </a:lnTo>
                  <a:lnTo>
                    <a:pt x="3378" y="4922"/>
                  </a:lnTo>
                  <a:lnTo>
                    <a:pt x="3346" y="4938"/>
                  </a:lnTo>
                  <a:lnTo>
                    <a:pt x="3317" y="4956"/>
                  </a:lnTo>
                  <a:lnTo>
                    <a:pt x="3288" y="4973"/>
                  </a:lnTo>
                  <a:lnTo>
                    <a:pt x="3261" y="4993"/>
                  </a:lnTo>
                  <a:lnTo>
                    <a:pt x="3233" y="5015"/>
                  </a:lnTo>
                  <a:lnTo>
                    <a:pt x="3208" y="5036"/>
                  </a:lnTo>
                  <a:lnTo>
                    <a:pt x="3183" y="5060"/>
                  </a:lnTo>
                  <a:lnTo>
                    <a:pt x="3160" y="5085"/>
                  </a:lnTo>
                  <a:lnTo>
                    <a:pt x="3137" y="5110"/>
                  </a:lnTo>
                  <a:lnTo>
                    <a:pt x="3116" y="5137"/>
                  </a:lnTo>
                  <a:lnTo>
                    <a:pt x="3096" y="5165"/>
                  </a:lnTo>
                  <a:lnTo>
                    <a:pt x="3078" y="5193"/>
                  </a:lnTo>
                  <a:lnTo>
                    <a:pt x="3061" y="5224"/>
                  </a:lnTo>
                  <a:lnTo>
                    <a:pt x="3045" y="5254"/>
                  </a:lnTo>
                  <a:lnTo>
                    <a:pt x="3032" y="5285"/>
                  </a:lnTo>
                  <a:lnTo>
                    <a:pt x="3018" y="5318"/>
                  </a:lnTo>
                  <a:lnTo>
                    <a:pt x="3008" y="5351"/>
                  </a:lnTo>
                  <a:lnTo>
                    <a:pt x="2998" y="5385"/>
                  </a:lnTo>
                  <a:lnTo>
                    <a:pt x="2990" y="5419"/>
                  </a:lnTo>
                  <a:lnTo>
                    <a:pt x="2984" y="5454"/>
                  </a:lnTo>
                  <a:lnTo>
                    <a:pt x="2979" y="5489"/>
                  </a:lnTo>
                  <a:lnTo>
                    <a:pt x="2976" y="5526"/>
                  </a:lnTo>
                  <a:lnTo>
                    <a:pt x="2975" y="5562"/>
                  </a:lnTo>
                  <a:lnTo>
                    <a:pt x="2975" y="5562"/>
                  </a:lnTo>
                  <a:lnTo>
                    <a:pt x="2976" y="5599"/>
                  </a:lnTo>
                  <a:lnTo>
                    <a:pt x="2979" y="5634"/>
                  </a:lnTo>
                  <a:lnTo>
                    <a:pt x="2984" y="5671"/>
                  </a:lnTo>
                  <a:lnTo>
                    <a:pt x="2990" y="5705"/>
                  </a:lnTo>
                  <a:lnTo>
                    <a:pt x="2998" y="5740"/>
                  </a:lnTo>
                  <a:lnTo>
                    <a:pt x="3008" y="5773"/>
                  </a:lnTo>
                  <a:lnTo>
                    <a:pt x="3018" y="5807"/>
                  </a:lnTo>
                  <a:lnTo>
                    <a:pt x="3032" y="5838"/>
                  </a:lnTo>
                  <a:lnTo>
                    <a:pt x="3045" y="5870"/>
                  </a:lnTo>
                  <a:lnTo>
                    <a:pt x="3061" y="5900"/>
                  </a:lnTo>
                  <a:lnTo>
                    <a:pt x="3078" y="5930"/>
                  </a:lnTo>
                  <a:lnTo>
                    <a:pt x="3096" y="5959"/>
                  </a:lnTo>
                  <a:lnTo>
                    <a:pt x="3116" y="5987"/>
                  </a:lnTo>
                  <a:lnTo>
                    <a:pt x="3137" y="6013"/>
                  </a:lnTo>
                  <a:lnTo>
                    <a:pt x="3160" y="6040"/>
                  </a:lnTo>
                  <a:lnTo>
                    <a:pt x="3183" y="6064"/>
                  </a:lnTo>
                  <a:lnTo>
                    <a:pt x="3208" y="6087"/>
                  </a:lnTo>
                  <a:lnTo>
                    <a:pt x="3233" y="6110"/>
                  </a:lnTo>
                  <a:lnTo>
                    <a:pt x="3261" y="6130"/>
                  </a:lnTo>
                  <a:lnTo>
                    <a:pt x="3288" y="6150"/>
                  </a:lnTo>
                  <a:lnTo>
                    <a:pt x="3317" y="6169"/>
                  </a:lnTo>
                  <a:lnTo>
                    <a:pt x="3346" y="6186"/>
                  </a:lnTo>
                  <a:lnTo>
                    <a:pt x="3378" y="6202"/>
                  </a:lnTo>
                  <a:lnTo>
                    <a:pt x="3409" y="6216"/>
                  </a:lnTo>
                  <a:lnTo>
                    <a:pt x="3441" y="6228"/>
                  </a:lnTo>
                  <a:lnTo>
                    <a:pt x="3474" y="6240"/>
                  </a:lnTo>
                  <a:lnTo>
                    <a:pt x="3508" y="6250"/>
                  </a:lnTo>
                  <a:lnTo>
                    <a:pt x="3542" y="6257"/>
                  </a:lnTo>
                  <a:lnTo>
                    <a:pt x="3577" y="6264"/>
                  </a:lnTo>
                  <a:lnTo>
                    <a:pt x="3612" y="6269"/>
                  </a:lnTo>
                  <a:lnTo>
                    <a:pt x="3649" y="6271"/>
                  </a:lnTo>
                  <a:lnTo>
                    <a:pt x="3685" y="6271"/>
                  </a:lnTo>
                  <a:lnTo>
                    <a:pt x="3685" y="6271"/>
                  </a:lnTo>
                  <a:lnTo>
                    <a:pt x="3710" y="6271"/>
                  </a:lnTo>
                  <a:lnTo>
                    <a:pt x="3736" y="6270"/>
                  </a:lnTo>
                  <a:lnTo>
                    <a:pt x="3759" y="6268"/>
                  </a:lnTo>
                  <a:lnTo>
                    <a:pt x="3785" y="6265"/>
                  </a:lnTo>
                  <a:lnTo>
                    <a:pt x="3809" y="6261"/>
                  </a:lnTo>
                  <a:lnTo>
                    <a:pt x="3833" y="6256"/>
                  </a:lnTo>
                  <a:lnTo>
                    <a:pt x="3856" y="6251"/>
                  </a:lnTo>
                  <a:lnTo>
                    <a:pt x="3880" y="6245"/>
                  </a:lnTo>
                  <a:lnTo>
                    <a:pt x="3903" y="6237"/>
                  </a:lnTo>
                  <a:lnTo>
                    <a:pt x="3926" y="6230"/>
                  </a:lnTo>
                  <a:lnTo>
                    <a:pt x="3948" y="6222"/>
                  </a:lnTo>
                  <a:lnTo>
                    <a:pt x="3970" y="6212"/>
                  </a:lnTo>
                  <a:lnTo>
                    <a:pt x="3991" y="6202"/>
                  </a:lnTo>
                  <a:lnTo>
                    <a:pt x="4013" y="6192"/>
                  </a:lnTo>
                  <a:lnTo>
                    <a:pt x="4034" y="6181"/>
                  </a:lnTo>
                  <a:lnTo>
                    <a:pt x="4054" y="6169"/>
                  </a:lnTo>
                  <a:lnTo>
                    <a:pt x="4074" y="6157"/>
                  </a:lnTo>
                  <a:lnTo>
                    <a:pt x="4093" y="6143"/>
                  </a:lnTo>
                  <a:lnTo>
                    <a:pt x="4112" y="6129"/>
                  </a:lnTo>
                  <a:lnTo>
                    <a:pt x="4131" y="6115"/>
                  </a:lnTo>
                  <a:lnTo>
                    <a:pt x="4149" y="6100"/>
                  </a:lnTo>
                  <a:lnTo>
                    <a:pt x="4166" y="6084"/>
                  </a:lnTo>
                  <a:lnTo>
                    <a:pt x="4184" y="6067"/>
                  </a:lnTo>
                  <a:lnTo>
                    <a:pt x="4200" y="6051"/>
                  </a:lnTo>
                  <a:lnTo>
                    <a:pt x="4215" y="6033"/>
                  </a:lnTo>
                  <a:lnTo>
                    <a:pt x="4230" y="6016"/>
                  </a:lnTo>
                  <a:lnTo>
                    <a:pt x="4246" y="5998"/>
                  </a:lnTo>
                  <a:lnTo>
                    <a:pt x="4259" y="5979"/>
                  </a:lnTo>
                  <a:lnTo>
                    <a:pt x="4273" y="5959"/>
                  </a:lnTo>
                  <a:lnTo>
                    <a:pt x="4286" y="5940"/>
                  </a:lnTo>
                  <a:lnTo>
                    <a:pt x="4298" y="5920"/>
                  </a:lnTo>
                  <a:lnTo>
                    <a:pt x="4310" y="5899"/>
                  </a:lnTo>
                  <a:lnTo>
                    <a:pt x="6558" y="6256"/>
                  </a:lnTo>
                  <a:lnTo>
                    <a:pt x="6429" y="12571"/>
                  </a:lnTo>
                  <a:lnTo>
                    <a:pt x="6429" y="12571"/>
                  </a:lnTo>
                  <a:close/>
                  <a:moveTo>
                    <a:pt x="7346" y="1079"/>
                  </a:moveTo>
                  <a:lnTo>
                    <a:pt x="7346" y="1079"/>
                  </a:lnTo>
                  <a:lnTo>
                    <a:pt x="7399" y="1080"/>
                  </a:lnTo>
                  <a:lnTo>
                    <a:pt x="7452" y="1084"/>
                  </a:lnTo>
                  <a:lnTo>
                    <a:pt x="7502" y="1091"/>
                  </a:lnTo>
                  <a:lnTo>
                    <a:pt x="7554" y="1100"/>
                  </a:lnTo>
                  <a:lnTo>
                    <a:pt x="7603" y="1111"/>
                  </a:lnTo>
                  <a:lnTo>
                    <a:pt x="7652" y="1125"/>
                  </a:lnTo>
                  <a:lnTo>
                    <a:pt x="7699" y="1142"/>
                  </a:lnTo>
                  <a:lnTo>
                    <a:pt x="7745" y="1159"/>
                  </a:lnTo>
                  <a:lnTo>
                    <a:pt x="7792" y="1181"/>
                  </a:lnTo>
                  <a:lnTo>
                    <a:pt x="7836" y="1203"/>
                  </a:lnTo>
                  <a:lnTo>
                    <a:pt x="7879" y="1227"/>
                  </a:lnTo>
                  <a:lnTo>
                    <a:pt x="7920" y="1254"/>
                  </a:lnTo>
                  <a:lnTo>
                    <a:pt x="7961" y="1283"/>
                  </a:lnTo>
                  <a:lnTo>
                    <a:pt x="8000" y="1313"/>
                  </a:lnTo>
                  <a:lnTo>
                    <a:pt x="8036" y="1346"/>
                  </a:lnTo>
                  <a:lnTo>
                    <a:pt x="8073" y="1380"/>
                  </a:lnTo>
                  <a:lnTo>
                    <a:pt x="8107" y="1415"/>
                  </a:lnTo>
                  <a:lnTo>
                    <a:pt x="8138" y="1453"/>
                  </a:lnTo>
                  <a:lnTo>
                    <a:pt x="8168" y="1492"/>
                  </a:lnTo>
                  <a:lnTo>
                    <a:pt x="8197" y="1532"/>
                  </a:lnTo>
                  <a:lnTo>
                    <a:pt x="8224" y="1574"/>
                  </a:lnTo>
                  <a:lnTo>
                    <a:pt x="8249" y="1616"/>
                  </a:lnTo>
                  <a:lnTo>
                    <a:pt x="8272" y="1660"/>
                  </a:lnTo>
                  <a:lnTo>
                    <a:pt x="8292" y="1706"/>
                  </a:lnTo>
                  <a:lnTo>
                    <a:pt x="8311" y="1752"/>
                  </a:lnTo>
                  <a:lnTo>
                    <a:pt x="8327" y="1800"/>
                  </a:lnTo>
                  <a:lnTo>
                    <a:pt x="8341" y="1849"/>
                  </a:lnTo>
                  <a:lnTo>
                    <a:pt x="8352" y="1898"/>
                  </a:lnTo>
                  <a:lnTo>
                    <a:pt x="8361" y="1949"/>
                  </a:lnTo>
                  <a:lnTo>
                    <a:pt x="8367" y="2000"/>
                  </a:lnTo>
                  <a:lnTo>
                    <a:pt x="8371" y="2052"/>
                  </a:lnTo>
                  <a:lnTo>
                    <a:pt x="8372" y="2105"/>
                  </a:lnTo>
                  <a:lnTo>
                    <a:pt x="8372" y="2105"/>
                  </a:lnTo>
                  <a:lnTo>
                    <a:pt x="8371" y="2158"/>
                  </a:lnTo>
                  <a:lnTo>
                    <a:pt x="8367" y="2211"/>
                  </a:lnTo>
                  <a:lnTo>
                    <a:pt x="8361" y="2261"/>
                  </a:lnTo>
                  <a:lnTo>
                    <a:pt x="8352" y="2313"/>
                  </a:lnTo>
                  <a:lnTo>
                    <a:pt x="8341" y="2362"/>
                  </a:lnTo>
                  <a:lnTo>
                    <a:pt x="8327" y="2411"/>
                  </a:lnTo>
                  <a:lnTo>
                    <a:pt x="8311" y="2459"/>
                  </a:lnTo>
                  <a:lnTo>
                    <a:pt x="8292" y="2505"/>
                  </a:lnTo>
                  <a:lnTo>
                    <a:pt x="8272" y="2551"/>
                  </a:lnTo>
                  <a:lnTo>
                    <a:pt x="8249" y="2595"/>
                  </a:lnTo>
                  <a:lnTo>
                    <a:pt x="8224" y="2638"/>
                  </a:lnTo>
                  <a:lnTo>
                    <a:pt x="8197" y="2679"/>
                  </a:lnTo>
                  <a:lnTo>
                    <a:pt x="8168" y="2719"/>
                  </a:lnTo>
                  <a:lnTo>
                    <a:pt x="8138" y="2758"/>
                  </a:lnTo>
                  <a:lnTo>
                    <a:pt x="8107" y="2795"/>
                  </a:lnTo>
                  <a:lnTo>
                    <a:pt x="8073" y="2831"/>
                  </a:lnTo>
                  <a:lnTo>
                    <a:pt x="8036" y="2865"/>
                  </a:lnTo>
                  <a:lnTo>
                    <a:pt x="8000" y="2897"/>
                  </a:lnTo>
                  <a:lnTo>
                    <a:pt x="7961" y="2927"/>
                  </a:lnTo>
                  <a:lnTo>
                    <a:pt x="7920" y="2956"/>
                  </a:lnTo>
                  <a:lnTo>
                    <a:pt x="7879" y="2982"/>
                  </a:lnTo>
                  <a:lnTo>
                    <a:pt x="7836" y="3008"/>
                  </a:lnTo>
                  <a:lnTo>
                    <a:pt x="7792" y="3030"/>
                  </a:lnTo>
                  <a:lnTo>
                    <a:pt x="7745" y="3050"/>
                  </a:lnTo>
                  <a:lnTo>
                    <a:pt x="7699" y="3069"/>
                  </a:lnTo>
                  <a:lnTo>
                    <a:pt x="7652" y="3086"/>
                  </a:lnTo>
                  <a:lnTo>
                    <a:pt x="7603" y="3100"/>
                  </a:lnTo>
                  <a:lnTo>
                    <a:pt x="7554" y="3111"/>
                  </a:lnTo>
                  <a:lnTo>
                    <a:pt x="7502" y="3120"/>
                  </a:lnTo>
                  <a:lnTo>
                    <a:pt x="7452" y="3126"/>
                  </a:lnTo>
                  <a:lnTo>
                    <a:pt x="7399" y="3130"/>
                  </a:lnTo>
                  <a:lnTo>
                    <a:pt x="7346" y="3131"/>
                  </a:lnTo>
                  <a:lnTo>
                    <a:pt x="7346" y="3131"/>
                  </a:lnTo>
                  <a:lnTo>
                    <a:pt x="7293" y="3130"/>
                  </a:lnTo>
                  <a:lnTo>
                    <a:pt x="7241" y="3126"/>
                  </a:lnTo>
                  <a:lnTo>
                    <a:pt x="7190" y="3120"/>
                  </a:lnTo>
                  <a:lnTo>
                    <a:pt x="7139" y="3111"/>
                  </a:lnTo>
                  <a:lnTo>
                    <a:pt x="7090" y="3100"/>
                  </a:lnTo>
                  <a:lnTo>
                    <a:pt x="7041" y="3086"/>
                  </a:lnTo>
                  <a:lnTo>
                    <a:pt x="6993" y="3069"/>
                  </a:lnTo>
                  <a:lnTo>
                    <a:pt x="6947" y="3050"/>
                  </a:lnTo>
                  <a:lnTo>
                    <a:pt x="6901" y="3030"/>
                  </a:lnTo>
                  <a:lnTo>
                    <a:pt x="6857" y="3008"/>
                  </a:lnTo>
                  <a:lnTo>
                    <a:pt x="6815" y="2982"/>
                  </a:lnTo>
                  <a:lnTo>
                    <a:pt x="6773" y="2956"/>
                  </a:lnTo>
                  <a:lnTo>
                    <a:pt x="6733" y="2927"/>
                  </a:lnTo>
                  <a:lnTo>
                    <a:pt x="6694" y="2897"/>
                  </a:lnTo>
                  <a:lnTo>
                    <a:pt x="6656" y="2865"/>
                  </a:lnTo>
                  <a:lnTo>
                    <a:pt x="6621" y="2831"/>
                  </a:lnTo>
                  <a:lnTo>
                    <a:pt x="6587" y="2795"/>
                  </a:lnTo>
                  <a:lnTo>
                    <a:pt x="6554" y="2758"/>
                  </a:lnTo>
                  <a:lnTo>
                    <a:pt x="6524" y="2719"/>
                  </a:lnTo>
                  <a:lnTo>
                    <a:pt x="6495" y="2679"/>
                  </a:lnTo>
                  <a:lnTo>
                    <a:pt x="6468" y="2638"/>
                  </a:lnTo>
                  <a:lnTo>
                    <a:pt x="6444" y="2595"/>
                  </a:lnTo>
                  <a:lnTo>
                    <a:pt x="6422" y="2551"/>
                  </a:lnTo>
                  <a:lnTo>
                    <a:pt x="6400" y="2505"/>
                  </a:lnTo>
                  <a:lnTo>
                    <a:pt x="6383" y="2459"/>
                  </a:lnTo>
                  <a:lnTo>
                    <a:pt x="6366" y="2411"/>
                  </a:lnTo>
                  <a:lnTo>
                    <a:pt x="6352" y="2362"/>
                  </a:lnTo>
                  <a:lnTo>
                    <a:pt x="6341" y="2313"/>
                  </a:lnTo>
                  <a:lnTo>
                    <a:pt x="6332" y="2261"/>
                  </a:lnTo>
                  <a:lnTo>
                    <a:pt x="6325" y="2211"/>
                  </a:lnTo>
                  <a:lnTo>
                    <a:pt x="6321" y="2158"/>
                  </a:lnTo>
                  <a:lnTo>
                    <a:pt x="6320" y="2105"/>
                  </a:lnTo>
                  <a:lnTo>
                    <a:pt x="6320" y="2105"/>
                  </a:lnTo>
                  <a:lnTo>
                    <a:pt x="6321" y="2052"/>
                  </a:lnTo>
                  <a:lnTo>
                    <a:pt x="6325" y="2000"/>
                  </a:lnTo>
                  <a:lnTo>
                    <a:pt x="6332" y="1949"/>
                  </a:lnTo>
                  <a:lnTo>
                    <a:pt x="6341" y="1898"/>
                  </a:lnTo>
                  <a:lnTo>
                    <a:pt x="6352" y="1849"/>
                  </a:lnTo>
                  <a:lnTo>
                    <a:pt x="6366" y="1800"/>
                  </a:lnTo>
                  <a:lnTo>
                    <a:pt x="6383" y="1752"/>
                  </a:lnTo>
                  <a:lnTo>
                    <a:pt x="6400" y="1706"/>
                  </a:lnTo>
                  <a:lnTo>
                    <a:pt x="6422" y="1660"/>
                  </a:lnTo>
                  <a:lnTo>
                    <a:pt x="6444" y="1616"/>
                  </a:lnTo>
                  <a:lnTo>
                    <a:pt x="6468" y="1574"/>
                  </a:lnTo>
                  <a:lnTo>
                    <a:pt x="6495" y="1532"/>
                  </a:lnTo>
                  <a:lnTo>
                    <a:pt x="6524" y="1492"/>
                  </a:lnTo>
                  <a:lnTo>
                    <a:pt x="6554" y="1453"/>
                  </a:lnTo>
                  <a:lnTo>
                    <a:pt x="6587" y="1415"/>
                  </a:lnTo>
                  <a:lnTo>
                    <a:pt x="6621" y="1380"/>
                  </a:lnTo>
                  <a:lnTo>
                    <a:pt x="6656" y="1346"/>
                  </a:lnTo>
                  <a:lnTo>
                    <a:pt x="6694" y="1313"/>
                  </a:lnTo>
                  <a:lnTo>
                    <a:pt x="6733" y="1283"/>
                  </a:lnTo>
                  <a:lnTo>
                    <a:pt x="6773" y="1254"/>
                  </a:lnTo>
                  <a:lnTo>
                    <a:pt x="6815" y="1227"/>
                  </a:lnTo>
                  <a:lnTo>
                    <a:pt x="6857" y="1203"/>
                  </a:lnTo>
                  <a:lnTo>
                    <a:pt x="6901" y="1181"/>
                  </a:lnTo>
                  <a:lnTo>
                    <a:pt x="6947" y="1159"/>
                  </a:lnTo>
                  <a:lnTo>
                    <a:pt x="6993" y="1142"/>
                  </a:lnTo>
                  <a:lnTo>
                    <a:pt x="7041" y="1125"/>
                  </a:lnTo>
                  <a:lnTo>
                    <a:pt x="7090" y="1111"/>
                  </a:lnTo>
                  <a:lnTo>
                    <a:pt x="7139" y="1100"/>
                  </a:lnTo>
                  <a:lnTo>
                    <a:pt x="7190" y="1091"/>
                  </a:lnTo>
                  <a:lnTo>
                    <a:pt x="7241" y="1084"/>
                  </a:lnTo>
                  <a:lnTo>
                    <a:pt x="7293" y="1080"/>
                  </a:lnTo>
                  <a:lnTo>
                    <a:pt x="7346" y="1079"/>
                  </a:lnTo>
                  <a:lnTo>
                    <a:pt x="7346" y="1079"/>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8" name="组合 7"/>
          <p:cNvGrpSpPr/>
          <p:nvPr/>
        </p:nvGrpSpPr>
        <p:grpSpPr>
          <a:xfrm>
            <a:off x="2211210" y="2624973"/>
            <a:ext cx="1224000" cy="1224000"/>
            <a:chOff x="2211210" y="2624973"/>
            <a:chExt cx="1224000" cy="1224000"/>
          </a:xfrm>
        </p:grpSpPr>
        <p:sp>
          <p:nvSpPr>
            <p:cNvPr id="12" name="椭圆 11"/>
            <p:cNvSpPr/>
            <p:nvPr/>
          </p:nvSpPr>
          <p:spPr>
            <a:xfrm>
              <a:off x="2211210" y="2624973"/>
              <a:ext cx="1224000" cy="1224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372"/>
            <p:cNvSpPr>
              <a:spLocks noEditPoints="1"/>
            </p:cNvSpPr>
            <p:nvPr/>
          </p:nvSpPr>
          <p:spPr bwMode="auto">
            <a:xfrm>
              <a:off x="2668139" y="3011846"/>
              <a:ext cx="310143" cy="450255"/>
            </a:xfrm>
            <a:custGeom>
              <a:avLst/>
              <a:gdLst>
                <a:gd name="T0" fmla="*/ 8648 w 10199"/>
                <a:gd name="T1" fmla="*/ 14078 h 14806"/>
                <a:gd name="T2" fmla="*/ 8478 w 10199"/>
                <a:gd name="T3" fmla="*/ 13039 h 14806"/>
                <a:gd name="T4" fmla="*/ 8096 w 10199"/>
                <a:gd name="T5" fmla="*/ 11743 h 14806"/>
                <a:gd name="T6" fmla="*/ 7619 w 10199"/>
                <a:gd name="T7" fmla="*/ 10705 h 14806"/>
                <a:gd name="T8" fmla="*/ 7191 w 10199"/>
                <a:gd name="T9" fmla="*/ 10022 h 14806"/>
                <a:gd name="T10" fmla="*/ 6662 w 10199"/>
                <a:gd name="T11" fmla="*/ 9370 h 14806"/>
                <a:gd name="T12" fmla="*/ 6021 w 10199"/>
                <a:gd name="T13" fmla="*/ 8771 h 14806"/>
                <a:gd name="T14" fmla="*/ 5258 w 10199"/>
                <a:gd name="T15" fmla="*/ 8246 h 14806"/>
                <a:gd name="T16" fmla="*/ 4362 w 10199"/>
                <a:gd name="T17" fmla="*/ 7743 h 14806"/>
                <a:gd name="T18" fmla="*/ 3420 w 10199"/>
                <a:gd name="T19" fmla="*/ 7085 h 14806"/>
                <a:gd name="T20" fmla="*/ 2624 w 10199"/>
                <a:gd name="T21" fmla="*/ 6371 h 14806"/>
                <a:gd name="T22" fmla="*/ 1963 w 10199"/>
                <a:gd name="T23" fmla="*/ 5620 h 14806"/>
                <a:gd name="T24" fmla="*/ 1422 w 10199"/>
                <a:gd name="T25" fmla="*/ 4850 h 14806"/>
                <a:gd name="T26" fmla="*/ 991 w 10199"/>
                <a:gd name="T27" fmla="*/ 4078 h 14806"/>
                <a:gd name="T28" fmla="*/ 497 w 10199"/>
                <a:gd name="T29" fmla="*/ 2879 h 14806"/>
                <a:gd name="T30" fmla="*/ 152 w 10199"/>
                <a:gd name="T31" fmla="*/ 1541 h 14806"/>
                <a:gd name="T32" fmla="*/ 20 w 10199"/>
                <a:gd name="T33" fmla="*/ 510 h 14806"/>
                <a:gd name="T34" fmla="*/ 1512 w 10199"/>
                <a:gd name="T35" fmla="*/ 294 h 14806"/>
                <a:gd name="T36" fmla="*/ 1614 w 10199"/>
                <a:gd name="T37" fmla="*/ 1186 h 14806"/>
                <a:gd name="T38" fmla="*/ 1881 w 10199"/>
                <a:gd name="T39" fmla="*/ 2282 h 14806"/>
                <a:gd name="T40" fmla="*/ 2400 w 10199"/>
                <a:gd name="T41" fmla="*/ 3532 h 14806"/>
                <a:gd name="T42" fmla="*/ 2866 w 10199"/>
                <a:gd name="T43" fmla="*/ 4307 h 14806"/>
                <a:gd name="T44" fmla="*/ 3359 w 10199"/>
                <a:gd name="T45" fmla="*/ 4945 h 14806"/>
                <a:gd name="T46" fmla="*/ 3957 w 10199"/>
                <a:gd name="T47" fmla="*/ 5562 h 14806"/>
                <a:gd name="T48" fmla="*/ 4672 w 10199"/>
                <a:gd name="T49" fmla="*/ 6143 h 14806"/>
                <a:gd name="T50" fmla="*/ 5513 w 10199"/>
                <a:gd name="T51" fmla="*/ 6672 h 14806"/>
                <a:gd name="T52" fmla="*/ 6401 w 10199"/>
                <a:gd name="T53" fmla="*/ 7184 h 14806"/>
                <a:gd name="T54" fmla="*/ 7275 w 10199"/>
                <a:gd name="T55" fmla="*/ 7855 h 14806"/>
                <a:gd name="T56" fmla="*/ 8003 w 10199"/>
                <a:gd name="T57" fmla="*/ 8598 h 14806"/>
                <a:gd name="T58" fmla="*/ 8599 w 10199"/>
                <a:gd name="T59" fmla="*/ 9390 h 14806"/>
                <a:gd name="T60" fmla="*/ 9076 w 10199"/>
                <a:gd name="T61" fmla="*/ 10207 h 14806"/>
                <a:gd name="T62" fmla="*/ 9447 w 10199"/>
                <a:gd name="T63" fmla="*/ 11026 h 14806"/>
                <a:gd name="T64" fmla="*/ 9910 w 10199"/>
                <a:gd name="T65" fmla="*/ 12500 h 14806"/>
                <a:gd name="T66" fmla="*/ 10135 w 10199"/>
                <a:gd name="T67" fmla="*/ 13784 h 14806"/>
                <a:gd name="T68" fmla="*/ 10199 w 10199"/>
                <a:gd name="T69" fmla="*/ 14769 h 14806"/>
                <a:gd name="T70" fmla="*/ 3162 w 10199"/>
                <a:gd name="T71" fmla="*/ 9825 h 14806"/>
                <a:gd name="T72" fmla="*/ 3867 w 10199"/>
                <a:gd name="T73" fmla="*/ 9044 h 14806"/>
                <a:gd name="T74" fmla="*/ 2529 w 10199"/>
                <a:gd name="T75" fmla="*/ 8238 h 14806"/>
                <a:gd name="T76" fmla="*/ 1956 w 10199"/>
                <a:gd name="T77" fmla="*/ 8899 h 14806"/>
                <a:gd name="T78" fmla="*/ 1476 w 10199"/>
                <a:gd name="T79" fmla="*/ 9589 h 14806"/>
                <a:gd name="T80" fmla="*/ 914 w 10199"/>
                <a:gd name="T81" fmla="*/ 10647 h 14806"/>
                <a:gd name="T82" fmla="*/ 417 w 10199"/>
                <a:gd name="T83" fmla="*/ 12018 h 14806"/>
                <a:gd name="T84" fmla="*/ 142 w 10199"/>
                <a:gd name="T85" fmla="*/ 13234 h 14806"/>
                <a:gd name="T86" fmla="*/ 15 w 10199"/>
                <a:gd name="T87" fmla="*/ 14322 h 14806"/>
                <a:gd name="T88" fmla="*/ 1512 w 10199"/>
                <a:gd name="T89" fmla="*/ 14563 h 14806"/>
                <a:gd name="T90" fmla="*/ 1661 w 10199"/>
                <a:gd name="T91" fmla="*/ 13348 h 14806"/>
                <a:gd name="T92" fmla="*/ 1975 w 10199"/>
                <a:gd name="T93" fmla="*/ 12121 h 14806"/>
                <a:gd name="T94" fmla="*/ 2376 w 10199"/>
                <a:gd name="T95" fmla="*/ 11109 h 14806"/>
                <a:gd name="T96" fmla="*/ 7079 w 10199"/>
                <a:gd name="T97" fmla="*/ 4618 h 14806"/>
                <a:gd name="T98" fmla="*/ 6425 w 10199"/>
                <a:gd name="T99" fmla="*/ 5377 h 14806"/>
                <a:gd name="T100" fmla="*/ 7341 w 10199"/>
                <a:gd name="T101" fmla="*/ 6595 h 14806"/>
                <a:gd name="T102" fmla="*/ 7935 w 10199"/>
                <a:gd name="T103" fmla="*/ 5979 h 14806"/>
                <a:gd name="T104" fmla="*/ 8620 w 10199"/>
                <a:gd name="T105" fmla="*/ 5088 h 14806"/>
                <a:gd name="T106" fmla="*/ 9338 w 10199"/>
                <a:gd name="T107" fmla="*/ 3801 h 14806"/>
                <a:gd name="T108" fmla="*/ 9798 w 10199"/>
                <a:gd name="T109" fmla="*/ 2572 h 14806"/>
                <a:gd name="T110" fmla="*/ 10056 w 10199"/>
                <a:gd name="T111" fmla="*/ 1483 h 14806"/>
                <a:gd name="T112" fmla="*/ 10185 w 10199"/>
                <a:gd name="T113" fmla="*/ 404 h 14806"/>
                <a:gd name="T114" fmla="*/ 8684 w 10199"/>
                <a:gd name="T115" fmla="*/ 326 h 14806"/>
                <a:gd name="T116" fmla="*/ 8534 w 10199"/>
                <a:gd name="T117" fmla="*/ 1440 h 14806"/>
                <a:gd name="T118" fmla="*/ 8139 w 10199"/>
                <a:gd name="T119" fmla="*/ 2766 h 14806"/>
                <a:gd name="T120" fmla="*/ 7596 w 10199"/>
                <a:gd name="T121" fmla="*/ 3878 h 14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99" h="14806">
                  <a:moveTo>
                    <a:pt x="10198" y="14806"/>
                  </a:moveTo>
                  <a:lnTo>
                    <a:pt x="8693" y="14783"/>
                  </a:lnTo>
                  <a:lnTo>
                    <a:pt x="8693" y="14783"/>
                  </a:lnTo>
                  <a:lnTo>
                    <a:pt x="8693" y="14721"/>
                  </a:lnTo>
                  <a:lnTo>
                    <a:pt x="8691" y="14653"/>
                  </a:lnTo>
                  <a:lnTo>
                    <a:pt x="8687" y="14561"/>
                  </a:lnTo>
                  <a:lnTo>
                    <a:pt x="8680" y="14448"/>
                  </a:lnTo>
                  <a:lnTo>
                    <a:pt x="8670" y="14315"/>
                  </a:lnTo>
                  <a:lnTo>
                    <a:pt x="8657" y="14161"/>
                  </a:lnTo>
                  <a:lnTo>
                    <a:pt x="8648" y="14078"/>
                  </a:lnTo>
                  <a:lnTo>
                    <a:pt x="8638" y="13990"/>
                  </a:lnTo>
                  <a:lnTo>
                    <a:pt x="8626" y="13899"/>
                  </a:lnTo>
                  <a:lnTo>
                    <a:pt x="8614" y="13803"/>
                  </a:lnTo>
                  <a:lnTo>
                    <a:pt x="8600" y="13704"/>
                  </a:lnTo>
                  <a:lnTo>
                    <a:pt x="8584" y="13601"/>
                  </a:lnTo>
                  <a:lnTo>
                    <a:pt x="8567" y="13495"/>
                  </a:lnTo>
                  <a:lnTo>
                    <a:pt x="8547" y="13385"/>
                  </a:lnTo>
                  <a:lnTo>
                    <a:pt x="8526" y="13272"/>
                  </a:lnTo>
                  <a:lnTo>
                    <a:pt x="8503" y="13157"/>
                  </a:lnTo>
                  <a:lnTo>
                    <a:pt x="8478" y="13039"/>
                  </a:lnTo>
                  <a:lnTo>
                    <a:pt x="8450" y="12918"/>
                  </a:lnTo>
                  <a:lnTo>
                    <a:pt x="8421" y="12795"/>
                  </a:lnTo>
                  <a:lnTo>
                    <a:pt x="8390" y="12669"/>
                  </a:lnTo>
                  <a:lnTo>
                    <a:pt x="8356" y="12542"/>
                  </a:lnTo>
                  <a:lnTo>
                    <a:pt x="8319" y="12412"/>
                  </a:lnTo>
                  <a:lnTo>
                    <a:pt x="8280" y="12281"/>
                  </a:lnTo>
                  <a:lnTo>
                    <a:pt x="8237" y="12149"/>
                  </a:lnTo>
                  <a:lnTo>
                    <a:pt x="8193" y="12014"/>
                  </a:lnTo>
                  <a:lnTo>
                    <a:pt x="8147" y="11879"/>
                  </a:lnTo>
                  <a:lnTo>
                    <a:pt x="8096" y="11743"/>
                  </a:lnTo>
                  <a:lnTo>
                    <a:pt x="8043" y="11606"/>
                  </a:lnTo>
                  <a:lnTo>
                    <a:pt x="7987" y="11468"/>
                  </a:lnTo>
                  <a:lnTo>
                    <a:pt x="7927" y="11329"/>
                  </a:lnTo>
                  <a:lnTo>
                    <a:pt x="7864" y="11191"/>
                  </a:lnTo>
                  <a:lnTo>
                    <a:pt x="7799" y="11052"/>
                  </a:lnTo>
                  <a:lnTo>
                    <a:pt x="7765" y="10983"/>
                  </a:lnTo>
                  <a:lnTo>
                    <a:pt x="7730" y="10914"/>
                  </a:lnTo>
                  <a:lnTo>
                    <a:pt x="7693" y="10844"/>
                  </a:lnTo>
                  <a:lnTo>
                    <a:pt x="7657" y="10774"/>
                  </a:lnTo>
                  <a:lnTo>
                    <a:pt x="7619" y="10705"/>
                  </a:lnTo>
                  <a:lnTo>
                    <a:pt x="7581" y="10637"/>
                  </a:lnTo>
                  <a:lnTo>
                    <a:pt x="7541" y="10567"/>
                  </a:lnTo>
                  <a:lnTo>
                    <a:pt x="7501" y="10498"/>
                  </a:lnTo>
                  <a:lnTo>
                    <a:pt x="7459" y="10429"/>
                  </a:lnTo>
                  <a:lnTo>
                    <a:pt x="7417" y="10361"/>
                  </a:lnTo>
                  <a:lnTo>
                    <a:pt x="7373" y="10293"/>
                  </a:lnTo>
                  <a:lnTo>
                    <a:pt x="7329" y="10225"/>
                  </a:lnTo>
                  <a:lnTo>
                    <a:pt x="7284" y="10157"/>
                  </a:lnTo>
                  <a:lnTo>
                    <a:pt x="7239" y="10089"/>
                  </a:lnTo>
                  <a:lnTo>
                    <a:pt x="7191" y="10022"/>
                  </a:lnTo>
                  <a:lnTo>
                    <a:pt x="7143" y="9954"/>
                  </a:lnTo>
                  <a:lnTo>
                    <a:pt x="7094" y="9887"/>
                  </a:lnTo>
                  <a:lnTo>
                    <a:pt x="7043" y="9822"/>
                  </a:lnTo>
                  <a:lnTo>
                    <a:pt x="6992" y="9757"/>
                  </a:lnTo>
                  <a:lnTo>
                    <a:pt x="6940" y="9690"/>
                  </a:lnTo>
                  <a:lnTo>
                    <a:pt x="6886" y="9626"/>
                  </a:lnTo>
                  <a:lnTo>
                    <a:pt x="6832" y="9560"/>
                  </a:lnTo>
                  <a:lnTo>
                    <a:pt x="6776" y="9497"/>
                  </a:lnTo>
                  <a:lnTo>
                    <a:pt x="6720" y="9433"/>
                  </a:lnTo>
                  <a:lnTo>
                    <a:pt x="6662" y="9370"/>
                  </a:lnTo>
                  <a:lnTo>
                    <a:pt x="6603" y="9307"/>
                  </a:lnTo>
                  <a:lnTo>
                    <a:pt x="6542" y="9245"/>
                  </a:lnTo>
                  <a:lnTo>
                    <a:pt x="6482" y="9184"/>
                  </a:lnTo>
                  <a:lnTo>
                    <a:pt x="6419" y="9122"/>
                  </a:lnTo>
                  <a:lnTo>
                    <a:pt x="6356" y="9063"/>
                  </a:lnTo>
                  <a:lnTo>
                    <a:pt x="6292" y="9002"/>
                  </a:lnTo>
                  <a:lnTo>
                    <a:pt x="6225" y="8943"/>
                  </a:lnTo>
                  <a:lnTo>
                    <a:pt x="6158" y="8885"/>
                  </a:lnTo>
                  <a:lnTo>
                    <a:pt x="6090" y="8827"/>
                  </a:lnTo>
                  <a:lnTo>
                    <a:pt x="6021" y="8771"/>
                  </a:lnTo>
                  <a:lnTo>
                    <a:pt x="5950" y="8714"/>
                  </a:lnTo>
                  <a:lnTo>
                    <a:pt x="5879" y="8659"/>
                  </a:lnTo>
                  <a:lnTo>
                    <a:pt x="5805" y="8604"/>
                  </a:lnTo>
                  <a:lnTo>
                    <a:pt x="5731" y="8550"/>
                  </a:lnTo>
                  <a:lnTo>
                    <a:pt x="5656" y="8497"/>
                  </a:lnTo>
                  <a:lnTo>
                    <a:pt x="5578" y="8445"/>
                  </a:lnTo>
                  <a:lnTo>
                    <a:pt x="5499" y="8394"/>
                  </a:lnTo>
                  <a:lnTo>
                    <a:pt x="5420" y="8344"/>
                  </a:lnTo>
                  <a:lnTo>
                    <a:pt x="5340" y="8293"/>
                  </a:lnTo>
                  <a:lnTo>
                    <a:pt x="5258" y="8246"/>
                  </a:lnTo>
                  <a:lnTo>
                    <a:pt x="5175" y="8198"/>
                  </a:lnTo>
                  <a:lnTo>
                    <a:pt x="5089" y="8151"/>
                  </a:lnTo>
                  <a:lnTo>
                    <a:pt x="5003" y="8106"/>
                  </a:lnTo>
                  <a:lnTo>
                    <a:pt x="5003" y="8106"/>
                  </a:lnTo>
                  <a:lnTo>
                    <a:pt x="4892" y="8047"/>
                  </a:lnTo>
                  <a:lnTo>
                    <a:pt x="4783" y="7987"/>
                  </a:lnTo>
                  <a:lnTo>
                    <a:pt x="4676" y="7928"/>
                  </a:lnTo>
                  <a:lnTo>
                    <a:pt x="4570" y="7867"/>
                  </a:lnTo>
                  <a:lnTo>
                    <a:pt x="4466" y="7805"/>
                  </a:lnTo>
                  <a:lnTo>
                    <a:pt x="4362" y="7743"/>
                  </a:lnTo>
                  <a:lnTo>
                    <a:pt x="4262" y="7680"/>
                  </a:lnTo>
                  <a:lnTo>
                    <a:pt x="4162" y="7616"/>
                  </a:lnTo>
                  <a:lnTo>
                    <a:pt x="4064" y="7552"/>
                  </a:lnTo>
                  <a:lnTo>
                    <a:pt x="3968" y="7488"/>
                  </a:lnTo>
                  <a:lnTo>
                    <a:pt x="3872" y="7422"/>
                  </a:lnTo>
                  <a:lnTo>
                    <a:pt x="3779" y="7355"/>
                  </a:lnTo>
                  <a:lnTo>
                    <a:pt x="3687" y="7289"/>
                  </a:lnTo>
                  <a:lnTo>
                    <a:pt x="3597" y="7221"/>
                  </a:lnTo>
                  <a:lnTo>
                    <a:pt x="3508" y="7153"/>
                  </a:lnTo>
                  <a:lnTo>
                    <a:pt x="3420" y="7085"/>
                  </a:lnTo>
                  <a:lnTo>
                    <a:pt x="3335" y="7015"/>
                  </a:lnTo>
                  <a:lnTo>
                    <a:pt x="3250" y="6945"/>
                  </a:lnTo>
                  <a:lnTo>
                    <a:pt x="3167" y="6874"/>
                  </a:lnTo>
                  <a:lnTo>
                    <a:pt x="3085" y="6804"/>
                  </a:lnTo>
                  <a:lnTo>
                    <a:pt x="3006" y="6733"/>
                  </a:lnTo>
                  <a:lnTo>
                    <a:pt x="2927" y="6662"/>
                  </a:lnTo>
                  <a:lnTo>
                    <a:pt x="2850" y="6590"/>
                  </a:lnTo>
                  <a:lnTo>
                    <a:pt x="2773" y="6517"/>
                  </a:lnTo>
                  <a:lnTo>
                    <a:pt x="2699" y="6444"/>
                  </a:lnTo>
                  <a:lnTo>
                    <a:pt x="2624" y="6371"/>
                  </a:lnTo>
                  <a:lnTo>
                    <a:pt x="2553" y="6297"/>
                  </a:lnTo>
                  <a:lnTo>
                    <a:pt x="2482" y="6223"/>
                  </a:lnTo>
                  <a:lnTo>
                    <a:pt x="2413" y="6149"/>
                  </a:lnTo>
                  <a:lnTo>
                    <a:pt x="2345" y="6074"/>
                  </a:lnTo>
                  <a:lnTo>
                    <a:pt x="2278" y="5999"/>
                  </a:lnTo>
                  <a:lnTo>
                    <a:pt x="2213" y="5924"/>
                  </a:lnTo>
                  <a:lnTo>
                    <a:pt x="2148" y="5848"/>
                  </a:lnTo>
                  <a:lnTo>
                    <a:pt x="2085" y="5773"/>
                  </a:lnTo>
                  <a:lnTo>
                    <a:pt x="2024" y="5697"/>
                  </a:lnTo>
                  <a:lnTo>
                    <a:pt x="1963" y="5620"/>
                  </a:lnTo>
                  <a:lnTo>
                    <a:pt x="1904" y="5544"/>
                  </a:lnTo>
                  <a:lnTo>
                    <a:pt x="1845" y="5467"/>
                  </a:lnTo>
                  <a:lnTo>
                    <a:pt x="1788" y="5391"/>
                  </a:lnTo>
                  <a:lnTo>
                    <a:pt x="1733" y="5313"/>
                  </a:lnTo>
                  <a:lnTo>
                    <a:pt x="1679" y="5236"/>
                  </a:lnTo>
                  <a:lnTo>
                    <a:pt x="1625" y="5160"/>
                  </a:lnTo>
                  <a:lnTo>
                    <a:pt x="1573" y="5083"/>
                  </a:lnTo>
                  <a:lnTo>
                    <a:pt x="1521" y="5005"/>
                  </a:lnTo>
                  <a:lnTo>
                    <a:pt x="1471" y="4928"/>
                  </a:lnTo>
                  <a:lnTo>
                    <a:pt x="1422" y="4850"/>
                  </a:lnTo>
                  <a:lnTo>
                    <a:pt x="1374" y="4773"/>
                  </a:lnTo>
                  <a:lnTo>
                    <a:pt x="1327" y="4695"/>
                  </a:lnTo>
                  <a:lnTo>
                    <a:pt x="1282" y="4618"/>
                  </a:lnTo>
                  <a:lnTo>
                    <a:pt x="1237" y="4540"/>
                  </a:lnTo>
                  <a:lnTo>
                    <a:pt x="1194" y="4463"/>
                  </a:lnTo>
                  <a:lnTo>
                    <a:pt x="1151" y="4385"/>
                  </a:lnTo>
                  <a:lnTo>
                    <a:pt x="1109" y="4308"/>
                  </a:lnTo>
                  <a:lnTo>
                    <a:pt x="1069" y="4232"/>
                  </a:lnTo>
                  <a:lnTo>
                    <a:pt x="1029" y="4155"/>
                  </a:lnTo>
                  <a:lnTo>
                    <a:pt x="991" y="4078"/>
                  </a:lnTo>
                  <a:lnTo>
                    <a:pt x="953" y="4001"/>
                  </a:lnTo>
                  <a:lnTo>
                    <a:pt x="917" y="3924"/>
                  </a:lnTo>
                  <a:lnTo>
                    <a:pt x="880" y="3848"/>
                  </a:lnTo>
                  <a:lnTo>
                    <a:pt x="846" y="3772"/>
                  </a:lnTo>
                  <a:lnTo>
                    <a:pt x="780" y="3620"/>
                  </a:lnTo>
                  <a:lnTo>
                    <a:pt x="717" y="3469"/>
                  </a:lnTo>
                  <a:lnTo>
                    <a:pt x="656" y="3319"/>
                  </a:lnTo>
                  <a:lnTo>
                    <a:pt x="599" y="3171"/>
                  </a:lnTo>
                  <a:lnTo>
                    <a:pt x="547" y="3024"/>
                  </a:lnTo>
                  <a:lnTo>
                    <a:pt x="497" y="2879"/>
                  </a:lnTo>
                  <a:lnTo>
                    <a:pt x="451" y="2734"/>
                  </a:lnTo>
                  <a:lnTo>
                    <a:pt x="407" y="2593"/>
                  </a:lnTo>
                  <a:lnTo>
                    <a:pt x="365" y="2454"/>
                  </a:lnTo>
                  <a:lnTo>
                    <a:pt x="327" y="2315"/>
                  </a:lnTo>
                  <a:lnTo>
                    <a:pt x="292" y="2180"/>
                  </a:lnTo>
                  <a:lnTo>
                    <a:pt x="259" y="2047"/>
                  </a:lnTo>
                  <a:lnTo>
                    <a:pt x="229" y="1916"/>
                  </a:lnTo>
                  <a:lnTo>
                    <a:pt x="202" y="1789"/>
                  </a:lnTo>
                  <a:lnTo>
                    <a:pt x="176" y="1663"/>
                  </a:lnTo>
                  <a:lnTo>
                    <a:pt x="152" y="1541"/>
                  </a:lnTo>
                  <a:lnTo>
                    <a:pt x="131" y="1421"/>
                  </a:lnTo>
                  <a:lnTo>
                    <a:pt x="112" y="1305"/>
                  </a:lnTo>
                  <a:lnTo>
                    <a:pt x="94" y="1193"/>
                  </a:lnTo>
                  <a:lnTo>
                    <a:pt x="79" y="1084"/>
                  </a:lnTo>
                  <a:lnTo>
                    <a:pt x="66" y="978"/>
                  </a:lnTo>
                  <a:lnTo>
                    <a:pt x="54" y="877"/>
                  </a:lnTo>
                  <a:lnTo>
                    <a:pt x="43" y="779"/>
                  </a:lnTo>
                  <a:lnTo>
                    <a:pt x="34" y="685"/>
                  </a:lnTo>
                  <a:lnTo>
                    <a:pt x="26" y="595"/>
                  </a:lnTo>
                  <a:lnTo>
                    <a:pt x="20" y="510"/>
                  </a:lnTo>
                  <a:lnTo>
                    <a:pt x="14" y="429"/>
                  </a:lnTo>
                  <a:lnTo>
                    <a:pt x="10" y="354"/>
                  </a:lnTo>
                  <a:lnTo>
                    <a:pt x="4" y="215"/>
                  </a:lnTo>
                  <a:lnTo>
                    <a:pt x="1" y="97"/>
                  </a:lnTo>
                  <a:lnTo>
                    <a:pt x="0" y="0"/>
                  </a:lnTo>
                  <a:lnTo>
                    <a:pt x="1505" y="0"/>
                  </a:lnTo>
                  <a:lnTo>
                    <a:pt x="1505" y="0"/>
                  </a:lnTo>
                  <a:lnTo>
                    <a:pt x="1505" y="80"/>
                  </a:lnTo>
                  <a:lnTo>
                    <a:pt x="1507" y="180"/>
                  </a:lnTo>
                  <a:lnTo>
                    <a:pt x="1512" y="294"/>
                  </a:lnTo>
                  <a:lnTo>
                    <a:pt x="1521" y="425"/>
                  </a:lnTo>
                  <a:lnTo>
                    <a:pt x="1526" y="497"/>
                  </a:lnTo>
                  <a:lnTo>
                    <a:pt x="1533" y="571"/>
                  </a:lnTo>
                  <a:lnTo>
                    <a:pt x="1540" y="649"/>
                  </a:lnTo>
                  <a:lnTo>
                    <a:pt x="1549" y="731"/>
                  </a:lnTo>
                  <a:lnTo>
                    <a:pt x="1559" y="817"/>
                  </a:lnTo>
                  <a:lnTo>
                    <a:pt x="1570" y="904"/>
                  </a:lnTo>
                  <a:lnTo>
                    <a:pt x="1584" y="996"/>
                  </a:lnTo>
                  <a:lnTo>
                    <a:pt x="1598" y="1089"/>
                  </a:lnTo>
                  <a:lnTo>
                    <a:pt x="1614" y="1186"/>
                  </a:lnTo>
                  <a:lnTo>
                    <a:pt x="1632" y="1285"/>
                  </a:lnTo>
                  <a:lnTo>
                    <a:pt x="1652" y="1387"/>
                  </a:lnTo>
                  <a:lnTo>
                    <a:pt x="1674" y="1492"/>
                  </a:lnTo>
                  <a:lnTo>
                    <a:pt x="1696" y="1599"/>
                  </a:lnTo>
                  <a:lnTo>
                    <a:pt x="1722" y="1708"/>
                  </a:lnTo>
                  <a:lnTo>
                    <a:pt x="1749" y="1819"/>
                  </a:lnTo>
                  <a:lnTo>
                    <a:pt x="1778" y="1932"/>
                  </a:lnTo>
                  <a:lnTo>
                    <a:pt x="1811" y="2047"/>
                  </a:lnTo>
                  <a:lnTo>
                    <a:pt x="1845" y="2164"/>
                  </a:lnTo>
                  <a:lnTo>
                    <a:pt x="1881" y="2282"/>
                  </a:lnTo>
                  <a:lnTo>
                    <a:pt x="1920" y="2402"/>
                  </a:lnTo>
                  <a:lnTo>
                    <a:pt x="1962" y="2523"/>
                  </a:lnTo>
                  <a:lnTo>
                    <a:pt x="2007" y="2646"/>
                  </a:lnTo>
                  <a:lnTo>
                    <a:pt x="2054" y="2770"/>
                  </a:lnTo>
                  <a:lnTo>
                    <a:pt x="2104" y="2894"/>
                  </a:lnTo>
                  <a:lnTo>
                    <a:pt x="2157" y="3020"/>
                  </a:lnTo>
                  <a:lnTo>
                    <a:pt x="2214" y="3147"/>
                  </a:lnTo>
                  <a:lnTo>
                    <a:pt x="2272" y="3275"/>
                  </a:lnTo>
                  <a:lnTo>
                    <a:pt x="2335" y="3403"/>
                  </a:lnTo>
                  <a:lnTo>
                    <a:pt x="2400" y="3532"/>
                  </a:lnTo>
                  <a:lnTo>
                    <a:pt x="2470" y="3660"/>
                  </a:lnTo>
                  <a:lnTo>
                    <a:pt x="2541" y="3790"/>
                  </a:lnTo>
                  <a:lnTo>
                    <a:pt x="2579" y="3854"/>
                  </a:lnTo>
                  <a:lnTo>
                    <a:pt x="2617" y="3919"/>
                  </a:lnTo>
                  <a:lnTo>
                    <a:pt x="2656" y="3984"/>
                  </a:lnTo>
                  <a:lnTo>
                    <a:pt x="2696" y="4048"/>
                  </a:lnTo>
                  <a:lnTo>
                    <a:pt x="2738" y="4113"/>
                  </a:lnTo>
                  <a:lnTo>
                    <a:pt x="2779" y="4177"/>
                  </a:lnTo>
                  <a:lnTo>
                    <a:pt x="2822" y="4242"/>
                  </a:lnTo>
                  <a:lnTo>
                    <a:pt x="2866" y="4307"/>
                  </a:lnTo>
                  <a:lnTo>
                    <a:pt x="2910" y="4371"/>
                  </a:lnTo>
                  <a:lnTo>
                    <a:pt x="2957" y="4436"/>
                  </a:lnTo>
                  <a:lnTo>
                    <a:pt x="3003" y="4500"/>
                  </a:lnTo>
                  <a:lnTo>
                    <a:pt x="3051" y="4564"/>
                  </a:lnTo>
                  <a:lnTo>
                    <a:pt x="3099" y="4628"/>
                  </a:lnTo>
                  <a:lnTo>
                    <a:pt x="3150" y="4692"/>
                  </a:lnTo>
                  <a:lnTo>
                    <a:pt x="3200" y="4755"/>
                  </a:lnTo>
                  <a:lnTo>
                    <a:pt x="3252" y="4820"/>
                  </a:lnTo>
                  <a:lnTo>
                    <a:pt x="3304" y="4883"/>
                  </a:lnTo>
                  <a:lnTo>
                    <a:pt x="3359" y="4945"/>
                  </a:lnTo>
                  <a:lnTo>
                    <a:pt x="3414" y="5008"/>
                  </a:lnTo>
                  <a:lnTo>
                    <a:pt x="3469" y="5071"/>
                  </a:lnTo>
                  <a:lnTo>
                    <a:pt x="3526" y="5133"/>
                  </a:lnTo>
                  <a:lnTo>
                    <a:pt x="3584" y="5196"/>
                  </a:lnTo>
                  <a:lnTo>
                    <a:pt x="3644" y="5258"/>
                  </a:lnTo>
                  <a:lnTo>
                    <a:pt x="3704" y="5319"/>
                  </a:lnTo>
                  <a:lnTo>
                    <a:pt x="3765" y="5380"/>
                  </a:lnTo>
                  <a:lnTo>
                    <a:pt x="3828" y="5442"/>
                  </a:lnTo>
                  <a:lnTo>
                    <a:pt x="3893" y="5502"/>
                  </a:lnTo>
                  <a:lnTo>
                    <a:pt x="3957" y="5562"/>
                  </a:lnTo>
                  <a:lnTo>
                    <a:pt x="4024" y="5622"/>
                  </a:lnTo>
                  <a:lnTo>
                    <a:pt x="4090" y="5682"/>
                  </a:lnTo>
                  <a:lnTo>
                    <a:pt x="4158" y="5741"/>
                  </a:lnTo>
                  <a:lnTo>
                    <a:pt x="4229" y="5799"/>
                  </a:lnTo>
                  <a:lnTo>
                    <a:pt x="4299" y="5858"/>
                  </a:lnTo>
                  <a:lnTo>
                    <a:pt x="4371" y="5916"/>
                  </a:lnTo>
                  <a:lnTo>
                    <a:pt x="4444" y="5973"/>
                  </a:lnTo>
                  <a:lnTo>
                    <a:pt x="4518" y="6030"/>
                  </a:lnTo>
                  <a:lnTo>
                    <a:pt x="4595" y="6086"/>
                  </a:lnTo>
                  <a:lnTo>
                    <a:pt x="4672" y="6143"/>
                  </a:lnTo>
                  <a:lnTo>
                    <a:pt x="4750" y="6198"/>
                  </a:lnTo>
                  <a:lnTo>
                    <a:pt x="4830" y="6252"/>
                  </a:lnTo>
                  <a:lnTo>
                    <a:pt x="4910" y="6308"/>
                  </a:lnTo>
                  <a:lnTo>
                    <a:pt x="4992" y="6361"/>
                  </a:lnTo>
                  <a:lnTo>
                    <a:pt x="5076" y="6415"/>
                  </a:lnTo>
                  <a:lnTo>
                    <a:pt x="5161" y="6468"/>
                  </a:lnTo>
                  <a:lnTo>
                    <a:pt x="5246" y="6519"/>
                  </a:lnTo>
                  <a:lnTo>
                    <a:pt x="5334" y="6571"/>
                  </a:lnTo>
                  <a:lnTo>
                    <a:pt x="5423" y="6621"/>
                  </a:lnTo>
                  <a:lnTo>
                    <a:pt x="5513" y="6672"/>
                  </a:lnTo>
                  <a:lnTo>
                    <a:pt x="5604" y="6722"/>
                  </a:lnTo>
                  <a:lnTo>
                    <a:pt x="5697" y="6771"/>
                  </a:lnTo>
                  <a:lnTo>
                    <a:pt x="5697" y="6771"/>
                  </a:lnTo>
                  <a:lnTo>
                    <a:pt x="5803" y="6827"/>
                  </a:lnTo>
                  <a:lnTo>
                    <a:pt x="5906" y="6883"/>
                  </a:lnTo>
                  <a:lnTo>
                    <a:pt x="6008" y="6941"/>
                  </a:lnTo>
                  <a:lnTo>
                    <a:pt x="6109" y="7000"/>
                  </a:lnTo>
                  <a:lnTo>
                    <a:pt x="6208" y="7061"/>
                  </a:lnTo>
                  <a:lnTo>
                    <a:pt x="6305" y="7122"/>
                  </a:lnTo>
                  <a:lnTo>
                    <a:pt x="6401" y="7184"/>
                  </a:lnTo>
                  <a:lnTo>
                    <a:pt x="6496" y="7247"/>
                  </a:lnTo>
                  <a:lnTo>
                    <a:pt x="6589" y="7311"/>
                  </a:lnTo>
                  <a:lnTo>
                    <a:pt x="6679" y="7377"/>
                  </a:lnTo>
                  <a:lnTo>
                    <a:pt x="6769" y="7442"/>
                  </a:lnTo>
                  <a:lnTo>
                    <a:pt x="6857" y="7509"/>
                  </a:lnTo>
                  <a:lnTo>
                    <a:pt x="6944" y="7577"/>
                  </a:lnTo>
                  <a:lnTo>
                    <a:pt x="7028" y="7645"/>
                  </a:lnTo>
                  <a:lnTo>
                    <a:pt x="7113" y="7714"/>
                  </a:lnTo>
                  <a:lnTo>
                    <a:pt x="7195" y="7785"/>
                  </a:lnTo>
                  <a:lnTo>
                    <a:pt x="7275" y="7855"/>
                  </a:lnTo>
                  <a:lnTo>
                    <a:pt x="7353" y="7927"/>
                  </a:lnTo>
                  <a:lnTo>
                    <a:pt x="7431" y="7999"/>
                  </a:lnTo>
                  <a:lnTo>
                    <a:pt x="7508" y="8072"/>
                  </a:lnTo>
                  <a:lnTo>
                    <a:pt x="7582" y="8145"/>
                  </a:lnTo>
                  <a:lnTo>
                    <a:pt x="7655" y="8219"/>
                  </a:lnTo>
                  <a:lnTo>
                    <a:pt x="7728" y="8293"/>
                  </a:lnTo>
                  <a:lnTo>
                    <a:pt x="7799" y="8369"/>
                  </a:lnTo>
                  <a:lnTo>
                    <a:pt x="7868" y="8445"/>
                  </a:lnTo>
                  <a:lnTo>
                    <a:pt x="7936" y="8521"/>
                  </a:lnTo>
                  <a:lnTo>
                    <a:pt x="8003" y="8598"/>
                  </a:lnTo>
                  <a:lnTo>
                    <a:pt x="8068" y="8676"/>
                  </a:lnTo>
                  <a:lnTo>
                    <a:pt x="8131" y="8753"/>
                  </a:lnTo>
                  <a:lnTo>
                    <a:pt x="8194" y="8832"/>
                  </a:lnTo>
                  <a:lnTo>
                    <a:pt x="8256" y="8910"/>
                  </a:lnTo>
                  <a:lnTo>
                    <a:pt x="8317" y="8990"/>
                  </a:lnTo>
                  <a:lnTo>
                    <a:pt x="8376" y="9069"/>
                  </a:lnTo>
                  <a:lnTo>
                    <a:pt x="8432" y="9148"/>
                  </a:lnTo>
                  <a:lnTo>
                    <a:pt x="8489" y="9229"/>
                  </a:lnTo>
                  <a:lnTo>
                    <a:pt x="8544" y="9310"/>
                  </a:lnTo>
                  <a:lnTo>
                    <a:pt x="8599" y="9390"/>
                  </a:lnTo>
                  <a:lnTo>
                    <a:pt x="8652" y="9471"/>
                  </a:lnTo>
                  <a:lnTo>
                    <a:pt x="8703" y="9553"/>
                  </a:lnTo>
                  <a:lnTo>
                    <a:pt x="8754" y="9634"/>
                  </a:lnTo>
                  <a:lnTo>
                    <a:pt x="8803" y="9715"/>
                  </a:lnTo>
                  <a:lnTo>
                    <a:pt x="8852" y="9797"/>
                  </a:lnTo>
                  <a:lnTo>
                    <a:pt x="8898" y="9879"/>
                  </a:lnTo>
                  <a:lnTo>
                    <a:pt x="8944" y="9961"/>
                  </a:lnTo>
                  <a:lnTo>
                    <a:pt x="8989" y="10044"/>
                  </a:lnTo>
                  <a:lnTo>
                    <a:pt x="9033" y="10125"/>
                  </a:lnTo>
                  <a:lnTo>
                    <a:pt x="9076" y="10207"/>
                  </a:lnTo>
                  <a:lnTo>
                    <a:pt x="9117" y="10289"/>
                  </a:lnTo>
                  <a:lnTo>
                    <a:pt x="9158" y="10372"/>
                  </a:lnTo>
                  <a:lnTo>
                    <a:pt x="9198" y="10454"/>
                  </a:lnTo>
                  <a:lnTo>
                    <a:pt x="9236" y="10536"/>
                  </a:lnTo>
                  <a:lnTo>
                    <a:pt x="9274" y="10618"/>
                  </a:lnTo>
                  <a:lnTo>
                    <a:pt x="9310" y="10700"/>
                  </a:lnTo>
                  <a:lnTo>
                    <a:pt x="9347" y="10781"/>
                  </a:lnTo>
                  <a:lnTo>
                    <a:pt x="9381" y="10863"/>
                  </a:lnTo>
                  <a:lnTo>
                    <a:pt x="9415" y="10945"/>
                  </a:lnTo>
                  <a:lnTo>
                    <a:pt x="9447" y="11026"/>
                  </a:lnTo>
                  <a:lnTo>
                    <a:pt x="9479" y="11106"/>
                  </a:lnTo>
                  <a:lnTo>
                    <a:pt x="9541" y="11269"/>
                  </a:lnTo>
                  <a:lnTo>
                    <a:pt x="9597" y="11429"/>
                  </a:lnTo>
                  <a:lnTo>
                    <a:pt x="9651" y="11587"/>
                  </a:lnTo>
                  <a:lnTo>
                    <a:pt x="9702" y="11743"/>
                  </a:lnTo>
                  <a:lnTo>
                    <a:pt x="9750" y="11900"/>
                  </a:lnTo>
                  <a:lnTo>
                    <a:pt x="9794" y="12053"/>
                  </a:lnTo>
                  <a:lnTo>
                    <a:pt x="9835" y="12204"/>
                  </a:lnTo>
                  <a:lnTo>
                    <a:pt x="9874" y="12353"/>
                  </a:lnTo>
                  <a:lnTo>
                    <a:pt x="9910" y="12500"/>
                  </a:lnTo>
                  <a:lnTo>
                    <a:pt x="9942" y="12644"/>
                  </a:lnTo>
                  <a:lnTo>
                    <a:pt x="9973" y="12785"/>
                  </a:lnTo>
                  <a:lnTo>
                    <a:pt x="10000" y="12922"/>
                  </a:lnTo>
                  <a:lnTo>
                    <a:pt x="10027" y="13057"/>
                  </a:lnTo>
                  <a:lnTo>
                    <a:pt x="10049" y="13188"/>
                  </a:lnTo>
                  <a:lnTo>
                    <a:pt x="10071" y="13315"/>
                  </a:lnTo>
                  <a:lnTo>
                    <a:pt x="10090" y="13438"/>
                  </a:lnTo>
                  <a:lnTo>
                    <a:pt x="10106" y="13558"/>
                  </a:lnTo>
                  <a:lnTo>
                    <a:pt x="10121" y="13674"/>
                  </a:lnTo>
                  <a:lnTo>
                    <a:pt x="10135" y="13784"/>
                  </a:lnTo>
                  <a:lnTo>
                    <a:pt x="10146" y="13891"/>
                  </a:lnTo>
                  <a:lnTo>
                    <a:pt x="10158" y="13992"/>
                  </a:lnTo>
                  <a:lnTo>
                    <a:pt x="10166" y="14089"/>
                  </a:lnTo>
                  <a:lnTo>
                    <a:pt x="10174" y="14181"/>
                  </a:lnTo>
                  <a:lnTo>
                    <a:pt x="10179" y="14267"/>
                  </a:lnTo>
                  <a:lnTo>
                    <a:pt x="10185" y="14347"/>
                  </a:lnTo>
                  <a:lnTo>
                    <a:pt x="10192" y="14491"/>
                  </a:lnTo>
                  <a:lnTo>
                    <a:pt x="10197" y="14609"/>
                  </a:lnTo>
                  <a:lnTo>
                    <a:pt x="10198" y="14702"/>
                  </a:lnTo>
                  <a:lnTo>
                    <a:pt x="10199" y="14769"/>
                  </a:lnTo>
                  <a:lnTo>
                    <a:pt x="10198" y="14806"/>
                  </a:lnTo>
                  <a:lnTo>
                    <a:pt x="10198" y="14806"/>
                  </a:lnTo>
                  <a:close/>
                  <a:moveTo>
                    <a:pt x="2588" y="10698"/>
                  </a:moveTo>
                  <a:lnTo>
                    <a:pt x="6333" y="10698"/>
                  </a:lnTo>
                  <a:lnTo>
                    <a:pt x="6333" y="10071"/>
                  </a:lnTo>
                  <a:lnTo>
                    <a:pt x="2982" y="10071"/>
                  </a:lnTo>
                  <a:lnTo>
                    <a:pt x="2982" y="10071"/>
                  </a:lnTo>
                  <a:lnTo>
                    <a:pt x="3041" y="9988"/>
                  </a:lnTo>
                  <a:lnTo>
                    <a:pt x="3100" y="9906"/>
                  </a:lnTo>
                  <a:lnTo>
                    <a:pt x="3162" y="9825"/>
                  </a:lnTo>
                  <a:lnTo>
                    <a:pt x="3225" y="9743"/>
                  </a:lnTo>
                  <a:lnTo>
                    <a:pt x="3291" y="9662"/>
                  </a:lnTo>
                  <a:lnTo>
                    <a:pt x="3356" y="9583"/>
                  </a:lnTo>
                  <a:lnTo>
                    <a:pt x="3424" y="9503"/>
                  </a:lnTo>
                  <a:lnTo>
                    <a:pt x="3495" y="9424"/>
                  </a:lnTo>
                  <a:lnTo>
                    <a:pt x="3565" y="9347"/>
                  </a:lnTo>
                  <a:lnTo>
                    <a:pt x="3638" y="9269"/>
                  </a:lnTo>
                  <a:lnTo>
                    <a:pt x="3712" y="9194"/>
                  </a:lnTo>
                  <a:lnTo>
                    <a:pt x="3789" y="9118"/>
                  </a:lnTo>
                  <a:lnTo>
                    <a:pt x="3867" y="9044"/>
                  </a:lnTo>
                  <a:lnTo>
                    <a:pt x="3948" y="8971"/>
                  </a:lnTo>
                  <a:lnTo>
                    <a:pt x="4030" y="8899"/>
                  </a:lnTo>
                  <a:lnTo>
                    <a:pt x="4113" y="8827"/>
                  </a:lnTo>
                  <a:lnTo>
                    <a:pt x="2852" y="7923"/>
                  </a:lnTo>
                  <a:lnTo>
                    <a:pt x="2852" y="7923"/>
                  </a:lnTo>
                  <a:lnTo>
                    <a:pt x="2786" y="7985"/>
                  </a:lnTo>
                  <a:lnTo>
                    <a:pt x="2720" y="8048"/>
                  </a:lnTo>
                  <a:lnTo>
                    <a:pt x="2655" y="8111"/>
                  </a:lnTo>
                  <a:lnTo>
                    <a:pt x="2590" y="8174"/>
                  </a:lnTo>
                  <a:lnTo>
                    <a:pt x="2529" y="8238"/>
                  </a:lnTo>
                  <a:lnTo>
                    <a:pt x="2466" y="8302"/>
                  </a:lnTo>
                  <a:lnTo>
                    <a:pt x="2405" y="8368"/>
                  </a:lnTo>
                  <a:lnTo>
                    <a:pt x="2346" y="8432"/>
                  </a:lnTo>
                  <a:lnTo>
                    <a:pt x="2287" y="8497"/>
                  </a:lnTo>
                  <a:lnTo>
                    <a:pt x="2229" y="8564"/>
                  </a:lnTo>
                  <a:lnTo>
                    <a:pt x="2172" y="8630"/>
                  </a:lnTo>
                  <a:lnTo>
                    <a:pt x="2117" y="8696"/>
                  </a:lnTo>
                  <a:lnTo>
                    <a:pt x="2062" y="8764"/>
                  </a:lnTo>
                  <a:lnTo>
                    <a:pt x="2009" y="8831"/>
                  </a:lnTo>
                  <a:lnTo>
                    <a:pt x="1956" y="8899"/>
                  </a:lnTo>
                  <a:lnTo>
                    <a:pt x="1903" y="8967"/>
                  </a:lnTo>
                  <a:lnTo>
                    <a:pt x="1852" y="9035"/>
                  </a:lnTo>
                  <a:lnTo>
                    <a:pt x="1802" y="9103"/>
                  </a:lnTo>
                  <a:lnTo>
                    <a:pt x="1753" y="9172"/>
                  </a:lnTo>
                  <a:lnTo>
                    <a:pt x="1704" y="9242"/>
                  </a:lnTo>
                  <a:lnTo>
                    <a:pt x="1657" y="9311"/>
                  </a:lnTo>
                  <a:lnTo>
                    <a:pt x="1611" y="9380"/>
                  </a:lnTo>
                  <a:lnTo>
                    <a:pt x="1565" y="9449"/>
                  </a:lnTo>
                  <a:lnTo>
                    <a:pt x="1520" y="9519"/>
                  </a:lnTo>
                  <a:lnTo>
                    <a:pt x="1476" y="9589"/>
                  </a:lnTo>
                  <a:lnTo>
                    <a:pt x="1433" y="9660"/>
                  </a:lnTo>
                  <a:lnTo>
                    <a:pt x="1390" y="9729"/>
                  </a:lnTo>
                  <a:lnTo>
                    <a:pt x="1349" y="9799"/>
                  </a:lnTo>
                  <a:lnTo>
                    <a:pt x="1308" y="9870"/>
                  </a:lnTo>
                  <a:lnTo>
                    <a:pt x="1269" y="9940"/>
                  </a:lnTo>
                  <a:lnTo>
                    <a:pt x="1191" y="10081"/>
                  </a:lnTo>
                  <a:lnTo>
                    <a:pt x="1118" y="10222"/>
                  </a:lnTo>
                  <a:lnTo>
                    <a:pt x="1048" y="10363"/>
                  </a:lnTo>
                  <a:lnTo>
                    <a:pt x="980" y="10506"/>
                  </a:lnTo>
                  <a:lnTo>
                    <a:pt x="914" y="10647"/>
                  </a:lnTo>
                  <a:lnTo>
                    <a:pt x="853" y="10786"/>
                  </a:lnTo>
                  <a:lnTo>
                    <a:pt x="793" y="10928"/>
                  </a:lnTo>
                  <a:lnTo>
                    <a:pt x="738" y="11066"/>
                  </a:lnTo>
                  <a:lnTo>
                    <a:pt x="684" y="11206"/>
                  </a:lnTo>
                  <a:lnTo>
                    <a:pt x="633" y="11343"/>
                  </a:lnTo>
                  <a:lnTo>
                    <a:pt x="584" y="11480"/>
                  </a:lnTo>
                  <a:lnTo>
                    <a:pt x="539" y="11616"/>
                  </a:lnTo>
                  <a:lnTo>
                    <a:pt x="496" y="11752"/>
                  </a:lnTo>
                  <a:lnTo>
                    <a:pt x="455" y="11886"/>
                  </a:lnTo>
                  <a:lnTo>
                    <a:pt x="417" y="12018"/>
                  </a:lnTo>
                  <a:lnTo>
                    <a:pt x="380" y="12148"/>
                  </a:lnTo>
                  <a:lnTo>
                    <a:pt x="345" y="12277"/>
                  </a:lnTo>
                  <a:lnTo>
                    <a:pt x="314" y="12404"/>
                  </a:lnTo>
                  <a:lnTo>
                    <a:pt x="283" y="12529"/>
                  </a:lnTo>
                  <a:lnTo>
                    <a:pt x="256" y="12652"/>
                  </a:lnTo>
                  <a:lnTo>
                    <a:pt x="229" y="12775"/>
                  </a:lnTo>
                  <a:lnTo>
                    <a:pt x="205" y="12893"/>
                  </a:lnTo>
                  <a:lnTo>
                    <a:pt x="183" y="13009"/>
                  </a:lnTo>
                  <a:lnTo>
                    <a:pt x="161" y="13123"/>
                  </a:lnTo>
                  <a:lnTo>
                    <a:pt x="142" y="13234"/>
                  </a:lnTo>
                  <a:lnTo>
                    <a:pt x="125" y="13344"/>
                  </a:lnTo>
                  <a:lnTo>
                    <a:pt x="108" y="13449"/>
                  </a:lnTo>
                  <a:lnTo>
                    <a:pt x="93" y="13551"/>
                  </a:lnTo>
                  <a:lnTo>
                    <a:pt x="81" y="13651"/>
                  </a:lnTo>
                  <a:lnTo>
                    <a:pt x="68" y="13748"/>
                  </a:lnTo>
                  <a:lnTo>
                    <a:pt x="58" y="13841"/>
                  </a:lnTo>
                  <a:lnTo>
                    <a:pt x="48" y="13930"/>
                  </a:lnTo>
                  <a:lnTo>
                    <a:pt x="40" y="14016"/>
                  </a:lnTo>
                  <a:lnTo>
                    <a:pt x="25" y="14177"/>
                  </a:lnTo>
                  <a:lnTo>
                    <a:pt x="15" y="14322"/>
                  </a:lnTo>
                  <a:lnTo>
                    <a:pt x="9" y="14450"/>
                  </a:lnTo>
                  <a:lnTo>
                    <a:pt x="4" y="14560"/>
                  </a:lnTo>
                  <a:lnTo>
                    <a:pt x="1" y="14652"/>
                  </a:lnTo>
                  <a:lnTo>
                    <a:pt x="0" y="14724"/>
                  </a:lnTo>
                  <a:lnTo>
                    <a:pt x="0" y="14806"/>
                  </a:lnTo>
                  <a:lnTo>
                    <a:pt x="1505" y="14783"/>
                  </a:lnTo>
                  <a:lnTo>
                    <a:pt x="1505" y="14783"/>
                  </a:lnTo>
                  <a:lnTo>
                    <a:pt x="1505" y="14743"/>
                  </a:lnTo>
                  <a:lnTo>
                    <a:pt x="1509" y="14637"/>
                  </a:lnTo>
                  <a:lnTo>
                    <a:pt x="1512" y="14563"/>
                  </a:lnTo>
                  <a:lnTo>
                    <a:pt x="1518" y="14474"/>
                  </a:lnTo>
                  <a:lnTo>
                    <a:pt x="1524" y="14372"/>
                  </a:lnTo>
                  <a:lnTo>
                    <a:pt x="1534" y="14258"/>
                  </a:lnTo>
                  <a:lnTo>
                    <a:pt x="1546" y="14132"/>
                  </a:lnTo>
                  <a:lnTo>
                    <a:pt x="1562" y="13995"/>
                  </a:lnTo>
                  <a:lnTo>
                    <a:pt x="1580" y="13846"/>
                  </a:lnTo>
                  <a:lnTo>
                    <a:pt x="1603" y="13689"/>
                  </a:lnTo>
                  <a:lnTo>
                    <a:pt x="1630" y="13523"/>
                  </a:lnTo>
                  <a:lnTo>
                    <a:pt x="1645" y="13436"/>
                  </a:lnTo>
                  <a:lnTo>
                    <a:pt x="1661" y="13348"/>
                  </a:lnTo>
                  <a:lnTo>
                    <a:pt x="1679" y="13257"/>
                  </a:lnTo>
                  <a:lnTo>
                    <a:pt x="1696" y="13165"/>
                  </a:lnTo>
                  <a:lnTo>
                    <a:pt x="1716" y="13072"/>
                  </a:lnTo>
                  <a:lnTo>
                    <a:pt x="1738" y="12976"/>
                  </a:lnTo>
                  <a:lnTo>
                    <a:pt x="7336" y="12976"/>
                  </a:lnTo>
                  <a:lnTo>
                    <a:pt x="7336" y="12318"/>
                  </a:lnTo>
                  <a:lnTo>
                    <a:pt x="1913" y="12318"/>
                  </a:lnTo>
                  <a:lnTo>
                    <a:pt x="1913" y="12318"/>
                  </a:lnTo>
                  <a:lnTo>
                    <a:pt x="1943" y="12219"/>
                  </a:lnTo>
                  <a:lnTo>
                    <a:pt x="1975" y="12121"/>
                  </a:lnTo>
                  <a:lnTo>
                    <a:pt x="2007" y="12023"/>
                  </a:lnTo>
                  <a:lnTo>
                    <a:pt x="2043" y="11922"/>
                  </a:lnTo>
                  <a:lnTo>
                    <a:pt x="2078" y="11823"/>
                  </a:lnTo>
                  <a:lnTo>
                    <a:pt x="2116" y="11722"/>
                  </a:lnTo>
                  <a:lnTo>
                    <a:pt x="2155" y="11620"/>
                  </a:lnTo>
                  <a:lnTo>
                    <a:pt x="2196" y="11518"/>
                  </a:lnTo>
                  <a:lnTo>
                    <a:pt x="2238" y="11416"/>
                  </a:lnTo>
                  <a:lnTo>
                    <a:pt x="2283" y="11314"/>
                  </a:lnTo>
                  <a:lnTo>
                    <a:pt x="2329" y="11212"/>
                  </a:lnTo>
                  <a:lnTo>
                    <a:pt x="2376" y="11109"/>
                  </a:lnTo>
                  <a:lnTo>
                    <a:pt x="2427" y="11007"/>
                  </a:lnTo>
                  <a:lnTo>
                    <a:pt x="2478" y="10904"/>
                  </a:lnTo>
                  <a:lnTo>
                    <a:pt x="2531" y="10802"/>
                  </a:lnTo>
                  <a:lnTo>
                    <a:pt x="2588" y="10698"/>
                  </a:lnTo>
                  <a:lnTo>
                    <a:pt x="2588" y="10698"/>
                  </a:lnTo>
                  <a:close/>
                  <a:moveTo>
                    <a:pt x="7528" y="3990"/>
                  </a:moveTo>
                  <a:lnTo>
                    <a:pt x="3783" y="3990"/>
                  </a:lnTo>
                  <a:lnTo>
                    <a:pt x="3783" y="4618"/>
                  </a:lnTo>
                  <a:lnTo>
                    <a:pt x="7079" y="4618"/>
                  </a:lnTo>
                  <a:lnTo>
                    <a:pt x="7079" y="4618"/>
                  </a:lnTo>
                  <a:lnTo>
                    <a:pt x="7019" y="4695"/>
                  </a:lnTo>
                  <a:lnTo>
                    <a:pt x="6958" y="4772"/>
                  </a:lnTo>
                  <a:lnTo>
                    <a:pt x="6896" y="4849"/>
                  </a:lnTo>
                  <a:lnTo>
                    <a:pt x="6833" y="4925"/>
                  </a:lnTo>
                  <a:lnTo>
                    <a:pt x="6769" y="5001"/>
                  </a:lnTo>
                  <a:lnTo>
                    <a:pt x="6703" y="5078"/>
                  </a:lnTo>
                  <a:lnTo>
                    <a:pt x="6637" y="5152"/>
                  </a:lnTo>
                  <a:lnTo>
                    <a:pt x="6567" y="5228"/>
                  </a:lnTo>
                  <a:lnTo>
                    <a:pt x="6497" y="5303"/>
                  </a:lnTo>
                  <a:lnTo>
                    <a:pt x="6425" y="5377"/>
                  </a:lnTo>
                  <a:lnTo>
                    <a:pt x="6351" y="5450"/>
                  </a:lnTo>
                  <a:lnTo>
                    <a:pt x="6275" y="5523"/>
                  </a:lnTo>
                  <a:lnTo>
                    <a:pt x="6198" y="5596"/>
                  </a:lnTo>
                  <a:lnTo>
                    <a:pt x="6119" y="5668"/>
                  </a:lnTo>
                  <a:lnTo>
                    <a:pt x="6037" y="5740"/>
                  </a:lnTo>
                  <a:lnTo>
                    <a:pt x="5953" y="5810"/>
                  </a:lnTo>
                  <a:lnTo>
                    <a:pt x="7211" y="6716"/>
                  </a:lnTo>
                  <a:lnTo>
                    <a:pt x="7211" y="6716"/>
                  </a:lnTo>
                  <a:lnTo>
                    <a:pt x="7276" y="6655"/>
                  </a:lnTo>
                  <a:lnTo>
                    <a:pt x="7341" y="6595"/>
                  </a:lnTo>
                  <a:lnTo>
                    <a:pt x="7404" y="6534"/>
                  </a:lnTo>
                  <a:lnTo>
                    <a:pt x="7467" y="6474"/>
                  </a:lnTo>
                  <a:lnTo>
                    <a:pt x="7528" y="6414"/>
                  </a:lnTo>
                  <a:lnTo>
                    <a:pt x="7590" y="6352"/>
                  </a:lnTo>
                  <a:lnTo>
                    <a:pt x="7649" y="6290"/>
                  </a:lnTo>
                  <a:lnTo>
                    <a:pt x="7708" y="6229"/>
                  </a:lnTo>
                  <a:lnTo>
                    <a:pt x="7766" y="6167"/>
                  </a:lnTo>
                  <a:lnTo>
                    <a:pt x="7823" y="6105"/>
                  </a:lnTo>
                  <a:lnTo>
                    <a:pt x="7880" y="6042"/>
                  </a:lnTo>
                  <a:lnTo>
                    <a:pt x="7935" y="5979"/>
                  </a:lnTo>
                  <a:lnTo>
                    <a:pt x="7989" y="5916"/>
                  </a:lnTo>
                  <a:lnTo>
                    <a:pt x="8043" y="5853"/>
                  </a:lnTo>
                  <a:lnTo>
                    <a:pt x="8096" y="5790"/>
                  </a:lnTo>
                  <a:lnTo>
                    <a:pt x="8148" y="5727"/>
                  </a:lnTo>
                  <a:lnTo>
                    <a:pt x="8199" y="5664"/>
                  </a:lnTo>
                  <a:lnTo>
                    <a:pt x="8249" y="5600"/>
                  </a:lnTo>
                  <a:lnTo>
                    <a:pt x="8347" y="5473"/>
                  </a:lnTo>
                  <a:lnTo>
                    <a:pt x="8441" y="5345"/>
                  </a:lnTo>
                  <a:lnTo>
                    <a:pt x="8533" y="5216"/>
                  </a:lnTo>
                  <a:lnTo>
                    <a:pt x="8620" y="5088"/>
                  </a:lnTo>
                  <a:lnTo>
                    <a:pt x="8706" y="4958"/>
                  </a:lnTo>
                  <a:lnTo>
                    <a:pt x="8788" y="4830"/>
                  </a:lnTo>
                  <a:lnTo>
                    <a:pt x="8866" y="4700"/>
                  </a:lnTo>
                  <a:lnTo>
                    <a:pt x="8942" y="4570"/>
                  </a:lnTo>
                  <a:lnTo>
                    <a:pt x="9015" y="4442"/>
                  </a:lnTo>
                  <a:lnTo>
                    <a:pt x="9085" y="4313"/>
                  </a:lnTo>
                  <a:lnTo>
                    <a:pt x="9153" y="4184"/>
                  </a:lnTo>
                  <a:lnTo>
                    <a:pt x="9217" y="4057"/>
                  </a:lnTo>
                  <a:lnTo>
                    <a:pt x="9279" y="3928"/>
                  </a:lnTo>
                  <a:lnTo>
                    <a:pt x="9338" y="3801"/>
                  </a:lnTo>
                  <a:lnTo>
                    <a:pt x="9395" y="3674"/>
                  </a:lnTo>
                  <a:lnTo>
                    <a:pt x="9449" y="3548"/>
                  </a:lnTo>
                  <a:lnTo>
                    <a:pt x="9500" y="3422"/>
                  </a:lnTo>
                  <a:lnTo>
                    <a:pt x="9549" y="3299"/>
                  </a:lnTo>
                  <a:lnTo>
                    <a:pt x="9596" y="3174"/>
                  </a:lnTo>
                  <a:lnTo>
                    <a:pt x="9640" y="3052"/>
                  </a:lnTo>
                  <a:lnTo>
                    <a:pt x="9683" y="2930"/>
                  </a:lnTo>
                  <a:lnTo>
                    <a:pt x="9723" y="2810"/>
                  </a:lnTo>
                  <a:lnTo>
                    <a:pt x="9761" y="2690"/>
                  </a:lnTo>
                  <a:lnTo>
                    <a:pt x="9798" y="2572"/>
                  </a:lnTo>
                  <a:lnTo>
                    <a:pt x="9832" y="2456"/>
                  </a:lnTo>
                  <a:lnTo>
                    <a:pt x="9863" y="2340"/>
                  </a:lnTo>
                  <a:lnTo>
                    <a:pt x="9893" y="2227"/>
                  </a:lnTo>
                  <a:lnTo>
                    <a:pt x="9922" y="2115"/>
                  </a:lnTo>
                  <a:lnTo>
                    <a:pt x="9949" y="2005"/>
                  </a:lnTo>
                  <a:lnTo>
                    <a:pt x="9973" y="1897"/>
                  </a:lnTo>
                  <a:lnTo>
                    <a:pt x="9996" y="1790"/>
                  </a:lnTo>
                  <a:lnTo>
                    <a:pt x="10018" y="1686"/>
                  </a:lnTo>
                  <a:lnTo>
                    <a:pt x="10038" y="1582"/>
                  </a:lnTo>
                  <a:lnTo>
                    <a:pt x="10056" y="1483"/>
                  </a:lnTo>
                  <a:lnTo>
                    <a:pt x="10073" y="1385"/>
                  </a:lnTo>
                  <a:lnTo>
                    <a:pt x="10088" y="1288"/>
                  </a:lnTo>
                  <a:lnTo>
                    <a:pt x="10104" y="1195"/>
                  </a:lnTo>
                  <a:lnTo>
                    <a:pt x="10116" y="1103"/>
                  </a:lnTo>
                  <a:lnTo>
                    <a:pt x="10127" y="1015"/>
                  </a:lnTo>
                  <a:lnTo>
                    <a:pt x="10139" y="928"/>
                  </a:lnTo>
                  <a:lnTo>
                    <a:pt x="10148" y="845"/>
                  </a:lnTo>
                  <a:lnTo>
                    <a:pt x="10164" y="686"/>
                  </a:lnTo>
                  <a:lnTo>
                    <a:pt x="10177" y="539"/>
                  </a:lnTo>
                  <a:lnTo>
                    <a:pt x="10185" y="404"/>
                  </a:lnTo>
                  <a:lnTo>
                    <a:pt x="10192" y="282"/>
                  </a:lnTo>
                  <a:lnTo>
                    <a:pt x="10195" y="173"/>
                  </a:lnTo>
                  <a:lnTo>
                    <a:pt x="10198" y="79"/>
                  </a:lnTo>
                  <a:lnTo>
                    <a:pt x="10198" y="0"/>
                  </a:lnTo>
                  <a:lnTo>
                    <a:pt x="8694" y="0"/>
                  </a:lnTo>
                  <a:lnTo>
                    <a:pt x="8694" y="0"/>
                  </a:lnTo>
                  <a:lnTo>
                    <a:pt x="8693" y="108"/>
                  </a:lnTo>
                  <a:lnTo>
                    <a:pt x="8691" y="175"/>
                  </a:lnTo>
                  <a:lnTo>
                    <a:pt x="8688" y="246"/>
                  </a:lnTo>
                  <a:lnTo>
                    <a:pt x="8684" y="326"/>
                  </a:lnTo>
                  <a:lnTo>
                    <a:pt x="8678" y="413"/>
                  </a:lnTo>
                  <a:lnTo>
                    <a:pt x="8672" y="505"/>
                  </a:lnTo>
                  <a:lnTo>
                    <a:pt x="8662" y="603"/>
                  </a:lnTo>
                  <a:lnTo>
                    <a:pt x="8652" y="707"/>
                  </a:lnTo>
                  <a:lnTo>
                    <a:pt x="8638" y="817"/>
                  </a:lnTo>
                  <a:lnTo>
                    <a:pt x="8623" y="933"/>
                  </a:lnTo>
                  <a:lnTo>
                    <a:pt x="8605" y="1052"/>
                  </a:lnTo>
                  <a:lnTo>
                    <a:pt x="8585" y="1177"/>
                  </a:lnTo>
                  <a:lnTo>
                    <a:pt x="8561" y="1307"/>
                  </a:lnTo>
                  <a:lnTo>
                    <a:pt x="8534" y="1440"/>
                  </a:lnTo>
                  <a:lnTo>
                    <a:pt x="8505" y="1579"/>
                  </a:lnTo>
                  <a:lnTo>
                    <a:pt x="2884" y="1579"/>
                  </a:lnTo>
                  <a:lnTo>
                    <a:pt x="2884" y="2236"/>
                  </a:lnTo>
                  <a:lnTo>
                    <a:pt x="8325" y="2236"/>
                  </a:lnTo>
                  <a:lnTo>
                    <a:pt x="8325" y="2236"/>
                  </a:lnTo>
                  <a:lnTo>
                    <a:pt x="8291" y="2340"/>
                  </a:lnTo>
                  <a:lnTo>
                    <a:pt x="8256" y="2445"/>
                  </a:lnTo>
                  <a:lnTo>
                    <a:pt x="8220" y="2552"/>
                  </a:lnTo>
                  <a:lnTo>
                    <a:pt x="8181" y="2659"/>
                  </a:lnTo>
                  <a:lnTo>
                    <a:pt x="8139" y="2766"/>
                  </a:lnTo>
                  <a:lnTo>
                    <a:pt x="8095" y="2874"/>
                  </a:lnTo>
                  <a:lnTo>
                    <a:pt x="8050" y="2984"/>
                  </a:lnTo>
                  <a:lnTo>
                    <a:pt x="8000" y="3095"/>
                  </a:lnTo>
                  <a:lnTo>
                    <a:pt x="7950" y="3205"/>
                  </a:lnTo>
                  <a:lnTo>
                    <a:pt x="7897" y="3316"/>
                  </a:lnTo>
                  <a:lnTo>
                    <a:pt x="7843" y="3427"/>
                  </a:lnTo>
                  <a:lnTo>
                    <a:pt x="7785" y="3539"/>
                  </a:lnTo>
                  <a:lnTo>
                    <a:pt x="7725" y="3652"/>
                  </a:lnTo>
                  <a:lnTo>
                    <a:pt x="7662" y="3764"/>
                  </a:lnTo>
                  <a:lnTo>
                    <a:pt x="7596" y="3878"/>
                  </a:lnTo>
                  <a:lnTo>
                    <a:pt x="7528" y="3990"/>
                  </a:lnTo>
                  <a:lnTo>
                    <a:pt x="7528" y="399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16" name="椭圆 15"/>
          <p:cNvSpPr/>
          <p:nvPr/>
        </p:nvSpPr>
        <p:spPr>
          <a:xfrm>
            <a:off x="4591050" y="1732025"/>
            <a:ext cx="3009900" cy="3009898"/>
          </a:xfrm>
          <a:prstGeom prst="ellips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flipV="1">
            <a:off x="7600950" y="3236973"/>
            <a:ext cx="1155840" cy="1"/>
          </a:xfrm>
          <a:prstGeom prst="line">
            <a:avLst/>
          </a:prstGeom>
          <a:ln w="12700">
            <a:solidFill>
              <a:schemeClr val="tx2">
                <a:lumMod val="40000"/>
                <a:lumOff val="60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435210" y="3236973"/>
            <a:ext cx="1155840" cy="1"/>
          </a:xfrm>
          <a:prstGeom prst="line">
            <a:avLst/>
          </a:prstGeom>
          <a:ln w="12700">
            <a:solidFill>
              <a:schemeClr val="tx2">
                <a:lumMod val="40000"/>
                <a:lumOff val="60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0" name="Rectangle 64"/>
          <p:cNvSpPr/>
          <p:nvPr/>
        </p:nvSpPr>
        <p:spPr>
          <a:xfrm>
            <a:off x="9980930" y="1602740"/>
            <a:ext cx="1908810" cy="263017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000" spc="300" dirty="0">
                <a:solidFill>
                  <a:schemeClr val="tx1">
                    <a:lumMod val="50000"/>
                    <a:lumOff val="50000"/>
                  </a:schemeClr>
                </a:solidFill>
                <a:cs typeface="+mn-ea"/>
                <a:sym typeface="+mn-lt"/>
              </a:rPr>
              <a:t>区块链是一条通过哈希指针连接起来的链表后一块的哈希指针是通过前一区块的全部内容(包括前一区块的哈希指针)计算出来的。这样从最后一个区块就能知道前面的区块是否被修改，使得系统中的某些节点不需要保存全部区块信息。</a:t>
            </a:r>
            <a:endParaRPr lang="zh-CN" altLang="en-US" sz="1000" spc="300" dirty="0">
              <a:solidFill>
                <a:schemeClr val="tx1">
                  <a:lumMod val="50000"/>
                  <a:lumOff val="50000"/>
                </a:schemeClr>
              </a:solidFill>
              <a:cs typeface="+mn-ea"/>
              <a:sym typeface="+mn-lt"/>
            </a:endParaRPr>
          </a:p>
        </p:txBody>
      </p:sp>
      <p:sp>
        <p:nvSpPr>
          <p:cNvPr id="21" name="Rectangle 64"/>
          <p:cNvSpPr/>
          <p:nvPr/>
        </p:nvSpPr>
        <p:spPr>
          <a:xfrm>
            <a:off x="492125" y="1682115"/>
            <a:ext cx="1718945" cy="286131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000" spc="300" dirty="0">
                <a:solidFill>
                  <a:schemeClr val="tx1">
                    <a:lumMod val="50000"/>
                    <a:lumOff val="50000"/>
                  </a:schemeClr>
                </a:solidFill>
                <a:cs typeface="+mn-ea"/>
                <a:sym typeface="+mn-lt"/>
              </a:rPr>
              <a:t>一个</a:t>
            </a:r>
            <a:r>
              <a:rPr lang="en-US" altLang="zh-CN" sz="1000" b="1" spc="300" dirty="0">
                <a:solidFill>
                  <a:schemeClr val="tx1">
                    <a:lumMod val="50000"/>
                    <a:lumOff val="50000"/>
                  </a:schemeClr>
                </a:solidFill>
                <a:cs typeface="+mn-ea"/>
                <a:sym typeface="+mn-lt"/>
              </a:rPr>
              <a:t>区块</a:t>
            </a:r>
            <a:r>
              <a:rPr lang="en-US" altLang="zh-CN" sz="1000" spc="300" dirty="0">
                <a:solidFill>
                  <a:schemeClr val="tx1">
                    <a:lumMod val="50000"/>
                    <a:lumOff val="50000"/>
                  </a:schemeClr>
                </a:solidFill>
                <a:cs typeface="+mn-ea"/>
                <a:sym typeface="+mn-lt"/>
              </a:rPr>
              <a:t>中的数据是被打包进这个区块的一系列交易，这些交易按规则打包最终形成梅克尔树。梅克尔树是一颗由哈希指针连接起来的哈希树，其中叶子节点是要打  包进区块的交易信息，非叶子节点是由叶子节点计算而来的哈希值。</a:t>
            </a:r>
            <a:endParaRPr lang="en-US" altLang="zh-CN" sz="1000" spc="300" dirty="0">
              <a:solidFill>
                <a:schemeClr val="tx1">
                  <a:lumMod val="50000"/>
                  <a:lumOff val="50000"/>
                </a:schemeClr>
              </a:solidFill>
              <a:cs typeface="+mn-ea"/>
              <a:sym typeface="+mn-lt"/>
            </a:endParaRPr>
          </a:p>
        </p:txBody>
      </p:sp>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26579" t="-212" r="8421" b="212"/>
          <a:stretch>
            <a:fillRect/>
          </a:stretch>
        </p:blipFill>
        <p:spPr>
          <a:xfrm>
            <a:off x="4863654" y="1970864"/>
            <a:ext cx="2532217" cy="2532217"/>
          </a:xfrm>
          <a:prstGeom prst="ellipse">
            <a:avLst/>
          </a:prstGeom>
        </p:spPr>
      </p:pic>
      <p:sp>
        <p:nvSpPr>
          <p:cNvPr id="3" name="标题 1"/>
          <p:cNvSpPr txBox="1"/>
          <p:nvPr/>
        </p:nvSpPr>
        <p:spPr>
          <a:xfrm>
            <a:off x="86995" y="1021080"/>
            <a:ext cx="2529205" cy="487045"/>
          </a:xfrm>
          <a:prstGeom prst="rect">
            <a:avLst/>
          </a:prstGeom>
        </p:spPr>
        <p:txBody>
          <a:bodyPr>
            <a:normAutofit fontScale="90000" lnSpcReduction="10000"/>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梅克尔树</a:t>
            </a:r>
            <a:endParaRPr lang="zh-CN" altLang="en-US" spc="300" dirty="0">
              <a:solidFill>
                <a:schemeClr val="accent1">
                  <a:lumMod val="75000"/>
                </a:schemeClr>
              </a:solidFill>
            </a:endParaRPr>
          </a:p>
        </p:txBody>
      </p:sp>
      <p:sp>
        <p:nvSpPr>
          <p:cNvPr id="4" name="标题 1"/>
          <p:cNvSpPr txBox="1"/>
          <p:nvPr/>
        </p:nvSpPr>
        <p:spPr>
          <a:xfrm>
            <a:off x="9671050" y="1021080"/>
            <a:ext cx="2529205" cy="487045"/>
          </a:xfrm>
          <a:prstGeom prst="rect">
            <a:avLst/>
          </a:prstGeom>
        </p:spPr>
        <p:txBody>
          <a:bodyPr>
            <a:normAutofit fontScale="90000" lnSpcReduction="10000"/>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哈希链表</a:t>
            </a:r>
            <a:endParaRPr lang="zh-CN" altLang="en-US" spc="300" dirty="0">
              <a:solidFill>
                <a:schemeClr val="accent1">
                  <a:lumMod val="75000"/>
                </a:schemeClr>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heel(1)">
                                      <p:cBhvr>
                                        <p:cTn id="7" dur="2000"/>
                                        <p:tgtEl>
                                          <p:spTgt spid="16"/>
                                        </p:tgtEl>
                                      </p:cBhvr>
                                    </p:animEffect>
                                  </p:childTnLst>
                                </p:cTn>
                              </p:par>
                            </p:childTnLst>
                          </p:cTn>
                        </p:par>
                        <p:par>
                          <p:cTn id="8" fill="hold">
                            <p:stCondLst>
                              <p:cond delay="2000"/>
                            </p:stCondLst>
                            <p:childTnLst>
                              <p:par>
                                <p:cTn id="9" presetID="12" presetClass="entr" presetSubtype="2"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ppt_x</p:attrName>
                                        </p:attrNameLst>
                                      </p:cBhvr>
                                      <p:tavLst>
                                        <p:tav tm="0">
                                          <p:val>
                                            <p:strVal val="#ppt_x+#ppt_w*1.125000"/>
                                          </p:val>
                                        </p:tav>
                                        <p:tav tm="100000">
                                          <p:val>
                                            <p:strVal val="#ppt_x"/>
                                          </p:val>
                                        </p:tav>
                                      </p:tavLst>
                                    </p:anim>
                                    <p:animEffect transition="in" filter="wipe(left)">
                                      <p:cBhvr>
                                        <p:cTn id="12" dur="500"/>
                                        <p:tgtEl>
                                          <p:spTgt spid="19"/>
                                        </p:tgtEl>
                                      </p:cBhvr>
                                    </p:animEffect>
                                  </p:childTnLst>
                                </p:cTn>
                              </p:par>
                              <p:par>
                                <p:cTn id="13" presetID="10"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par>
                          <p:cTn id="22" fill="hold">
                            <p:stCondLst>
                              <p:cond delay="2500"/>
                            </p:stCondLst>
                            <p:childTnLst>
                              <p:par>
                                <p:cTn id="23" presetID="12" presetClass="entr" presetSubtype="8"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p:tgtEl>
                                          <p:spTgt spid="18"/>
                                        </p:tgtEl>
                                        <p:attrNameLst>
                                          <p:attrName>ppt_x</p:attrName>
                                        </p:attrNameLst>
                                      </p:cBhvr>
                                      <p:tavLst>
                                        <p:tav tm="0">
                                          <p:val>
                                            <p:strVal val="#ppt_x-#ppt_w*1.125000"/>
                                          </p:val>
                                        </p:tav>
                                        <p:tav tm="100000">
                                          <p:val>
                                            <p:strVal val="#ppt_x"/>
                                          </p:val>
                                        </p:tav>
                                      </p:tavLst>
                                    </p:anim>
                                    <p:animEffect transition="in" filter="wipe(right)">
                                      <p:cBhvr>
                                        <p:cTn id="26" dur="500"/>
                                        <p:tgtEl>
                                          <p:spTgt spid="18"/>
                                        </p:tgtEl>
                                      </p:cBhvr>
                                    </p:animEffect>
                                  </p:childTnLst>
                                </p:cTn>
                              </p:par>
                            </p:childTnLst>
                          </p:cTn>
                        </p:par>
                        <p:par>
                          <p:cTn id="27" fill="hold">
                            <p:stCondLst>
                              <p:cond delay="3000"/>
                            </p:stCondLst>
                            <p:childTnLst>
                              <p:par>
                                <p:cTn id="28" presetID="49" presetClass="entr" presetSubtype="0" decel="100000"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p:cTn id="30" dur="500" fill="hold"/>
                                        <p:tgtEl>
                                          <p:spTgt spid="5"/>
                                        </p:tgtEl>
                                        <p:attrNameLst>
                                          <p:attrName>ppt_w</p:attrName>
                                        </p:attrNameLst>
                                      </p:cBhvr>
                                      <p:tavLst>
                                        <p:tav tm="0">
                                          <p:val>
                                            <p:fltVal val="0"/>
                                          </p:val>
                                        </p:tav>
                                        <p:tav tm="100000">
                                          <p:val>
                                            <p:strVal val="#ppt_w"/>
                                          </p:val>
                                        </p:tav>
                                      </p:tavLst>
                                    </p:anim>
                                    <p:anim calcmode="lin" valueType="num">
                                      <p:cBhvr>
                                        <p:cTn id="31" dur="500" fill="hold"/>
                                        <p:tgtEl>
                                          <p:spTgt spid="5"/>
                                        </p:tgtEl>
                                        <p:attrNameLst>
                                          <p:attrName>ppt_h</p:attrName>
                                        </p:attrNameLst>
                                      </p:cBhvr>
                                      <p:tavLst>
                                        <p:tav tm="0">
                                          <p:val>
                                            <p:fltVal val="0"/>
                                          </p:val>
                                        </p:tav>
                                        <p:tav tm="100000">
                                          <p:val>
                                            <p:strVal val="#ppt_h"/>
                                          </p:val>
                                        </p:tav>
                                      </p:tavLst>
                                    </p:anim>
                                    <p:anim calcmode="lin" valueType="num">
                                      <p:cBhvr>
                                        <p:cTn id="32" dur="500" fill="hold"/>
                                        <p:tgtEl>
                                          <p:spTgt spid="5"/>
                                        </p:tgtEl>
                                        <p:attrNameLst>
                                          <p:attrName>style.rotation</p:attrName>
                                        </p:attrNameLst>
                                      </p:cBhvr>
                                      <p:tavLst>
                                        <p:tav tm="0">
                                          <p:val>
                                            <p:fltVal val="360"/>
                                          </p:val>
                                        </p:tav>
                                        <p:tav tm="100000">
                                          <p:val>
                                            <p:fltVal val="0"/>
                                          </p:val>
                                        </p:tav>
                                      </p:tavLst>
                                    </p:anim>
                                    <p:animEffect transition="in" filter="fade">
                                      <p:cBhvr>
                                        <p:cTn id="33" dur="500"/>
                                        <p:tgtEl>
                                          <p:spTgt spid="5"/>
                                        </p:tgtEl>
                                      </p:cBhvr>
                                    </p:animEffect>
                                  </p:childTnLst>
                                </p:cTn>
                              </p:par>
                            </p:childTnLst>
                          </p:cTn>
                        </p:par>
                        <p:par>
                          <p:cTn id="34" fill="hold">
                            <p:stCondLst>
                              <p:cond delay="3500"/>
                            </p:stCondLst>
                            <p:childTnLst>
                              <p:par>
                                <p:cTn id="35" presetID="49" presetClass="entr" presetSubtype="0" decel="100000"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 calcmode="lin" valueType="num">
                                      <p:cBhvr>
                                        <p:cTn id="39" dur="500" fill="hold"/>
                                        <p:tgtEl>
                                          <p:spTgt spid="8"/>
                                        </p:tgtEl>
                                        <p:attrNameLst>
                                          <p:attrName>style.rotation</p:attrName>
                                        </p:attrNameLst>
                                      </p:cBhvr>
                                      <p:tavLst>
                                        <p:tav tm="0">
                                          <p:val>
                                            <p:fltVal val="360"/>
                                          </p:val>
                                        </p:tav>
                                        <p:tav tm="100000">
                                          <p:val>
                                            <p:fltVal val="0"/>
                                          </p:val>
                                        </p:tav>
                                      </p:tavLst>
                                    </p:anim>
                                    <p:animEffect transition="in" filter="fade">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20"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 name="矩形 36"/>
          <p:cNvSpPr/>
          <p:nvPr/>
        </p:nvSpPr>
        <p:spPr>
          <a:xfrm>
            <a:off x="658813" y="1514475"/>
            <a:ext cx="3184525" cy="4721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Light" panose="020B0502040204020203" charset="-122"/>
              <a:cs typeface="+mn-cs"/>
            </a:endParaRPr>
          </a:p>
        </p:txBody>
      </p:sp>
      <p:sp>
        <p:nvSpPr>
          <p:cNvPr id="7" name="Rectangle 4"/>
          <p:cNvSpPr>
            <a:spLocks noChangeArrowheads="1"/>
          </p:cNvSpPr>
          <p:nvPr/>
        </p:nvSpPr>
        <p:spPr bwMode="auto">
          <a:xfrm>
            <a:off x="672941" y="2961482"/>
            <a:ext cx="3154680" cy="368300"/>
          </a:xfrm>
          <a:prstGeom prst="rect">
            <a:avLst/>
          </a:prstGeom>
          <a:noFill/>
          <a:ln w="9525" algn="ctr">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向全节点请求绿色分支的哈希</a:t>
            </a: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Rectangle 8"/>
          <p:cNvSpPr>
            <a:spLocks noChangeArrowheads="1"/>
          </p:cNvSpPr>
          <p:nvPr/>
        </p:nvSpPr>
        <p:spPr bwMode="auto">
          <a:xfrm>
            <a:off x="1016635" y="2336007"/>
            <a:ext cx="246888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轻</a:t>
            </a:r>
            <a:r>
              <a:rPr kumimoji="0" lang="zh-CN" altLang="en-US" sz="1800" b="1"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节点要验证红色交易</a:t>
            </a:r>
            <a:endParaRPr kumimoji="0" lang="zh-CN" altLang="en-US" sz="1800" b="1"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 name="Rectangle 10"/>
          <p:cNvSpPr>
            <a:spLocks noChangeArrowheads="1"/>
          </p:cNvSpPr>
          <p:nvPr/>
        </p:nvSpPr>
        <p:spPr bwMode="auto">
          <a:xfrm>
            <a:off x="9502775" y="2335213"/>
            <a:ext cx="876300" cy="369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接收端</a:t>
            </a:r>
            <a:endParaRPr kumimoji="0" lang="zh-CN" altLang="en-US" sz="1800" b="1"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 name="Rectangle 11"/>
          <p:cNvSpPr>
            <a:spLocks noChangeArrowheads="1"/>
          </p:cNvSpPr>
          <p:nvPr/>
        </p:nvSpPr>
        <p:spPr bwMode="auto">
          <a:xfrm>
            <a:off x="9618663" y="2960688"/>
            <a:ext cx="646113" cy="369888"/>
          </a:xfrm>
          <a:prstGeom prst="rect">
            <a:avLst/>
          </a:prstGeom>
          <a:noFill/>
          <a:ln w="9525" algn="ctr">
            <a:no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信宿</a:t>
            </a: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0" name="Rectangle 22"/>
          <p:cNvSpPr>
            <a:spLocks noChangeArrowheads="1"/>
          </p:cNvSpPr>
          <p:nvPr/>
        </p:nvSpPr>
        <p:spPr bwMode="auto">
          <a:xfrm>
            <a:off x="9386888" y="4459288"/>
            <a:ext cx="1108075" cy="369888"/>
          </a:xfrm>
          <a:prstGeom prst="rect">
            <a:avLst/>
          </a:prstGeom>
          <a:noFill/>
          <a:ln w="9525" algn="ctr">
            <a:noFill/>
            <a:miter lim="800000"/>
          </a:ln>
          <a:effec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信道译码</a:t>
            </a:r>
            <a:endParaRPr kumimoji="0" lang="zh-CN" altLang="en-US"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1" name="Rectangle 23"/>
          <p:cNvSpPr>
            <a:spLocks noChangeArrowheads="1"/>
          </p:cNvSpPr>
          <p:nvPr/>
        </p:nvSpPr>
        <p:spPr bwMode="auto">
          <a:xfrm>
            <a:off x="788035" y="4460082"/>
            <a:ext cx="2926080" cy="368300"/>
          </a:xfrm>
          <a:prstGeom prst="rect">
            <a:avLst/>
          </a:prstGeom>
          <a:noFill/>
          <a:ln w="9525" algn="ctr">
            <a:noFill/>
            <a:miter lim="800000"/>
          </a:ln>
          <a:effec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得到所在梅克尔树的根哈希</a:t>
            </a:r>
            <a:endParaRPr kumimoji="0" lang="zh-CN" altLang="en-US" sz="18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5" name="Rectangle 30"/>
          <p:cNvSpPr>
            <a:spLocks noChangeArrowheads="1"/>
          </p:cNvSpPr>
          <p:nvPr/>
        </p:nvSpPr>
        <p:spPr bwMode="auto">
          <a:xfrm>
            <a:off x="788035" y="5209382"/>
            <a:ext cx="2926080" cy="368300"/>
          </a:xfrm>
          <a:prstGeom prst="rect">
            <a:avLst/>
          </a:prstGeom>
          <a:noFill/>
          <a:ln w="9525" algn="ctr">
            <a:noFill/>
            <a:miter lim="800000"/>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与全节点给出的根哈希比较</a:t>
            </a: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6" name="Rectangle 31"/>
          <p:cNvSpPr>
            <a:spLocks noChangeArrowheads="1"/>
          </p:cNvSpPr>
          <p:nvPr/>
        </p:nvSpPr>
        <p:spPr bwMode="auto">
          <a:xfrm>
            <a:off x="9502775" y="5208588"/>
            <a:ext cx="876300" cy="369888"/>
          </a:xfrm>
          <a:prstGeom prst="rect">
            <a:avLst/>
          </a:prstGeom>
          <a:noFill/>
          <a:ln w="9525" algn="ctr">
            <a:noFill/>
            <a:miter lim="800000"/>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解调器</a:t>
            </a: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7" name="Rectangle 32"/>
          <p:cNvSpPr>
            <a:spLocks noChangeArrowheads="1"/>
          </p:cNvSpPr>
          <p:nvPr/>
        </p:nvSpPr>
        <p:spPr bwMode="auto">
          <a:xfrm>
            <a:off x="9386888" y="3709988"/>
            <a:ext cx="1108075" cy="369888"/>
          </a:xfrm>
          <a:prstGeom prst="rect">
            <a:avLst/>
          </a:prstGeom>
          <a:noFill/>
          <a:ln w="9525" algn="ctr">
            <a:noFill/>
            <a:miter lim="800000"/>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信源译码</a:t>
            </a: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9" name="Rectangle 34"/>
          <p:cNvSpPr>
            <a:spLocks noChangeArrowheads="1"/>
          </p:cNvSpPr>
          <p:nvPr/>
        </p:nvSpPr>
        <p:spPr bwMode="auto">
          <a:xfrm>
            <a:off x="1130935" y="3710782"/>
            <a:ext cx="2240280" cy="368300"/>
          </a:xfrm>
          <a:prstGeom prst="rect">
            <a:avLst/>
          </a:prstGeom>
          <a:noFill/>
          <a:ln w="9525" algn="ctr">
            <a:noFill/>
            <a:miter lim="800000"/>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计算上一层的哈希值</a:t>
            </a: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3" name="矩形 32"/>
          <p:cNvSpPr/>
          <p:nvPr/>
        </p:nvSpPr>
        <p:spPr>
          <a:xfrm>
            <a:off x="557213" y="536575"/>
            <a:ext cx="32308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rPr>
              <a:t>通过梅克尔树验证交易</a:t>
            </a:r>
            <a:endParaRPr kumimoji="0" lang="zh-CN" altLang="en-US" sz="2400" b="1" i="0" u="none" strike="noStrike" kern="1200" cap="none" spc="0" normalizeH="0" baseline="0" noProof="0" dirty="0">
              <a:ln>
                <a:noFill/>
              </a:ln>
              <a:solidFill>
                <a:srgbClr val="0F6FC6"/>
              </a:solidFill>
              <a:effectLst/>
              <a:uLnTx/>
              <a:uFillTx/>
              <a:latin typeface="微软雅黑" panose="020B0503020204020204" charset="-122"/>
              <a:ea typeface="微软雅黑" panose="020B0503020204020204" charset="-122"/>
              <a:cs typeface="+mn-cs"/>
            </a:endParaRPr>
          </a:p>
        </p:txBody>
      </p:sp>
      <p:cxnSp>
        <p:nvCxnSpPr>
          <p:cNvPr id="41" name="直接箭头连接符 40"/>
          <p:cNvCxnSpPr/>
          <p:nvPr/>
        </p:nvCxnSpPr>
        <p:spPr>
          <a:xfrm>
            <a:off x="2251075" y="33940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2251075" y="41433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p:nvPr/>
        </p:nvCxnSpPr>
        <p:spPr>
          <a:xfrm>
            <a:off x="2251075" y="48926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p:nvPr/>
        </p:nvCxnSpPr>
        <p:spPr>
          <a:xfrm flipV="1">
            <a:off x="9940925" y="33940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p:nvPr/>
        </p:nvCxnSpPr>
        <p:spPr>
          <a:xfrm flipV="1">
            <a:off x="9940925" y="41433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p:nvPr/>
        </p:nvCxnSpPr>
        <p:spPr>
          <a:xfrm flipV="1">
            <a:off x="9940925" y="4892675"/>
            <a:ext cx="0" cy="252413"/>
          </a:xfrm>
          <a:prstGeom prst="straightConnector1">
            <a:avLst/>
          </a:prstGeom>
          <a:ln>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nvGrpSpPr>
          <p:cNvPr id="54" name="Group 4"/>
          <p:cNvGrpSpPr>
            <a:grpSpLocks noChangeAspect="1"/>
          </p:cNvGrpSpPr>
          <p:nvPr/>
        </p:nvGrpSpPr>
        <p:grpSpPr bwMode="auto">
          <a:xfrm>
            <a:off x="2063245" y="1984710"/>
            <a:ext cx="375156" cy="321676"/>
            <a:chOff x="2" y="0"/>
            <a:chExt cx="4686" cy="4018"/>
          </a:xfrm>
          <a:solidFill>
            <a:schemeClr val="bg1"/>
          </a:solidFill>
        </p:grpSpPr>
        <p:sp>
          <p:nvSpPr>
            <p:cNvPr id="56" name="Freeform 5"/>
            <p:cNvSpPr>
              <a:spLocks noEditPoints="1"/>
            </p:cNvSpPr>
            <p:nvPr/>
          </p:nvSpPr>
          <p:spPr bwMode="auto">
            <a:xfrm>
              <a:off x="2" y="0"/>
              <a:ext cx="3338" cy="4018"/>
            </a:xfrm>
            <a:custGeom>
              <a:avLst/>
              <a:gdLst>
                <a:gd name="T0" fmla="*/ 1946 w 2042"/>
                <a:gd name="T1" fmla="*/ 1645 h 2458"/>
                <a:gd name="T2" fmla="*/ 1850 w 2042"/>
                <a:gd name="T3" fmla="*/ 1741 h 2458"/>
                <a:gd name="T4" fmla="*/ 1850 w 2042"/>
                <a:gd name="T5" fmla="*/ 1949 h 2458"/>
                <a:gd name="T6" fmla="*/ 1533 w 2042"/>
                <a:gd name="T7" fmla="*/ 2266 h 2458"/>
                <a:gd name="T8" fmla="*/ 509 w 2042"/>
                <a:gd name="T9" fmla="*/ 2266 h 2458"/>
                <a:gd name="T10" fmla="*/ 192 w 2042"/>
                <a:gd name="T11" fmla="*/ 1949 h 2458"/>
                <a:gd name="T12" fmla="*/ 192 w 2042"/>
                <a:gd name="T13" fmla="*/ 509 h 2458"/>
                <a:gd name="T14" fmla="*/ 509 w 2042"/>
                <a:gd name="T15" fmla="*/ 192 h 2458"/>
                <a:gd name="T16" fmla="*/ 1533 w 2042"/>
                <a:gd name="T17" fmla="*/ 192 h 2458"/>
                <a:gd name="T18" fmla="*/ 1850 w 2042"/>
                <a:gd name="T19" fmla="*/ 509 h 2458"/>
                <a:gd name="T20" fmla="*/ 1850 w 2042"/>
                <a:gd name="T21" fmla="*/ 717 h 2458"/>
                <a:gd name="T22" fmla="*/ 1946 w 2042"/>
                <a:gd name="T23" fmla="*/ 813 h 2458"/>
                <a:gd name="T24" fmla="*/ 2042 w 2042"/>
                <a:gd name="T25" fmla="*/ 717 h 2458"/>
                <a:gd name="T26" fmla="*/ 2042 w 2042"/>
                <a:gd name="T27" fmla="*/ 509 h 2458"/>
                <a:gd name="T28" fmla="*/ 1533 w 2042"/>
                <a:gd name="T29" fmla="*/ 0 h 2458"/>
                <a:gd name="T30" fmla="*/ 509 w 2042"/>
                <a:gd name="T31" fmla="*/ 0 h 2458"/>
                <a:gd name="T32" fmla="*/ 0 w 2042"/>
                <a:gd name="T33" fmla="*/ 509 h 2458"/>
                <a:gd name="T34" fmla="*/ 0 w 2042"/>
                <a:gd name="T35" fmla="*/ 1949 h 2458"/>
                <a:gd name="T36" fmla="*/ 509 w 2042"/>
                <a:gd name="T37" fmla="*/ 2458 h 2458"/>
                <a:gd name="T38" fmla="*/ 1533 w 2042"/>
                <a:gd name="T39" fmla="*/ 2458 h 2458"/>
                <a:gd name="T40" fmla="*/ 2042 w 2042"/>
                <a:gd name="T41" fmla="*/ 1949 h 2458"/>
                <a:gd name="T42" fmla="*/ 2042 w 2042"/>
                <a:gd name="T43" fmla="*/ 1741 h 2458"/>
                <a:gd name="T44" fmla="*/ 1946 w 2042"/>
                <a:gd name="T45" fmla="*/ 1645 h 2458"/>
                <a:gd name="T46" fmla="*/ 1946 w 2042"/>
                <a:gd name="T47" fmla="*/ 1645 h 2458"/>
                <a:gd name="T48" fmla="*/ 1946 w 2042"/>
                <a:gd name="T49" fmla="*/ 1645 h 2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2" h="2458">
                  <a:moveTo>
                    <a:pt x="1946" y="1645"/>
                  </a:moveTo>
                  <a:cubicBezTo>
                    <a:pt x="1893" y="1645"/>
                    <a:pt x="1850" y="1688"/>
                    <a:pt x="1850" y="1741"/>
                  </a:cubicBezTo>
                  <a:cubicBezTo>
                    <a:pt x="1850" y="1949"/>
                    <a:pt x="1850" y="1949"/>
                    <a:pt x="1850" y="1949"/>
                  </a:cubicBezTo>
                  <a:cubicBezTo>
                    <a:pt x="1850" y="2124"/>
                    <a:pt x="1708" y="2266"/>
                    <a:pt x="1533" y="2266"/>
                  </a:cubicBezTo>
                  <a:cubicBezTo>
                    <a:pt x="509" y="2266"/>
                    <a:pt x="509" y="2266"/>
                    <a:pt x="509" y="2266"/>
                  </a:cubicBezTo>
                  <a:cubicBezTo>
                    <a:pt x="334" y="2266"/>
                    <a:pt x="192" y="2124"/>
                    <a:pt x="192" y="1949"/>
                  </a:cubicBezTo>
                  <a:cubicBezTo>
                    <a:pt x="192" y="509"/>
                    <a:pt x="192" y="509"/>
                    <a:pt x="192" y="509"/>
                  </a:cubicBezTo>
                  <a:cubicBezTo>
                    <a:pt x="192" y="334"/>
                    <a:pt x="334" y="192"/>
                    <a:pt x="509" y="192"/>
                  </a:cubicBezTo>
                  <a:cubicBezTo>
                    <a:pt x="1533" y="192"/>
                    <a:pt x="1533" y="192"/>
                    <a:pt x="1533" y="192"/>
                  </a:cubicBezTo>
                  <a:cubicBezTo>
                    <a:pt x="1708" y="192"/>
                    <a:pt x="1850" y="334"/>
                    <a:pt x="1850" y="509"/>
                  </a:cubicBezTo>
                  <a:cubicBezTo>
                    <a:pt x="1850" y="717"/>
                    <a:pt x="1850" y="717"/>
                    <a:pt x="1850" y="717"/>
                  </a:cubicBezTo>
                  <a:cubicBezTo>
                    <a:pt x="1850" y="770"/>
                    <a:pt x="1893" y="813"/>
                    <a:pt x="1946" y="813"/>
                  </a:cubicBezTo>
                  <a:cubicBezTo>
                    <a:pt x="1999" y="813"/>
                    <a:pt x="2042" y="770"/>
                    <a:pt x="2042" y="717"/>
                  </a:cubicBezTo>
                  <a:cubicBezTo>
                    <a:pt x="2042" y="509"/>
                    <a:pt x="2042" y="509"/>
                    <a:pt x="2042" y="509"/>
                  </a:cubicBezTo>
                  <a:cubicBezTo>
                    <a:pt x="2042" y="228"/>
                    <a:pt x="1813" y="0"/>
                    <a:pt x="1533" y="0"/>
                  </a:cubicBezTo>
                  <a:cubicBezTo>
                    <a:pt x="509" y="0"/>
                    <a:pt x="509" y="0"/>
                    <a:pt x="509" y="0"/>
                  </a:cubicBezTo>
                  <a:cubicBezTo>
                    <a:pt x="228" y="0"/>
                    <a:pt x="0" y="228"/>
                    <a:pt x="0" y="509"/>
                  </a:cubicBezTo>
                  <a:cubicBezTo>
                    <a:pt x="0" y="1949"/>
                    <a:pt x="0" y="1949"/>
                    <a:pt x="0" y="1949"/>
                  </a:cubicBezTo>
                  <a:cubicBezTo>
                    <a:pt x="0" y="2229"/>
                    <a:pt x="228" y="2458"/>
                    <a:pt x="509" y="2458"/>
                  </a:cubicBezTo>
                  <a:cubicBezTo>
                    <a:pt x="1533" y="2458"/>
                    <a:pt x="1533" y="2458"/>
                    <a:pt x="1533" y="2458"/>
                  </a:cubicBezTo>
                  <a:cubicBezTo>
                    <a:pt x="1813" y="2458"/>
                    <a:pt x="2042" y="2229"/>
                    <a:pt x="2042" y="1949"/>
                  </a:cubicBezTo>
                  <a:cubicBezTo>
                    <a:pt x="2042" y="1741"/>
                    <a:pt x="2042" y="1741"/>
                    <a:pt x="2042" y="1741"/>
                  </a:cubicBezTo>
                  <a:cubicBezTo>
                    <a:pt x="2042" y="1688"/>
                    <a:pt x="1999" y="1645"/>
                    <a:pt x="1946" y="1645"/>
                  </a:cubicBezTo>
                  <a:close/>
                  <a:moveTo>
                    <a:pt x="1946" y="1645"/>
                  </a:moveTo>
                  <a:cubicBezTo>
                    <a:pt x="1946" y="1645"/>
                    <a:pt x="1946" y="1645"/>
                    <a:pt x="1946" y="164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57" name="Freeform 6"/>
            <p:cNvSpPr>
              <a:spLocks noEditPoints="1"/>
            </p:cNvSpPr>
            <p:nvPr/>
          </p:nvSpPr>
          <p:spPr bwMode="auto">
            <a:xfrm>
              <a:off x="1854" y="1167"/>
              <a:ext cx="2834" cy="1668"/>
            </a:xfrm>
            <a:custGeom>
              <a:avLst/>
              <a:gdLst>
                <a:gd name="T0" fmla="*/ 1711 w 1734"/>
                <a:gd name="T1" fmla="*/ 578 h 1020"/>
                <a:gd name="T2" fmla="*/ 1714 w 1734"/>
                <a:gd name="T3" fmla="*/ 574 h 1020"/>
                <a:gd name="T4" fmla="*/ 1717 w 1734"/>
                <a:gd name="T5" fmla="*/ 570 h 1020"/>
                <a:gd name="T6" fmla="*/ 1720 w 1734"/>
                <a:gd name="T7" fmla="*/ 566 h 1020"/>
                <a:gd name="T8" fmla="*/ 1722 w 1734"/>
                <a:gd name="T9" fmla="*/ 562 h 1020"/>
                <a:gd name="T10" fmla="*/ 1724 w 1734"/>
                <a:gd name="T11" fmla="*/ 558 h 1020"/>
                <a:gd name="T12" fmla="*/ 1726 w 1734"/>
                <a:gd name="T13" fmla="*/ 554 h 1020"/>
                <a:gd name="T14" fmla="*/ 1728 w 1734"/>
                <a:gd name="T15" fmla="*/ 550 h 1020"/>
                <a:gd name="T16" fmla="*/ 1729 w 1734"/>
                <a:gd name="T17" fmla="*/ 545 h 1020"/>
                <a:gd name="T18" fmla="*/ 1731 w 1734"/>
                <a:gd name="T19" fmla="*/ 541 h 1020"/>
                <a:gd name="T20" fmla="*/ 1732 w 1734"/>
                <a:gd name="T21" fmla="*/ 537 h 1020"/>
                <a:gd name="T22" fmla="*/ 1733 w 1734"/>
                <a:gd name="T23" fmla="*/ 532 h 1020"/>
                <a:gd name="T24" fmla="*/ 1733 w 1734"/>
                <a:gd name="T25" fmla="*/ 527 h 1020"/>
                <a:gd name="T26" fmla="*/ 1734 w 1734"/>
                <a:gd name="T27" fmla="*/ 522 h 1020"/>
                <a:gd name="T28" fmla="*/ 1734 w 1734"/>
                <a:gd name="T29" fmla="*/ 515 h 1020"/>
                <a:gd name="T30" fmla="*/ 1734 w 1734"/>
                <a:gd name="T31" fmla="*/ 514 h 1020"/>
                <a:gd name="T32" fmla="*/ 1734 w 1734"/>
                <a:gd name="T33" fmla="*/ 508 h 1020"/>
                <a:gd name="T34" fmla="*/ 1733 w 1734"/>
                <a:gd name="T35" fmla="*/ 502 h 1020"/>
                <a:gd name="T36" fmla="*/ 1733 w 1734"/>
                <a:gd name="T37" fmla="*/ 498 h 1020"/>
                <a:gd name="T38" fmla="*/ 1732 w 1734"/>
                <a:gd name="T39" fmla="*/ 493 h 1020"/>
                <a:gd name="T40" fmla="*/ 1731 w 1734"/>
                <a:gd name="T41" fmla="*/ 489 h 1020"/>
                <a:gd name="T42" fmla="*/ 1729 w 1734"/>
                <a:gd name="T43" fmla="*/ 484 h 1020"/>
                <a:gd name="T44" fmla="*/ 1728 w 1734"/>
                <a:gd name="T45" fmla="*/ 480 h 1020"/>
                <a:gd name="T46" fmla="*/ 1726 w 1734"/>
                <a:gd name="T47" fmla="*/ 476 h 1020"/>
                <a:gd name="T48" fmla="*/ 1724 w 1734"/>
                <a:gd name="T49" fmla="*/ 472 h 1020"/>
                <a:gd name="T50" fmla="*/ 1722 w 1734"/>
                <a:gd name="T51" fmla="*/ 468 h 1020"/>
                <a:gd name="T52" fmla="*/ 1720 w 1734"/>
                <a:gd name="T53" fmla="*/ 464 h 1020"/>
                <a:gd name="T54" fmla="*/ 1717 w 1734"/>
                <a:gd name="T55" fmla="*/ 460 h 1020"/>
                <a:gd name="T56" fmla="*/ 1714 w 1734"/>
                <a:gd name="T57" fmla="*/ 456 h 1020"/>
                <a:gd name="T58" fmla="*/ 1711 w 1734"/>
                <a:gd name="T59" fmla="*/ 452 h 1020"/>
                <a:gd name="T60" fmla="*/ 1706 w 1734"/>
                <a:gd name="T61" fmla="*/ 447 h 1020"/>
                <a:gd name="T62" fmla="*/ 1161 w 1734"/>
                <a:gd name="T63" fmla="*/ 37 h 1020"/>
                <a:gd name="T64" fmla="*/ 1406 w 1734"/>
                <a:gd name="T65" fmla="*/ 419 h 1020"/>
                <a:gd name="T66" fmla="*/ 0 w 1734"/>
                <a:gd name="T67" fmla="*/ 515 h 1020"/>
                <a:gd name="T68" fmla="*/ 1406 w 1734"/>
                <a:gd name="T69" fmla="*/ 611 h 1020"/>
                <a:gd name="T70" fmla="*/ 1161 w 1734"/>
                <a:gd name="T71" fmla="*/ 992 h 1020"/>
                <a:gd name="T72" fmla="*/ 1296 w 1734"/>
                <a:gd name="T73" fmla="*/ 992 h 1020"/>
                <a:gd name="T74" fmla="*/ 1709 w 1734"/>
                <a:gd name="T75" fmla="*/ 579 h 1020"/>
                <a:gd name="T76" fmla="*/ 1709 w 1734"/>
                <a:gd name="T77" fmla="*/ 579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34" h="1020">
                  <a:moveTo>
                    <a:pt x="1709" y="579"/>
                  </a:moveTo>
                  <a:cubicBezTo>
                    <a:pt x="1710" y="579"/>
                    <a:pt x="1710" y="578"/>
                    <a:pt x="1711" y="578"/>
                  </a:cubicBezTo>
                  <a:cubicBezTo>
                    <a:pt x="1711" y="577"/>
                    <a:pt x="1712" y="576"/>
                    <a:pt x="1712" y="576"/>
                  </a:cubicBezTo>
                  <a:cubicBezTo>
                    <a:pt x="1713" y="575"/>
                    <a:pt x="1714" y="574"/>
                    <a:pt x="1714" y="574"/>
                  </a:cubicBezTo>
                  <a:cubicBezTo>
                    <a:pt x="1714" y="573"/>
                    <a:pt x="1715" y="573"/>
                    <a:pt x="1715" y="572"/>
                  </a:cubicBezTo>
                  <a:cubicBezTo>
                    <a:pt x="1716" y="571"/>
                    <a:pt x="1716" y="570"/>
                    <a:pt x="1717" y="570"/>
                  </a:cubicBezTo>
                  <a:cubicBezTo>
                    <a:pt x="1717" y="569"/>
                    <a:pt x="1718" y="569"/>
                    <a:pt x="1718" y="568"/>
                  </a:cubicBezTo>
                  <a:cubicBezTo>
                    <a:pt x="1719" y="567"/>
                    <a:pt x="1719" y="566"/>
                    <a:pt x="1720" y="566"/>
                  </a:cubicBezTo>
                  <a:cubicBezTo>
                    <a:pt x="1720" y="565"/>
                    <a:pt x="1720" y="565"/>
                    <a:pt x="1721" y="564"/>
                  </a:cubicBezTo>
                  <a:cubicBezTo>
                    <a:pt x="1721" y="563"/>
                    <a:pt x="1721" y="563"/>
                    <a:pt x="1722" y="562"/>
                  </a:cubicBezTo>
                  <a:cubicBezTo>
                    <a:pt x="1722" y="561"/>
                    <a:pt x="1723" y="561"/>
                    <a:pt x="1723" y="560"/>
                  </a:cubicBezTo>
                  <a:cubicBezTo>
                    <a:pt x="1723" y="559"/>
                    <a:pt x="1724" y="559"/>
                    <a:pt x="1724" y="558"/>
                  </a:cubicBezTo>
                  <a:cubicBezTo>
                    <a:pt x="1724" y="557"/>
                    <a:pt x="1725" y="556"/>
                    <a:pt x="1725" y="556"/>
                  </a:cubicBezTo>
                  <a:cubicBezTo>
                    <a:pt x="1725" y="555"/>
                    <a:pt x="1726" y="554"/>
                    <a:pt x="1726" y="554"/>
                  </a:cubicBezTo>
                  <a:cubicBezTo>
                    <a:pt x="1726" y="553"/>
                    <a:pt x="1727" y="552"/>
                    <a:pt x="1727" y="552"/>
                  </a:cubicBezTo>
                  <a:cubicBezTo>
                    <a:pt x="1727" y="551"/>
                    <a:pt x="1727" y="550"/>
                    <a:pt x="1728" y="550"/>
                  </a:cubicBezTo>
                  <a:cubicBezTo>
                    <a:pt x="1728" y="549"/>
                    <a:pt x="1728" y="548"/>
                    <a:pt x="1729" y="547"/>
                  </a:cubicBezTo>
                  <a:cubicBezTo>
                    <a:pt x="1729" y="546"/>
                    <a:pt x="1729" y="546"/>
                    <a:pt x="1729" y="545"/>
                  </a:cubicBezTo>
                  <a:cubicBezTo>
                    <a:pt x="1730" y="544"/>
                    <a:pt x="1730" y="543"/>
                    <a:pt x="1730" y="543"/>
                  </a:cubicBezTo>
                  <a:cubicBezTo>
                    <a:pt x="1730" y="542"/>
                    <a:pt x="1730" y="542"/>
                    <a:pt x="1731" y="541"/>
                  </a:cubicBezTo>
                  <a:cubicBezTo>
                    <a:pt x="1731" y="540"/>
                    <a:pt x="1731" y="539"/>
                    <a:pt x="1731" y="538"/>
                  </a:cubicBezTo>
                  <a:cubicBezTo>
                    <a:pt x="1731" y="538"/>
                    <a:pt x="1732" y="537"/>
                    <a:pt x="1732" y="537"/>
                  </a:cubicBezTo>
                  <a:cubicBezTo>
                    <a:pt x="1732" y="536"/>
                    <a:pt x="1732" y="534"/>
                    <a:pt x="1732" y="533"/>
                  </a:cubicBezTo>
                  <a:cubicBezTo>
                    <a:pt x="1732" y="533"/>
                    <a:pt x="1733" y="532"/>
                    <a:pt x="1733" y="532"/>
                  </a:cubicBezTo>
                  <a:cubicBezTo>
                    <a:pt x="1733" y="531"/>
                    <a:pt x="1733" y="530"/>
                    <a:pt x="1733" y="529"/>
                  </a:cubicBezTo>
                  <a:cubicBezTo>
                    <a:pt x="1733" y="528"/>
                    <a:pt x="1733" y="528"/>
                    <a:pt x="1733" y="527"/>
                  </a:cubicBezTo>
                  <a:cubicBezTo>
                    <a:pt x="1734" y="526"/>
                    <a:pt x="1734" y="525"/>
                    <a:pt x="1734" y="524"/>
                  </a:cubicBezTo>
                  <a:cubicBezTo>
                    <a:pt x="1734" y="523"/>
                    <a:pt x="1734" y="523"/>
                    <a:pt x="1734" y="522"/>
                  </a:cubicBezTo>
                  <a:cubicBezTo>
                    <a:pt x="1734" y="521"/>
                    <a:pt x="1734" y="520"/>
                    <a:pt x="1734" y="520"/>
                  </a:cubicBezTo>
                  <a:cubicBezTo>
                    <a:pt x="1734" y="518"/>
                    <a:pt x="1734" y="517"/>
                    <a:pt x="1734" y="515"/>
                  </a:cubicBezTo>
                  <a:cubicBezTo>
                    <a:pt x="1734" y="515"/>
                    <a:pt x="1734" y="515"/>
                    <a:pt x="1734" y="515"/>
                  </a:cubicBezTo>
                  <a:cubicBezTo>
                    <a:pt x="1734" y="515"/>
                    <a:pt x="1734" y="514"/>
                    <a:pt x="1734" y="514"/>
                  </a:cubicBezTo>
                  <a:cubicBezTo>
                    <a:pt x="1734" y="513"/>
                    <a:pt x="1734" y="511"/>
                    <a:pt x="1734" y="510"/>
                  </a:cubicBezTo>
                  <a:cubicBezTo>
                    <a:pt x="1734" y="509"/>
                    <a:pt x="1734" y="508"/>
                    <a:pt x="1734" y="508"/>
                  </a:cubicBezTo>
                  <a:cubicBezTo>
                    <a:pt x="1734" y="507"/>
                    <a:pt x="1734" y="506"/>
                    <a:pt x="1734" y="505"/>
                  </a:cubicBezTo>
                  <a:cubicBezTo>
                    <a:pt x="1734" y="504"/>
                    <a:pt x="1734" y="503"/>
                    <a:pt x="1733" y="502"/>
                  </a:cubicBezTo>
                  <a:cubicBezTo>
                    <a:pt x="1733" y="502"/>
                    <a:pt x="1733" y="501"/>
                    <a:pt x="1733" y="501"/>
                  </a:cubicBezTo>
                  <a:cubicBezTo>
                    <a:pt x="1733" y="500"/>
                    <a:pt x="1733" y="499"/>
                    <a:pt x="1733" y="498"/>
                  </a:cubicBezTo>
                  <a:cubicBezTo>
                    <a:pt x="1733" y="497"/>
                    <a:pt x="1732" y="497"/>
                    <a:pt x="1732" y="496"/>
                  </a:cubicBezTo>
                  <a:cubicBezTo>
                    <a:pt x="1732" y="495"/>
                    <a:pt x="1732" y="494"/>
                    <a:pt x="1732" y="493"/>
                  </a:cubicBezTo>
                  <a:cubicBezTo>
                    <a:pt x="1732" y="493"/>
                    <a:pt x="1731" y="492"/>
                    <a:pt x="1731" y="492"/>
                  </a:cubicBezTo>
                  <a:cubicBezTo>
                    <a:pt x="1731" y="491"/>
                    <a:pt x="1731" y="490"/>
                    <a:pt x="1731" y="489"/>
                  </a:cubicBezTo>
                  <a:cubicBezTo>
                    <a:pt x="1730" y="488"/>
                    <a:pt x="1730" y="488"/>
                    <a:pt x="1730" y="487"/>
                  </a:cubicBezTo>
                  <a:cubicBezTo>
                    <a:pt x="1730" y="486"/>
                    <a:pt x="1730" y="485"/>
                    <a:pt x="1729" y="484"/>
                  </a:cubicBezTo>
                  <a:cubicBezTo>
                    <a:pt x="1729" y="484"/>
                    <a:pt x="1729" y="483"/>
                    <a:pt x="1729" y="483"/>
                  </a:cubicBezTo>
                  <a:cubicBezTo>
                    <a:pt x="1728" y="482"/>
                    <a:pt x="1728" y="481"/>
                    <a:pt x="1728" y="480"/>
                  </a:cubicBezTo>
                  <a:cubicBezTo>
                    <a:pt x="1727" y="479"/>
                    <a:pt x="1727" y="479"/>
                    <a:pt x="1727" y="478"/>
                  </a:cubicBezTo>
                  <a:cubicBezTo>
                    <a:pt x="1727" y="477"/>
                    <a:pt x="1726" y="477"/>
                    <a:pt x="1726" y="476"/>
                  </a:cubicBezTo>
                  <a:cubicBezTo>
                    <a:pt x="1726" y="475"/>
                    <a:pt x="1725" y="474"/>
                    <a:pt x="1725" y="474"/>
                  </a:cubicBezTo>
                  <a:cubicBezTo>
                    <a:pt x="1725" y="473"/>
                    <a:pt x="1724" y="473"/>
                    <a:pt x="1724" y="472"/>
                  </a:cubicBezTo>
                  <a:cubicBezTo>
                    <a:pt x="1724" y="471"/>
                    <a:pt x="1723" y="470"/>
                    <a:pt x="1723" y="469"/>
                  </a:cubicBezTo>
                  <a:cubicBezTo>
                    <a:pt x="1723" y="469"/>
                    <a:pt x="1722" y="468"/>
                    <a:pt x="1722" y="468"/>
                  </a:cubicBezTo>
                  <a:cubicBezTo>
                    <a:pt x="1722" y="467"/>
                    <a:pt x="1721" y="466"/>
                    <a:pt x="1721" y="465"/>
                  </a:cubicBezTo>
                  <a:cubicBezTo>
                    <a:pt x="1720" y="465"/>
                    <a:pt x="1720" y="464"/>
                    <a:pt x="1720" y="464"/>
                  </a:cubicBezTo>
                  <a:cubicBezTo>
                    <a:pt x="1719" y="463"/>
                    <a:pt x="1719" y="462"/>
                    <a:pt x="1718" y="461"/>
                  </a:cubicBezTo>
                  <a:cubicBezTo>
                    <a:pt x="1718" y="461"/>
                    <a:pt x="1717" y="461"/>
                    <a:pt x="1717" y="460"/>
                  </a:cubicBezTo>
                  <a:cubicBezTo>
                    <a:pt x="1716" y="459"/>
                    <a:pt x="1716" y="458"/>
                    <a:pt x="1715" y="458"/>
                  </a:cubicBezTo>
                  <a:cubicBezTo>
                    <a:pt x="1715" y="457"/>
                    <a:pt x="1715" y="457"/>
                    <a:pt x="1714" y="456"/>
                  </a:cubicBezTo>
                  <a:cubicBezTo>
                    <a:pt x="1714" y="455"/>
                    <a:pt x="1713" y="455"/>
                    <a:pt x="1712" y="454"/>
                  </a:cubicBezTo>
                  <a:cubicBezTo>
                    <a:pt x="1712" y="453"/>
                    <a:pt x="1711" y="453"/>
                    <a:pt x="1711" y="452"/>
                  </a:cubicBezTo>
                  <a:cubicBezTo>
                    <a:pt x="1710" y="451"/>
                    <a:pt x="1710" y="451"/>
                    <a:pt x="1709" y="450"/>
                  </a:cubicBezTo>
                  <a:cubicBezTo>
                    <a:pt x="1708" y="449"/>
                    <a:pt x="1707" y="448"/>
                    <a:pt x="1706" y="447"/>
                  </a:cubicBezTo>
                  <a:cubicBezTo>
                    <a:pt x="1296" y="37"/>
                    <a:pt x="1296" y="37"/>
                    <a:pt x="1296" y="37"/>
                  </a:cubicBezTo>
                  <a:cubicBezTo>
                    <a:pt x="1259" y="0"/>
                    <a:pt x="1198" y="0"/>
                    <a:pt x="1161" y="37"/>
                  </a:cubicBezTo>
                  <a:cubicBezTo>
                    <a:pt x="1123" y="75"/>
                    <a:pt x="1123" y="136"/>
                    <a:pt x="1161" y="173"/>
                  </a:cubicBezTo>
                  <a:cubicBezTo>
                    <a:pt x="1406" y="419"/>
                    <a:pt x="1406" y="419"/>
                    <a:pt x="1406" y="419"/>
                  </a:cubicBezTo>
                  <a:cubicBezTo>
                    <a:pt x="96" y="419"/>
                    <a:pt x="96" y="419"/>
                    <a:pt x="96" y="419"/>
                  </a:cubicBezTo>
                  <a:cubicBezTo>
                    <a:pt x="43" y="419"/>
                    <a:pt x="0" y="462"/>
                    <a:pt x="0" y="515"/>
                  </a:cubicBezTo>
                  <a:cubicBezTo>
                    <a:pt x="0" y="568"/>
                    <a:pt x="43" y="611"/>
                    <a:pt x="96" y="611"/>
                  </a:cubicBezTo>
                  <a:cubicBezTo>
                    <a:pt x="1406" y="611"/>
                    <a:pt x="1406" y="611"/>
                    <a:pt x="1406" y="611"/>
                  </a:cubicBezTo>
                  <a:cubicBezTo>
                    <a:pt x="1161" y="857"/>
                    <a:pt x="1161" y="857"/>
                    <a:pt x="1161" y="857"/>
                  </a:cubicBezTo>
                  <a:cubicBezTo>
                    <a:pt x="1123" y="894"/>
                    <a:pt x="1123" y="955"/>
                    <a:pt x="1161" y="992"/>
                  </a:cubicBezTo>
                  <a:cubicBezTo>
                    <a:pt x="1179" y="1011"/>
                    <a:pt x="1204" y="1020"/>
                    <a:pt x="1229" y="1020"/>
                  </a:cubicBezTo>
                  <a:cubicBezTo>
                    <a:pt x="1253" y="1020"/>
                    <a:pt x="1278" y="1011"/>
                    <a:pt x="1296" y="992"/>
                  </a:cubicBezTo>
                  <a:cubicBezTo>
                    <a:pt x="1706" y="583"/>
                    <a:pt x="1706" y="583"/>
                    <a:pt x="1706" y="583"/>
                  </a:cubicBezTo>
                  <a:cubicBezTo>
                    <a:pt x="1707" y="582"/>
                    <a:pt x="1708" y="580"/>
                    <a:pt x="1709" y="579"/>
                  </a:cubicBezTo>
                  <a:close/>
                  <a:moveTo>
                    <a:pt x="1709" y="579"/>
                  </a:moveTo>
                  <a:cubicBezTo>
                    <a:pt x="1709" y="579"/>
                    <a:pt x="1709" y="579"/>
                    <a:pt x="1709" y="57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grpSp>
      <p:grpSp>
        <p:nvGrpSpPr>
          <p:cNvPr id="59" name="Group 9"/>
          <p:cNvGrpSpPr>
            <a:grpSpLocks noChangeAspect="1"/>
          </p:cNvGrpSpPr>
          <p:nvPr/>
        </p:nvGrpSpPr>
        <p:grpSpPr bwMode="auto">
          <a:xfrm flipH="1">
            <a:off x="9753603" y="1983128"/>
            <a:ext cx="375156" cy="321756"/>
            <a:chOff x="4" y="-1"/>
            <a:chExt cx="4686" cy="4019"/>
          </a:xfrm>
          <a:solidFill>
            <a:schemeClr val="bg1"/>
          </a:solidFill>
        </p:grpSpPr>
        <p:sp>
          <p:nvSpPr>
            <p:cNvPr id="61" name="Freeform 10"/>
            <p:cNvSpPr>
              <a:spLocks noEditPoints="1"/>
            </p:cNvSpPr>
            <p:nvPr/>
          </p:nvSpPr>
          <p:spPr bwMode="auto">
            <a:xfrm>
              <a:off x="4" y="-1"/>
              <a:ext cx="3338" cy="4019"/>
            </a:xfrm>
            <a:custGeom>
              <a:avLst/>
              <a:gdLst>
                <a:gd name="T0" fmla="*/ 1946 w 2042"/>
                <a:gd name="T1" fmla="*/ 1645 h 2458"/>
                <a:gd name="T2" fmla="*/ 1850 w 2042"/>
                <a:gd name="T3" fmla="*/ 1741 h 2458"/>
                <a:gd name="T4" fmla="*/ 1850 w 2042"/>
                <a:gd name="T5" fmla="*/ 1949 h 2458"/>
                <a:gd name="T6" fmla="*/ 1533 w 2042"/>
                <a:gd name="T7" fmla="*/ 2266 h 2458"/>
                <a:gd name="T8" fmla="*/ 509 w 2042"/>
                <a:gd name="T9" fmla="*/ 2266 h 2458"/>
                <a:gd name="T10" fmla="*/ 192 w 2042"/>
                <a:gd name="T11" fmla="*/ 1949 h 2458"/>
                <a:gd name="T12" fmla="*/ 192 w 2042"/>
                <a:gd name="T13" fmla="*/ 509 h 2458"/>
                <a:gd name="T14" fmla="*/ 509 w 2042"/>
                <a:gd name="T15" fmla="*/ 192 h 2458"/>
                <a:gd name="T16" fmla="*/ 1533 w 2042"/>
                <a:gd name="T17" fmla="*/ 192 h 2458"/>
                <a:gd name="T18" fmla="*/ 1850 w 2042"/>
                <a:gd name="T19" fmla="*/ 509 h 2458"/>
                <a:gd name="T20" fmla="*/ 1850 w 2042"/>
                <a:gd name="T21" fmla="*/ 717 h 2458"/>
                <a:gd name="T22" fmla="*/ 1946 w 2042"/>
                <a:gd name="T23" fmla="*/ 813 h 2458"/>
                <a:gd name="T24" fmla="*/ 2042 w 2042"/>
                <a:gd name="T25" fmla="*/ 717 h 2458"/>
                <a:gd name="T26" fmla="*/ 2042 w 2042"/>
                <a:gd name="T27" fmla="*/ 509 h 2458"/>
                <a:gd name="T28" fmla="*/ 1533 w 2042"/>
                <a:gd name="T29" fmla="*/ 0 h 2458"/>
                <a:gd name="T30" fmla="*/ 509 w 2042"/>
                <a:gd name="T31" fmla="*/ 0 h 2458"/>
                <a:gd name="T32" fmla="*/ 0 w 2042"/>
                <a:gd name="T33" fmla="*/ 509 h 2458"/>
                <a:gd name="T34" fmla="*/ 0 w 2042"/>
                <a:gd name="T35" fmla="*/ 1949 h 2458"/>
                <a:gd name="T36" fmla="*/ 509 w 2042"/>
                <a:gd name="T37" fmla="*/ 2458 h 2458"/>
                <a:gd name="T38" fmla="*/ 1533 w 2042"/>
                <a:gd name="T39" fmla="*/ 2458 h 2458"/>
                <a:gd name="T40" fmla="*/ 2042 w 2042"/>
                <a:gd name="T41" fmla="*/ 1949 h 2458"/>
                <a:gd name="T42" fmla="*/ 2042 w 2042"/>
                <a:gd name="T43" fmla="*/ 1741 h 2458"/>
                <a:gd name="T44" fmla="*/ 1946 w 2042"/>
                <a:gd name="T45" fmla="*/ 1645 h 2458"/>
                <a:gd name="T46" fmla="*/ 1946 w 2042"/>
                <a:gd name="T47" fmla="*/ 1645 h 2458"/>
                <a:gd name="T48" fmla="*/ 1946 w 2042"/>
                <a:gd name="T49" fmla="*/ 1645 h 2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2" h="2458">
                  <a:moveTo>
                    <a:pt x="1946" y="1645"/>
                  </a:moveTo>
                  <a:cubicBezTo>
                    <a:pt x="1893" y="1645"/>
                    <a:pt x="1850" y="1688"/>
                    <a:pt x="1850" y="1741"/>
                  </a:cubicBezTo>
                  <a:cubicBezTo>
                    <a:pt x="1850" y="1949"/>
                    <a:pt x="1850" y="1949"/>
                    <a:pt x="1850" y="1949"/>
                  </a:cubicBezTo>
                  <a:cubicBezTo>
                    <a:pt x="1850" y="2124"/>
                    <a:pt x="1708" y="2266"/>
                    <a:pt x="1533" y="2266"/>
                  </a:cubicBezTo>
                  <a:cubicBezTo>
                    <a:pt x="509" y="2266"/>
                    <a:pt x="509" y="2266"/>
                    <a:pt x="509" y="2266"/>
                  </a:cubicBezTo>
                  <a:cubicBezTo>
                    <a:pt x="334" y="2266"/>
                    <a:pt x="192" y="2124"/>
                    <a:pt x="192" y="1949"/>
                  </a:cubicBezTo>
                  <a:cubicBezTo>
                    <a:pt x="192" y="509"/>
                    <a:pt x="192" y="509"/>
                    <a:pt x="192" y="509"/>
                  </a:cubicBezTo>
                  <a:cubicBezTo>
                    <a:pt x="192" y="334"/>
                    <a:pt x="334" y="192"/>
                    <a:pt x="509" y="192"/>
                  </a:cubicBezTo>
                  <a:cubicBezTo>
                    <a:pt x="1533" y="192"/>
                    <a:pt x="1533" y="192"/>
                    <a:pt x="1533" y="192"/>
                  </a:cubicBezTo>
                  <a:cubicBezTo>
                    <a:pt x="1708" y="192"/>
                    <a:pt x="1850" y="334"/>
                    <a:pt x="1850" y="509"/>
                  </a:cubicBezTo>
                  <a:cubicBezTo>
                    <a:pt x="1850" y="717"/>
                    <a:pt x="1850" y="717"/>
                    <a:pt x="1850" y="717"/>
                  </a:cubicBezTo>
                  <a:cubicBezTo>
                    <a:pt x="1850" y="770"/>
                    <a:pt x="1893" y="813"/>
                    <a:pt x="1946" y="813"/>
                  </a:cubicBezTo>
                  <a:cubicBezTo>
                    <a:pt x="1999" y="813"/>
                    <a:pt x="2042" y="770"/>
                    <a:pt x="2042" y="717"/>
                  </a:cubicBezTo>
                  <a:cubicBezTo>
                    <a:pt x="2042" y="509"/>
                    <a:pt x="2042" y="509"/>
                    <a:pt x="2042" y="509"/>
                  </a:cubicBezTo>
                  <a:cubicBezTo>
                    <a:pt x="2042" y="228"/>
                    <a:pt x="1813" y="0"/>
                    <a:pt x="1533" y="0"/>
                  </a:cubicBezTo>
                  <a:cubicBezTo>
                    <a:pt x="509" y="0"/>
                    <a:pt x="509" y="0"/>
                    <a:pt x="509" y="0"/>
                  </a:cubicBezTo>
                  <a:cubicBezTo>
                    <a:pt x="228" y="0"/>
                    <a:pt x="0" y="228"/>
                    <a:pt x="0" y="509"/>
                  </a:cubicBezTo>
                  <a:cubicBezTo>
                    <a:pt x="0" y="1949"/>
                    <a:pt x="0" y="1949"/>
                    <a:pt x="0" y="1949"/>
                  </a:cubicBezTo>
                  <a:cubicBezTo>
                    <a:pt x="0" y="2229"/>
                    <a:pt x="228" y="2458"/>
                    <a:pt x="509" y="2458"/>
                  </a:cubicBezTo>
                  <a:cubicBezTo>
                    <a:pt x="1533" y="2458"/>
                    <a:pt x="1533" y="2458"/>
                    <a:pt x="1533" y="2458"/>
                  </a:cubicBezTo>
                  <a:cubicBezTo>
                    <a:pt x="1813" y="2458"/>
                    <a:pt x="2042" y="2229"/>
                    <a:pt x="2042" y="1949"/>
                  </a:cubicBezTo>
                  <a:cubicBezTo>
                    <a:pt x="2042" y="1741"/>
                    <a:pt x="2042" y="1741"/>
                    <a:pt x="2042" y="1741"/>
                  </a:cubicBezTo>
                  <a:cubicBezTo>
                    <a:pt x="2042" y="1688"/>
                    <a:pt x="1999" y="1645"/>
                    <a:pt x="1946" y="1645"/>
                  </a:cubicBezTo>
                  <a:close/>
                  <a:moveTo>
                    <a:pt x="1946" y="1645"/>
                  </a:moveTo>
                  <a:cubicBezTo>
                    <a:pt x="1946" y="1645"/>
                    <a:pt x="1946" y="1645"/>
                    <a:pt x="1946" y="164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sp>
          <p:nvSpPr>
            <p:cNvPr id="62" name="Freeform 11"/>
            <p:cNvSpPr>
              <a:spLocks noEditPoints="1"/>
            </p:cNvSpPr>
            <p:nvPr/>
          </p:nvSpPr>
          <p:spPr bwMode="auto">
            <a:xfrm>
              <a:off x="1856" y="1167"/>
              <a:ext cx="2834" cy="1667"/>
            </a:xfrm>
            <a:custGeom>
              <a:avLst/>
              <a:gdLst>
                <a:gd name="T0" fmla="*/ 28 w 1734"/>
                <a:gd name="T1" fmla="*/ 583 h 1020"/>
                <a:gd name="T2" fmla="*/ 505 w 1734"/>
                <a:gd name="T3" fmla="*/ 1020 h 1020"/>
                <a:gd name="T4" fmla="*/ 573 w 1734"/>
                <a:gd name="T5" fmla="*/ 857 h 1020"/>
                <a:gd name="T6" fmla="*/ 1638 w 1734"/>
                <a:gd name="T7" fmla="*/ 611 h 1020"/>
                <a:gd name="T8" fmla="*/ 1638 w 1734"/>
                <a:gd name="T9" fmla="*/ 419 h 1020"/>
                <a:gd name="T10" fmla="*/ 573 w 1734"/>
                <a:gd name="T11" fmla="*/ 173 h 1020"/>
                <a:gd name="T12" fmla="*/ 438 w 1734"/>
                <a:gd name="T13" fmla="*/ 37 h 1020"/>
                <a:gd name="T14" fmla="*/ 25 w 1734"/>
                <a:gd name="T15" fmla="*/ 450 h 1020"/>
                <a:gd name="T16" fmla="*/ 22 w 1734"/>
                <a:gd name="T17" fmla="*/ 454 h 1020"/>
                <a:gd name="T18" fmla="*/ 19 w 1734"/>
                <a:gd name="T19" fmla="*/ 458 h 1020"/>
                <a:gd name="T20" fmla="*/ 16 w 1734"/>
                <a:gd name="T21" fmla="*/ 461 h 1020"/>
                <a:gd name="T22" fmla="*/ 14 w 1734"/>
                <a:gd name="T23" fmla="*/ 465 h 1020"/>
                <a:gd name="T24" fmla="*/ 11 w 1734"/>
                <a:gd name="T25" fmla="*/ 469 h 1020"/>
                <a:gd name="T26" fmla="*/ 9 w 1734"/>
                <a:gd name="T27" fmla="*/ 474 h 1020"/>
                <a:gd name="T28" fmla="*/ 7 w 1734"/>
                <a:gd name="T29" fmla="*/ 478 h 1020"/>
                <a:gd name="T30" fmla="*/ 5 w 1734"/>
                <a:gd name="T31" fmla="*/ 483 h 1020"/>
                <a:gd name="T32" fmla="*/ 4 w 1734"/>
                <a:gd name="T33" fmla="*/ 487 h 1020"/>
                <a:gd name="T34" fmla="*/ 3 w 1734"/>
                <a:gd name="T35" fmla="*/ 492 h 1020"/>
                <a:gd name="T36" fmla="*/ 2 w 1734"/>
                <a:gd name="T37" fmla="*/ 496 h 1020"/>
                <a:gd name="T38" fmla="*/ 1 w 1734"/>
                <a:gd name="T39" fmla="*/ 501 h 1020"/>
                <a:gd name="T40" fmla="*/ 0 w 1734"/>
                <a:gd name="T41" fmla="*/ 505 h 1020"/>
                <a:gd name="T42" fmla="*/ 0 w 1734"/>
                <a:gd name="T43" fmla="*/ 510 h 1020"/>
                <a:gd name="T44" fmla="*/ 0 w 1734"/>
                <a:gd name="T45" fmla="*/ 515 h 1020"/>
                <a:gd name="T46" fmla="*/ 0 w 1734"/>
                <a:gd name="T47" fmla="*/ 520 h 1020"/>
                <a:gd name="T48" fmla="*/ 0 w 1734"/>
                <a:gd name="T49" fmla="*/ 524 h 1020"/>
                <a:gd name="T50" fmla="*/ 1 w 1734"/>
                <a:gd name="T51" fmla="*/ 529 h 1020"/>
                <a:gd name="T52" fmla="*/ 2 w 1734"/>
                <a:gd name="T53" fmla="*/ 533 h 1020"/>
                <a:gd name="T54" fmla="*/ 3 w 1734"/>
                <a:gd name="T55" fmla="*/ 538 h 1020"/>
                <a:gd name="T56" fmla="*/ 4 w 1734"/>
                <a:gd name="T57" fmla="*/ 543 h 1020"/>
                <a:gd name="T58" fmla="*/ 5 w 1734"/>
                <a:gd name="T59" fmla="*/ 547 h 1020"/>
                <a:gd name="T60" fmla="*/ 7 w 1734"/>
                <a:gd name="T61" fmla="*/ 552 h 1020"/>
                <a:gd name="T62" fmla="*/ 9 w 1734"/>
                <a:gd name="T63" fmla="*/ 556 h 1020"/>
                <a:gd name="T64" fmla="*/ 11 w 1734"/>
                <a:gd name="T65" fmla="*/ 560 h 1020"/>
                <a:gd name="T66" fmla="*/ 14 w 1734"/>
                <a:gd name="T67" fmla="*/ 564 h 1020"/>
                <a:gd name="T68" fmla="*/ 16 w 1734"/>
                <a:gd name="T69" fmla="*/ 568 h 1020"/>
                <a:gd name="T70" fmla="*/ 19 w 1734"/>
                <a:gd name="T71" fmla="*/ 572 h 1020"/>
                <a:gd name="T72" fmla="*/ 22 w 1734"/>
                <a:gd name="T73" fmla="*/ 576 h 1020"/>
                <a:gd name="T74" fmla="*/ 25 w 1734"/>
                <a:gd name="T75" fmla="*/ 579 h 1020"/>
                <a:gd name="T76" fmla="*/ 25 w 1734"/>
                <a:gd name="T77" fmla="*/ 579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34" h="1020">
                  <a:moveTo>
                    <a:pt x="25" y="579"/>
                  </a:moveTo>
                  <a:cubicBezTo>
                    <a:pt x="26" y="580"/>
                    <a:pt x="27" y="582"/>
                    <a:pt x="28" y="583"/>
                  </a:cubicBezTo>
                  <a:cubicBezTo>
                    <a:pt x="438" y="992"/>
                    <a:pt x="438" y="992"/>
                    <a:pt x="438" y="992"/>
                  </a:cubicBezTo>
                  <a:cubicBezTo>
                    <a:pt x="456" y="1011"/>
                    <a:pt x="481" y="1020"/>
                    <a:pt x="505" y="1020"/>
                  </a:cubicBezTo>
                  <a:cubicBezTo>
                    <a:pt x="530" y="1020"/>
                    <a:pt x="555" y="1011"/>
                    <a:pt x="573" y="992"/>
                  </a:cubicBezTo>
                  <a:cubicBezTo>
                    <a:pt x="611" y="955"/>
                    <a:pt x="611" y="894"/>
                    <a:pt x="573" y="857"/>
                  </a:cubicBezTo>
                  <a:cubicBezTo>
                    <a:pt x="328" y="611"/>
                    <a:pt x="328" y="611"/>
                    <a:pt x="328" y="611"/>
                  </a:cubicBezTo>
                  <a:cubicBezTo>
                    <a:pt x="1638" y="611"/>
                    <a:pt x="1638" y="611"/>
                    <a:pt x="1638" y="611"/>
                  </a:cubicBezTo>
                  <a:cubicBezTo>
                    <a:pt x="1691" y="611"/>
                    <a:pt x="1734" y="568"/>
                    <a:pt x="1734" y="515"/>
                  </a:cubicBezTo>
                  <a:cubicBezTo>
                    <a:pt x="1734" y="462"/>
                    <a:pt x="1691" y="419"/>
                    <a:pt x="1638" y="419"/>
                  </a:cubicBezTo>
                  <a:cubicBezTo>
                    <a:pt x="328" y="419"/>
                    <a:pt x="328" y="419"/>
                    <a:pt x="328" y="419"/>
                  </a:cubicBezTo>
                  <a:cubicBezTo>
                    <a:pt x="573" y="173"/>
                    <a:pt x="573" y="173"/>
                    <a:pt x="573" y="173"/>
                  </a:cubicBezTo>
                  <a:cubicBezTo>
                    <a:pt x="611" y="136"/>
                    <a:pt x="611" y="75"/>
                    <a:pt x="573" y="37"/>
                  </a:cubicBezTo>
                  <a:cubicBezTo>
                    <a:pt x="536" y="0"/>
                    <a:pt x="475" y="0"/>
                    <a:pt x="438" y="37"/>
                  </a:cubicBezTo>
                  <a:cubicBezTo>
                    <a:pt x="28" y="447"/>
                    <a:pt x="28" y="447"/>
                    <a:pt x="28" y="447"/>
                  </a:cubicBezTo>
                  <a:cubicBezTo>
                    <a:pt x="27" y="448"/>
                    <a:pt x="26" y="449"/>
                    <a:pt x="25" y="450"/>
                  </a:cubicBezTo>
                  <a:cubicBezTo>
                    <a:pt x="24" y="451"/>
                    <a:pt x="24" y="451"/>
                    <a:pt x="23" y="452"/>
                  </a:cubicBezTo>
                  <a:cubicBezTo>
                    <a:pt x="23" y="453"/>
                    <a:pt x="22" y="453"/>
                    <a:pt x="22" y="454"/>
                  </a:cubicBezTo>
                  <a:cubicBezTo>
                    <a:pt x="21" y="455"/>
                    <a:pt x="20" y="455"/>
                    <a:pt x="20" y="456"/>
                  </a:cubicBezTo>
                  <a:cubicBezTo>
                    <a:pt x="19" y="457"/>
                    <a:pt x="19" y="457"/>
                    <a:pt x="19" y="458"/>
                  </a:cubicBezTo>
                  <a:cubicBezTo>
                    <a:pt x="18" y="458"/>
                    <a:pt x="18" y="459"/>
                    <a:pt x="17" y="460"/>
                  </a:cubicBezTo>
                  <a:cubicBezTo>
                    <a:pt x="17" y="461"/>
                    <a:pt x="16" y="461"/>
                    <a:pt x="16" y="461"/>
                  </a:cubicBezTo>
                  <a:cubicBezTo>
                    <a:pt x="15" y="462"/>
                    <a:pt x="15" y="463"/>
                    <a:pt x="14" y="464"/>
                  </a:cubicBezTo>
                  <a:cubicBezTo>
                    <a:pt x="14" y="464"/>
                    <a:pt x="14" y="465"/>
                    <a:pt x="14" y="465"/>
                  </a:cubicBezTo>
                  <a:cubicBezTo>
                    <a:pt x="13" y="466"/>
                    <a:pt x="12" y="467"/>
                    <a:pt x="12" y="468"/>
                  </a:cubicBezTo>
                  <a:cubicBezTo>
                    <a:pt x="12" y="468"/>
                    <a:pt x="11" y="469"/>
                    <a:pt x="11" y="469"/>
                  </a:cubicBezTo>
                  <a:cubicBezTo>
                    <a:pt x="11" y="470"/>
                    <a:pt x="10" y="471"/>
                    <a:pt x="10" y="472"/>
                  </a:cubicBezTo>
                  <a:cubicBezTo>
                    <a:pt x="10" y="473"/>
                    <a:pt x="9" y="473"/>
                    <a:pt x="9" y="474"/>
                  </a:cubicBezTo>
                  <a:cubicBezTo>
                    <a:pt x="9" y="474"/>
                    <a:pt x="8" y="475"/>
                    <a:pt x="8" y="476"/>
                  </a:cubicBezTo>
                  <a:cubicBezTo>
                    <a:pt x="8" y="477"/>
                    <a:pt x="7" y="477"/>
                    <a:pt x="7" y="478"/>
                  </a:cubicBezTo>
                  <a:cubicBezTo>
                    <a:pt x="7" y="479"/>
                    <a:pt x="7" y="479"/>
                    <a:pt x="6" y="480"/>
                  </a:cubicBezTo>
                  <a:cubicBezTo>
                    <a:pt x="6" y="481"/>
                    <a:pt x="6" y="482"/>
                    <a:pt x="5" y="483"/>
                  </a:cubicBezTo>
                  <a:cubicBezTo>
                    <a:pt x="5" y="483"/>
                    <a:pt x="5" y="484"/>
                    <a:pt x="5" y="484"/>
                  </a:cubicBezTo>
                  <a:cubicBezTo>
                    <a:pt x="4" y="485"/>
                    <a:pt x="4" y="486"/>
                    <a:pt x="4" y="487"/>
                  </a:cubicBezTo>
                  <a:cubicBezTo>
                    <a:pt x="4" y="488"/>
                    <a:pt x="4" y="488"/>
                    <a:pt x="3" y="489"/>
                  </a:cubicBezTo>
                  <a:cubicBezTo>
                    <a:pt x="3" y="490"/>
                    <a:pt x="3" y="491"/>
                    <a:pt x="3" y="492"/>
                  </a:cubicBezTo>
                  <a:cubicBezTo>
                    <a:pt x="3" y="492"/>
                    <a:pt x="2" y="493"/>
                    <a:pt x="2" y="493"/>
                  </a:cubicBezTo>
                  <a:cubicBezTo>
                    <a:pt x="2" y="494"/>
                    <a:pt x="2" y="495"/>
                    <a:pt x="2" y="496"/>
                  </a:cubicBezTo>
                  <a:cubicBezTo>
                    <a:pt x="2" y="497"/>
                    <a:pt x="1" y="497"/>
                    <a:pt x="1" y="498"/>
                  </a:cubicBezTo>
                  <a:cubicBezTo>
                    <a:pt x="1" y="499"/>
                    <a:pt x="1" y="500"/>
                    <a:pt x="1" y="501"/>
                  </a:cubicBezTo>
                  <a:cubicBezTo>
                    <a:pt x="1" y="501"/>
                    <a:pt x="1" y="502"/>
                    <a:pt x="1" y="502"/>
                  </a:cubicBezTo>
                  <a:cubicBezTo>
                    <a:pt x="0" y="503"/>
                    <a:pt x="0" y="504"/>
                    <a:pt x="0" y="505"/>
                  </a:cubicBezTo>
                  <a:cubicBezTo>
                    <a:pt x="0" y="506"/>
                    <a:pt x="0" y="507"/>
                    <a:pt x="0" y="508"/>
                  </a:cubicBezTo>
                  <a:cubicBezTo>
                    <a:pt x="0" y="508"/>
                    <a:pt x="0" y="509"/>
                    <a:pt x="0" y="510"/>
                  </a:cubicBezTo>
                  <a:cubicBezTo>
                    <a:pt x="0" y="511"/>
                    <a:pt x="0" y="513"/>
                    <a:pt x="0" y="514"/>
                  </a:cubicBezTo>
                  <a:cubicBezTo>
                    <a:pt x="0" y="514"/>
                    <a:pt x="0" y="515"/>
                    <a:pt x="0" y="515"/>
                  </a:cubicBezTo>
                  <a:cubicBezTo>
                    <a:pt x="0" y="515"/>
                    <a:pt x="0" y="515"/>
                    <a:pt x="0" y="515"/>
                  </a:cubicBezTo>
                  <a:cubicBezTo>
                    <a:pt x="0" y="517"/>
                    <a:pt x="0" y="518"/>
                    <a:pt x="0" y="520"/>
                  </a:cubicBezTo>
                  <a:cubicBezTo>
                    <a:pt x="0" y="520"/>
                    <a:pt x="0" y="521"/>
                    <a:pt x="0" y="522"/>
                  </a:cubicBezTo>
                  <a:cubicBezTo>
                    <a:pt x="0" y="523"/>
                    <a:pt x="0" y="523"/>
                    <a:pt x="0" y="524"/>
                  </a:cubicBezTo>
                  <a:cubicBezTo>
                    <a:pt x="0" y="525"/>
                    <a:pt x="0" y="526"/>
                    <a:pt x="1" y="527"/>
                  </a:cubicBezTo>
                  <a:cubicBezTo>
                    <a:pt x="1" y="528"/>
                    <a:pt x="1" y="528"/>
                    <a:pt x="1" y="529"/>
                  </a:cubicBezTo>
                  <a:cubicBezTo>
                    <a:pt x="1" y="530"/>
                    <a:pt x="1" y="531"/>
                    <a:pt x="1" y="532"/>
                  </a:cubicBezTo>
                  <a:cubicBezTo>
                    <a:pt x="1" y="532"/>
                    <a:pt x="2" y="533"/>
                    <a:pt x="2" y="533"/>
                  </a:cubicBezTo>
                  <a:cubicBezTo>
                    <a:pt x="2" y="534"/>
                    <a:pt x="2" y="536"/>
                    <a:pt x="2" y="537"/>
                  </a:cubicBezTo>
                  <a:cubicBezTo>
                    <a:pt x="2" y="537"/>
                    <a:pt x="3" y="538"/>
                    <a:pt x="3" y="538"/>
                  </a:cubicBezTo>
                  <a:cubicBezTo>
                    <a:pt x="3" y="539"/>
                    <a:pt x="3" y="540"/>
                    <a:pt x="3" y="541"/>
                  </a:cubicBezTo>
                  <a:cubicBezTo>
                    <a:pt x="4" y="542"/>
                    <a:pt x="4" y="542"/>
                    <a:pt x="4" y="543"/>
                  </a:cubicBezTo>
                  <a:cubicBezTo>
                    <a:pt x="4" y="543"/>
                    <a:pt x="4" y="544"/>
                    <a:pt x="5" y="545"/>
                  </a:cubicBezTo>
                  <a:cubicBezTo>
                    <a:pt x="5" y="546"/>
                    <a:pt x="5" y="546"/>
                    <a:pt x="5" y="547"/>
                  </a:cubicBezTo>
                  <a:cubicBezTo>
                    <a:pt x="6" y="548"/>
                    <a:pt x="6" y="549"/>
                    <a:pt x="6" y="550"/>
                  </a:cubicBezTo>
                  <a:cubicBezTo>
                    <a:pt x="7" y="550"/>
                    <a:pt x="7" y="551"/>
                    <a:pt x="7" y="552"/>
                  </a:cubicBezTo>
                  <a:cubicBezTo>
                    <a:pt x="7" y="552"/>
                    <a:pt x="8" y="553"/>
                    <a:pt x="8" y="554"/>
                  </a:cubicBezTo>
                  <a:cubicBezTo>
                    <a:pt x="8" y="554"/>
                    <a:pt x="9" y="555"/>
                    <a:pt x="9" y="556"/>
                  </a:cubicBezTo>
                  <a:cubicBezTo>
                    <a:pt x="9" y="556"/>
                    <a:pt x="10" y="557"/>
                    <a:pt x="10" y="558"/>
                  </a:cubicBezTo>
                  <a:cubicBezTo>
                    <a:pt x="10" y="559"/>
                    <a:pt x="11" y="559"/>
                    <a:pt x="11" y="560"/>
                  </a:cubicBezTo>
                  <a:cubicBezTo>
                    <a:pt x="11" y="561"/>
                    <a:pt x="12" y="561"/>
                    <a:pt x="12" y="562"/>
                  </a:cubicBezTo>
                  <a:cubicBezTo>
                    <a:pt x="13" y="563"/>
                    <a:pt x="13" y="563"/>
                    <a:pt x="14" y="564"/>
                  </a:cubicBezTo>
                  <a:cubicBezTo>
                    <a:pt x="14" y="565"/>
                    <a:pt x="14" y="565"/>
                    <a:pt x="14" y="566"/>
                  </a:cubicBezTo>
                  <a:cubicBezTo>
                    <a:pt x="15" y="566"/>
                    <a:pt x="15" y="567"/>
                    <a:pt x="16" y="568"/>
                  </a:cubicBezTo>
                  <a:cubicBezTo>
                    <a:pt x="16" y="569"/>
                    <a:pt x="17" y="569"/>
                    <a:pt x="17" y="570"/>
                  </a:cubicBezTo>
                  <a:cubicBezTo>
                    <a:pt x="18" y="570"/>
                    <a:pt x="18" y="571"/>
                    <a:pt x="19" y="572"/>
                  </a:cubicBezTo>
                  <a:cubicBezTo>
                    <a:pt x="19" y="573"/>
                    <a:pt x="20" y="573"/>
                    <a:pt x="20" y="574"/>
                  </a:cubicBezTo>
                  <a:cubicBezTo>
                    <a:pt x="20" y="574"/>
                    <a:pt x="21" y="575"/>
                    <a:pt x="22" y="576"/>
                  </a:cubicBezTo>
                  <a:cubicBezTo>
                    <a:pt x="22" y="576"/>
                    <a:pt x="23" y="577"/>
                    <a:pt x="23" y="578"/>
                  </a:cubicBezTo>
                  <a:cubicBezTo>
                    <a:pt x="24" y="578"/>
                    <a:pt x="24" y="579"/>
                    <a:pt x="25" y="579"/>
                  </a:cubicBezTo>
                  <a:close/>
                  <a:moveTo>
                    <a:pt x="25" y="579"/>
                  </a:moveTo>
                  <a:cubicBezTo>
                    <a:pt x="25" y="579"/>
                    <a:pt x="25" y="579"/>
                    <a:pt x="25" y="57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Light" panose="020B0502040204020203" charset="-122"/>
                <a:cs typeface="+mn-cs"/>
              </a:endParaRPr>
            </a:p>
          </p:txBody>
        </p:sp>
      </p:grpSp>
      <p:pic>
        <p:nvPicPr>
          <p:cNvPr id="2" name="图片 1" descr="1"/>
          <p:cNvPicPr>
            <a:picLocks noChangeAspect="1"/>
          </p:cNvPicPr>
          <p:nvPr/>
        </p:nvPicPr>
        <p:blipFill>
          <a:blip r:embed="rId1"/>
          <a:stretch>
            <a:fillRect/>
          </a:stretch>
        </p:blipFill>
        <p:spPr>
          <a:xfrm>
            <a:off x="6235700" y="607695"/>
            <a:ext cx="5226050" cy="5076825"/>
          </a:xfrm>
          <a:prstGeom prst="rect">
            <a:avLst/>
          </a:prstGeom>
        </p:spPr>
      </p:pic>
      <p:sp>
        <p:nvSpPr>
          <p:cNvPr id="3" name="矩形 2"/>
          <p:cNvSpPr/>
          <p:nvPr/>
        </p:nvSpPr>
        <p:spPr>
          <a:xfrm>
            <a:off x="7877810" y="5088255"/>
            <a:ext cx="407035" cy="49022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矩形 3"/>
          <p:cNvSpPr/>
          <p:nvPr/>
        </p:nvSpPr>
        <p:spPr>
          <a:xfrm>
            <a:off x="8377555" y="5087620"/>
            <a:ext cx="407035" cy="490220"/>
          </a:xfrm>
          <a:prstGeom prst="rect">
            <a:avLst/>
          </a:prstGeom>
          <a:noFill/>
          <a:ln>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7030720" y="4402455"/>
            <a:ext cx="568325" cy="490220"/>
          </a:xfrm>
          <a:prstGeom prst="rect">
            <a:avLst/>
          </a:prstGeom>
          <a:noFill/>
          <a:ln>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9307830" y="3590290"/>
            <a:ext cx="821055" cy="490220"/>
          </a:xfrm>
          <a:prstGeom prst="rect">
            <a:avLst/>
          </a:prstGeom>
          <a:noFill/>
          <a:ln>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1"/>
          <p:cNvSpPr/>
          <p:nvPr/>
        </p:nvSpPr>
        <p:spPr>
          <a:xfrm>
            <a:off x="8438515" y="2785110"/>
            <a:ext cx="821055" cy="490220"/>
          </a:xfrm>
          <a:prstGeom prst="rect">
            <a:avLst/>
          </a:prstGeom>
          <a:noFill/>
          <a:ln>
            <a:solidFill>
              <a:schemeClr val="accent4"/>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182610" y="4396105"/>
            <a:ext cx="534035" cy="49022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7530465" y="3590290"/>
            <a:ext cx="847725" cy="48895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矩形 18"/>
          <p:cNvSpPr/>
          <p:nvPr/>
        </p:nvSpPr>
        <p:spPr>
          <a:xfrm>
            <a:off x="8508365" y="2829560"/>
            <a:ext cx="688340" cy="40195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3282315" y="293370"/>
            <a:ext cx="5627370" cy="945515"/>
          </a:xfrm>
          <a:prstGeom prst="rect">
            <a:avLst/>
          </a:prstGeom>
        </p:spPr>
        <p:txBody>
          <a:bodyPr>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zh-CN" altLang="en-US" spc="300" dirty="0">
                <a:solidFill>
                  <a:schemeClr val="accent1">
                    <a:lumMod val="75000"/>
                  </a:schemeClr>
                </a:solidFill>
              </a:rPr>
              <a:t>共识机制</a:t>
            </a:r>
            <a:r>
              <a:rPr lang="en-US" altLang="zh-CN" spc="300" dirty="0">
                <a:solidFill>
                  <a:schemeClr val="accent1">
                    <a:lumMod val="75000"/>
                  </a:schemeClr>
                </a:solidFill>
              </a:rPr>
              <a:t>-</a:t>
            </a:r>
            <a:r>
              <a:rPr lang="zh-CN" altLang="en-US" spc="300" dirty="0">
                <a:solidFill>
                  <a:schemeClr val="accent1">
                    <a:lumMod val="75000"/>
                  </a:schemeClr>
                </a:solidFill>
              </a:rPr>
              <a:t>工作量证明</a:t>
            </a:r>
            <a:endParaRPr lang="zh-CN" altLang="en-US" spc="300" dirty="0">
              <a:solidFill>
                <a:schemeClr val="accent1">
                  <a:lumMod val="75000"/>
                </a:schemeClr>
              </a:solidFill>
            </a:endParaRPr>
          </a:p>
        </p:txBody>
      </p:sp>
      <p:sp>
        <p:nvSpPr>
          <p:cNvPr id="5" name="圆角矩形 3"/>
          <p:cNvSpPr>
            <a:spLocks noChangeArrowheads="1"/>
          </p:cNvSpPr>
          <p:nvPr/>
        </p:nvSpPr>
        <p:spPr bwMode="auto">
          <a:xfrm>
            <a:off x="1254760" y="1299210"/>
            <a:ext cx="4591050" cy="1558290"/>
          </a:xfrm>
          <a:prstGeom prst="roundRect">
            <a:avLst>
              <a:gd name="adj" fmla="val 9083"/>
            </a:avLst>
          </a:prstGeom>
          <a:noFill/>
          <a:ln w="12700">
            <a:solidFill>
              <a:srgbClr val="ADBACA"/>
            </a:solidFill>
            <a:rou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endParaRPr lang="zh-CN" altLang="en-US" spc="300">
              <a:solidFill>
                <a:srgbClr val="FFFFFF"/>
              </a:solidFill>
            </a:endParaRPr>
          </a:p>
        </p:txBody>
      </p:sp>
      <p:sp>
        <p:nvSpPr>
          <p:cNvPr id="6" name="矩形 4"/>
          <p:cNvSpPr>
            <a:spLocks noChangeArrowheads="1"/>
          </p:cNvSpPr>
          <p:nvPr/>
        </p:nvSpPr>
        <p:spPr bwMode="auto">
          <a:xfrm>
            <a:off x="1588294" y="1554481"/>
            <a:ext cx="3924300" cy="1303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spcBef>
                <a:spcPct val="20000"/>
              </a:spcBef>
            </a:pPr>
            <a:r>
              <a:rPr lang="zh-CN" altLang="en-US" sz="1050" spc="300" dirty="0">
                <a:solidFill>
                  <a:srgbClr val="445469"/>
                </a:solidFill>
                <a:latin typeface="微软雅黑" panose="020B0503020204020204" charset="-122"/>
                <a:ea typeface="微软雅黑" panose="020B0503020204020204" charset="-122"/>
                <a:sym typeface="Arial" panose="020B0604020202020204" pitchFamily="34" charset="0"/>
              </a:rPr>
              <a:t>所谓共识机制，指的是众多互不相识、互不信任的节点之间就交易的合法性达成一致意见。这对于比特币这样一个去中心化的网络十分重要，只有确保了共识机制，才能保证不同账本节点上数据的一致性和正确性。</a:t>
            </a:r>
            <a:endParaRPr lang="zh-CN" altLang="en-US" sz="1050" spc="300" dirty="0">
              <a:solidFill>
                <a:srgbClr val="445469"/>
              </a:solidFill>
              <a:latin typeface="微软雅黑" panose="020B0503020204020204" charset="-122"/>
              <a:ea typeface="微软雅黑" panose="020B0503020204020204" charset="-122"/>
              <a:sym typeface="Arial" panose="020B0604020202020204" pitchFamily="34" charset="0"/>
            </a:endParaRPr>
          </a:p>
        </p:txBody>
      </p:sp>
      <p:sp>
        <p:nvSpPr>
          <p:cNvPr id="7" name="圆角矩形 5"/>
          <p:cNvSpPr>
            <a:spLocks noChangeArrowheads="1"/>
          </p:cNvSpPr>
          <p:nvPr/>
        </p:nvSpPr>
        <p:spPr bwMode="auto">
          <a:xfrm>
            <a:off x="1254760" y="3459480"/>
            <a:ext cx="4591050" cy="2934970"/>
          </a:xfrm>
          <a:prstGeom prst="roundRect">
            <a:avLst>
              <a:gd name="adj" fmla="val 9083"/>
            </a:avLst>
          </a:prstGeom>
          <a:noFill/>
          <a:ln w="12700">
            <a:solidFill>
              <a:srgbClr val="ADBACA"/>
            </a:solidFill>
            <a:rou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endParaRPr lang="zh-CN" altLang="en-US" spc="300">
              <a:solidFill>
                <a:srgbClr val="FFFFFF"/>
              </a:solidFill>
            </a:endParaRPr>
          </a:p>
        </p:txBody>
      </p:sp>
      <p:sp>
        <p:nvSpPr>
          <p:cNvPr id="8" name="矩形 6"/>
          <p:cNvSpPr>
            <a:spLocks noChangeArrowheads="1"/>
          </p:cNvSpPr>
          <p:nvPr/>
        </p:nvSpPr>
        <p:spPr bwMode="auto">
          <a:xfrm>
            <a:off x="1617504" y="3776346"/>
            <a:ext cx="3924300" cy="2515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50000"/>
              </a:lnSpc>
              <a:spcBef>
                <a:spcPct val="20000"/>
              </a:spcBef>
            </a:pPr>
            <a:r>
              <a:rPr lang="zh-CN" altLang="en-US" sz="1050" spc="300" dirty="0">
                <a:solidFill>
                  <a:srgbClr val="445469"/>
                </a:solidFill>
                <a:latin typeface="微软雅黑" panose="020B0503020204020204" charset="-122"/>
                <a:ea typeface="微软雅黑" panose="020B0503020204020204" charset="-122"/>
                <a:sym typeface="Arial" panose="020B0604020202020204" pitchFamily="34" charset="0"/>
              </a:rPr>
              <a:t>简单来说就是通过求解一个随机数来使得块头的哈希值小于一个给定的目标阈值，这个过程也称为挖矿。从概率学的角度来说，每次实验都可以看作是一次伯努利实验。当试验次数很多，而成功概率很小的时候，我们就可以用泊松分布来近似。也就是说，在比特币系统中，想要得到记账权没有任何捷径可走，这能单纯的通过反复尝试不同的随机数来求解。这也就保证了每个挖出区块的节点都是做了大量的工作来维护这条区块链，从而保证了区块链上数据的一致性。	</a:t>
            </a:r>
            <a:endParaRPr lang="zh-CN" altLang="en-US" sz="1050" spc="300" dirty="0">
              <a:solidFill>
                <a:srgbClr val="445469"/>
              </a:solidFill>
              <a:latin typeface="微软雅黑" panose="020B0503020204020204" charset="-122"/>
              <a:ea typeface="微软雅黑" panose="020B0503020204020204" charset="-122"/>
              <a:sym typeface="Arial" panose="020B0604020202020204" pitchFamily="34" charset="0"/>
            </a:endParaRPr>
          </a:p>
        </p:txBody>
      </p:sp>
      <p:sp>
        <p:nvSpPr>
          <p:cNvPr id="12" name="圆角矩形 7"/>
          <p:cNvSpPr>
            <a:spLocks noChangeArrowheads="1"/>
          </p:cNvSpPr>
          <p:nvPr/>
        </p:nvSpPr>
        <p:spPr bwMode="auto">
          <a:xfrm>
            <a:off x="1881983" y="1034416"/>
            <a:ext cx="3279775" cy="461963"/>
          </a:xfrm>
          <a:prstGeom prst="roundRect">
            <a:avLst>
              <a:gd name="adj" fmla="val 16667"/>
            </a:avLst>
          </a:prstGeom>
          <a:solidFill>
            <a:schemeClr val="accent1">
              <a:lumMod val="75000"/>
            </a:schemeClr>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endParaRPr lang="zh-CN" altLang="en-US" spc="300">
              <a:solidFill>
                <a:srgbClr val="FFFFFF"/>
              </a:solidFill>
            </a:endParaRPr>
          </a:p>
        </p:txBody>
      </p:sp>
      <p:sp>
        <p:nvSpPr>
          <p:cNvPr id="13" name="文本框 8"/>
          <p:cNvSpPr txBox="1">
            <a:spLocks noChangeArrowheads="1"/>
          </p:cNvSpPr>
          <p:nvPr/>
        </p:nvSpPr>
        <p:spPr bwMode="auto">
          <a:xfrm>
            <a:off x="2123283" y="955347"/>
            <a:ext cx="27971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20000"/>
              </a:spcBef>
            </a:pPr>
            <a:r>
              <a:rPr lang="zh-CN" altLang="en-US" sz="1600" b="1" spc="300">
                <a:solidFill>
                  <a:schemeClr val="bg1"/>
                </a:solidFill>
                <a:latin typeface="Arial" panose="020B0604020202020204" pitchFamily="34" charset="0"/>
                <a:ea typeface="微软雅黑" panose="020B0503020204020204" charset="-122"/>
                <a:sym typeface="Arial" panose="020B0604020202020204" pitchFamily="34" charset="0"/>
              </a:rPr>
              <a:t>共识机制</a:t>
            </a:r>
            <a:endParaRPr lang="zh-CN" altLang="en-US" sz="1600" b="1" spc="300">
              <a:solidFill>
                <a:schemeClr val="bg1"/>
              </a:solidFill>
              <a:latin typeface="Arial" panose="020B0604020202020204" pitchFamily="34" charset="0"/>
              <a:ea typeface="微软雅黑" panose="020B0503020204020204" charset="-122"/>
              <a:sym typeface="Arial" panose="020B0604020202020204" pitchFamily="34" charset="0"/>
            </a:endParaRPr>
          </a:p>
        </p:txBody>
      </p:sp>
      <p:sp>
        <p:nvSpPr>
          <p:cNvPr id="14" name="圆角矩形 9"/>
          <p:cNvSpPr>
            <a:spLocks noChangeArrowheads="1"/>
          </p:cNvSpPr>
          <p:nvPr/>
        </p:nvSpPr>
        <p:spPr bwMode="auto">
          <a:xfrm>
            <a:off x="1939133" y="3198496"/>
            <a:ext cx="3279775" cy="461963"/>
          </a:xfrm>
          <a:prstGeom prst="roundRect">
            <a:avLst>
              <a:gd name="adj" fmla="val 16667"/>
            </a:avLst>
          </a:prstGeom>
          <a:solidFill>
            <a:schemeClr val="accent4">
              <a:lumMod val="75000"/>
            </a:schemeClr>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endParaRPr lang="zh-CN" altLang="en-US" spc="300">
              <a:solidFill>
                <a:srgbClr val="FFFFFF"/>
              </a:solidFill>
            </a:endParaRPr>
          </a:p>
        </p:txBody>
      </p:sp>
      <p:sp>
        <p:nvSpPr>
          <p:cNvPr id="16" name="文本框 12"/>
          <p:cNvSpPr txBox="1">
            <a:spLocks noChangeArrowheads="1"/>
          </p:cNvSpPr>
          <p:nvPr/>
        </p:nvSpPr>
        <p:spPr bwMode="auto">
          <a:xfrm>
            <a:off x="2151858" y="3198794"/>
            <a:ext cx="27971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20000"/>
              </a:spcBef>
            </a:pPr>
            <a:r>
              <a:rPr lang="zh-CN" altLang="en-US" sz="1600" b="1" spc="300" dirty="0">
                <a:solidFill>
                  <a:schemeClr val="bg1"/>
                </a:solidFill>
                <a:latin typeface="Arial" panose="020B0604020202020204" pitchFamily="34" charset="0"/>
                <a:ea typeface="微软雅黑" panose="020B0503020204020204" charset="-122"/>
                <a:sym typeface="Arial" panose="020B0604020202020204" pitchFamily="34" charset="0"/>
              </a:rPr>
              <a:t>工作量证明</a:t>
            </a:r>
            <a:endParaRPr lang="zh-CN" altLang="en-US" sz="1600" b="1" spc="300" dirty="0">
              <a:solidFill>
                <a:schemeClr val="bg1"/>
              </a:solidFill>
              <a:latin typeface="Arial" panose="020B0604020202020204" pitchFamily="34" charset="0"/>
              <a:ea typeface="微软雅黑" panose="020B0503020204020204" charset="-122"/>
              <a:sym typeface="Arial" panose="020B0604020202020204" pitchFamily="34" charset="0"/>
            </a:endParaRPr>
          </a:p>
        </p:txBody>
      </p:sp>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24372" r="7839"/>
          <a:stretch>
            <a:fillRect/>
          </a:stretch>
        </p:blipFill>
        <p:spPr>
          <a:xfrm>
            <a:off x="6714333" y="1809751"/>
            <a:ext cx="4251188" cy="3919537"/>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2" presetClass="entr" presetSubtype="8"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0-#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0-#ppt_w/2"/>
                                          </p:val>
                                        </p:tav>
                                        <p:tav tm="100000">
                                          <p:val>
                                            <p:strVal val="#ppt_x"/>
                                          </p:val>
                                        </p:tav>
                                      </p:tavLst>
                                    </p:anim>
                                    <p:anim calcmode="lin" valueType="num">
                                      <p:cBhvr additive="base">
                                        <p:cTn id="19" dur="500" fill="hold"/>
                                        <p:tgtEl>
                                          <p:spTgt spid="1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fill="hold"/>
                                        <p:tgtEl>
                                          <p:spTgt spid="13"/>
                                        </p:tgtEl>
                                        <p:attrNameLst>
                                          <p:attrName>ppt_x</p:attrName>
                                        </p:attrNameLst>
                                      </p:cBhvr>
                                      <p:tavLst>
                                        <p:tav tm="0">
                                          <p:val>
                                            <p:strVal val="0-#ppt_w/2"/>
                                          </p:val>
                                        </p:tav>
                                        <p:tav tm="100000">
                                          <p:val>
                                            <p:strVal val="#ppt_x"/>
                                          </p:val>
                                        </p:tav>
                                      </p:tavLst>
                                    </p:anim>
                                    <p:anim calcmode="lin" valueType="num">
                                      <p:cBhvr additive="base">
                                        <p:cTn id="23" dur="500" fill="hold"/>
                                        <p:tgtEl>
                                          <p:spTgt spid="13"/>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0-#ppt_w/2"/>
                                          </p:val>
                                        </p:tav>
                                        <p:tav tm="100000">
                                          <p:val>
                                            <p:strVal val="#ppt_x"/>
                                          </p:val>
                                        </p:tav>
                                      </p:tavLst>
                                    </p:anim>
                                    <p:anim calcmode="lin" valueType="num">
                                      <p:cBhvr additive="base">
                                        <p:cTn id="32" dur="500" fill="hold"/>
                                        <p:tgtEl>
                                          <p:spTgt spid="16"/>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2" presetClass="entr" presetSubtype="8"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0-#ppt_w/2"/>
                                          </p:val>
                                        </p:tav>
                                        <p:tav tm="100000">
                                          <p:val>
                                            <p:strVal val="#ppt_x"/>
                                          </p:val>
                                        </p:tav>
                                      </p:tavLst>
                                    </p:anim>
                                    <p:anim calcmode="lin" valueType="num">
                                      <p:cBhvr additive="base">
                                        <p:cTn id="37" dur="500" fill="hold"/>
                                        <p:tgtEl>
                                          <p:spTgt spid="8"/>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0-#ppt_w/2"/>
                                          </p:val>
                                        </p:tav>
                                        <p:tav tm="100000">
                                          <p:val>
                                            <p:strVal val="#ppt_x"/>
                                          </p:val>
                                        </p:tav>
                                      </p:tavLst>
                                    </p:anim>
                                    <p:anim calcmode="lin" valueType="num">
                                      <p:cBhvr additive="base">
                                        <p:cTn id="41"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p:bldP spid="7" grpId="0" bldLvl="0" animBg="1"/>
      <p:bldP spid="8" grpId="0"/>
      <p:bldP spid="12" grpId="0" bldLvl="0" animBg="1"/>
      <p:bldP spid="13" grpId="0"/>
      <p:bldP spid="14" grpId="0" bldLvl="0" animBg="1"/>
      <p:bldP spid="16" grpId="0"/>
    </p:bldLst>
  </p:timing>
</p:sld>
</file>

<file path=ppt/theme/theme1.xml><?xml version="1.0" encoding="utf-8"?>
<a:theme xmlns:a="http://schemas.openxmlformats.org/drawingml/2006/main" name="1_Office 主题​​">
  <a:themeElements>
    <a:clrScheme name="蓝色​​">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推广方案">
      <a:majorFont>
        <a:latin typeface="Arial"/>
        <a:ea typeface="微软雅黑"/>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手册配色">
      <a:dk1>
        <a:sysClr val="windowText" lastClr="000000"/>
      </a:dk1>
      <a:lt1>
        <a:sysClr val="window" lastClr="FFFFFF"/>
      </a:lt1>
      <a:dk2>
        <a:srgbClr val="14317B"/>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手册字体">
      <a:majorFont>
        <a:latin typeface="Arial Black"/>
        <a:ea typeface="微软雅黑"/>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3704</Words>
  <Application>WPS 演示</Application>
  <PresentationFormat>宽屏</PresentationFormat>
  <Paragraphs>376</Paragraphs>
  <Slides>21</Slides>
  <Notes>12</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21</vt:i4>
      </vt:variant>
    </vt:vector>
  </HeadingPairs>
  <TitlesOfParts>
    <vt:vector size="35" baseType="lpstr">
      <vt:lpstr>Arial</vt:lpstr>
      <vt:lpstr>宋体</vt:lpstr>
      <vt:lpstr>Wingdings</vt:lpstr>
      <vt:lpstr>微软雅黑 Light</vt:lpstr>
      <vt:lpstr>Arial</vt:lpstr>
      <vt:lpstr>微软雅黑</vt:lpstr>
      <vt:lpstr>等线</vt:lpstr>
      <vt:lpstr>Calibri</vt:lpstr>
      <vt:lpstr>Impact</vt:lpstr>
      <vt:lpstr>Arial Unicode MS</vt:lpstr>
      <vt:lpstr>Times New Roman</vt:lpstr>
      <vt:lpstr>Symbol</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邵 云蛟</dc:creator>
  <cp:lastModifiedBy>崔恩博</cp:lastModifiedBy>
  <cp:revision>199</cp:revision>
  <dcterms:created xsi:type="dcterms:W3CDTF">2018-12-04T07:35:00Z</dcterms:created>
  <dcterms:modified xsi:type="dcterms:W3CDTF">2019-12-08T16:40:27Z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2052-11.1.0.9209</vt:lpwstr>
  </property>
</Properties>
</file>

<file path=docProps/thumbnail.jpeg>
</file>